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4"/>
  </p:notesMasterIdLst>
  <p:handoutMasterIdLst>
    <p:handoutMasterId r:id="rId35"/>
  </p:handoutMasterIdLst>
  <p:sldIdLst>
    <p:sldId id="416" r:id="rId2"/>
    <p:sldId id="410" r:id="rId3"/>
    <p:sldId id="267" r:id="rId4"/>
    <p:sldId id="384" r:id="rId5"/>
    <p:sldId id="274" r:id="rId6"/>
    <p:sldId id="413" r:id="rId7"/>
    <p:sldId id="390" r:id="rId8"/>
    <p:sldId id="404" r:id="rId9"/>
    <p:sldId id="341" r:id="rId10"/>
    <p:sldId id="400" r:id="rId11"/>
    <p:sldId id="407" r:id="rId12"/>
    <p:sldId id="411" r:id="rId13"/>
    <p:sldId id="406" r:id="rId14"/>
    <p:sldId id="401" r:id="rId15"/>
    <p:sldId id="336" r:id="rId16"/>
    <p:sldId id="415" r:id="rId17"/>
    <p:sldId id="305" r:id="rId18"/>
    <p:sldId id="330" r:id="rId19"/>
    <p:sldId id="331" r:id="rId20"/>
    <p:sldId id="414" r:id="rId21"/>
    <p:sldId id="332" r:id="rId22"/>
    <p:sldId id="333" r:id="rId23"/>
    <p:sldId id="334" r:id="rId24"/>
    <p:sldId id="335" r:id="rId25"/>
    <p:sldId id="337" r:id="rId26"/>
    <p:sldId id="389" r:id="rId27"/>
    <p:sldId id="388" r:id="rId28"/>
    <p:sldId id="394" r:id="rId29"/>
    <p:sldId id="396" r:id="rId30"/>
    <p:sldId id="399" r:id="rId31"/>
    <p:sldId id="408" r:id="rId32"/>
    <p:sldId id="307" r:id="rId3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patarella, Andrea" initials="SA" lastIdx="2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63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567" autoAdjust="0"/>
  </p:normalViewPr>
  <p:slideViewPr>
    <p:cSldViewPr>
      <p:cViewPr varScale="1">
        <p:scale>
          <a:sx n="100" d="100"/>
          <a:sy n="100" d="100"/>
        </p:scale>
        <p:origin x="191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DC41491B-C1F1-4580-AEB9-E9FBBA8A387B}" type="datetimeFigureOut">
              <a:rPr lang="en-US" smtClean="0"/>
              <a:pPr/>
              <a:t>11/20/2017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049391A9-36A8-4FFC-BF5B-075F6B57A38E}" type="slidenum">
              <a:rPr lang="en-US" smtClean="0"/>
              <a:pPr/>
              <a:t>‹#›</a:t>
            </a:fld>
            <a:endParaRPr lang="en-US"/>
          </a:p>
        </p:txBody>
      </p:sp>
    </p:spTree>
    <p:extLst>
      <p:ext uri="{BB962C8B-B14F-4D97-AF65-F5344CB8AC3E}">
        <p14:creationId xmlns:p14="http://schemas.microsoft.com/office/powerpoint/2010/main" val="20673837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F4B5EB9-2FE4-4816-9BBE-C71049E3B25C}" type="datetimeFigureOut">
              <a:rPr lang="en-US" smtClean="0"/>
              <a:pPr/>
              <a:t>11/20/2017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0852C00-FA0A-4BE9-A204-DFE5FD8BF0A5}" type="slidenum">
              <a:rPr lang="en-US" smtClean="0"/>
              <a:pPr/>
              <a:t>‹#›</a:t>
            </a:fld>
            <a:endParaRPr lang="en-US"/>
          </a:p>
        </p:txBody>
      </p:sp>
    </p:spTree>
    <p:extLst>
      <p:ext uri="{BB962C8B-B14F-4D97-AF65-F5344CB8AC3E}">
        <p14:creationId xmlns:p14="http://schemas.microsoft.com/office/powerpoint/2010/main" val="312244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3EE273E-5E66-4949-AEA2-FDD9F6D39B2F}" type="slidenum">
              <a:rPr lang="en-US" smtClean="0"/>
              <a:pPr/>
              <a:t>6</a:t>
            </a:fld>
            <a:endParaRPr lang="en-US" dirty="0"/>
          </a:p>
        </p:txBody>
      </p:sp>
    </p:spTree>
    <p:extLst>
      <p:ext uri="{BB962C8B-B14F-4D97-AF65-F5344CB8AC3E}">
        <p14:creationId xmlns:p14="http://schemas.microsoft.com/office/powerpoint/2010/main" val="1114180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b="1" kern="1200" dirty="0">
                <a:solidFill>
                  <a:schemeClr val="tx1"/>
                </a:solidFill>
                <a:latin typeface="+mn-lt"/>
                <a:ea typeface="+mn-ea"/>
                <a:cs typeface="+mn-cs"/>
              </a:rPr>
              <a:t>The PATCH:  </a:t>
            </a:r>
            <a:r>
              <a:rPr lang="en-US" sz="1200" kern="1200" dirty="0">
                <a:solidFill>
                  <a:schemeClr val="tx1"/>
                </a:solidFill>
                <a:latin typeface="+mn-lt"/>
                <a:ea typeface="+mn-ea"/>
                <a:cs typeface="+mn-cs"/>
              </a:rPr>
              <a:t>Key elements to share with participants.</a:t>
            </a:r>
            <a:r>
              <a:rPr lang="en-US" sz="1200" b="1"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pPr lvl="1"/>
            <a:r>
              <a:rPr lang="en-US" sz="1200" kern="1200" dirty="0">
                <a:solidFill>
                  <a:schemeClr val="tx1"/>
                </a:solidFill>
                <a:latin typeface="+mn-lt"/>
                <a:ea typeface="+mn-ea"/>
                <a:cs typeface="+mn-cs"/>
              </a:rPr>
              <a:t>Nicotine is absorbed through the skin</a:t>
            </a:r>
          </a:p>
          <a:p>
            <a:pPr lvl="1"/>
            <a:r>
              <a:rPr lang="en-US" sz="1200" kern="1200" dirty="0">
                <a:solidFill>
                  <a:schemeClr val="tx1"/>
                </a:solidFill>
                <a:latin typeface="+mn-lt"/>
                <a:ea typeface="+mn-ea"/>
                <a:cs typeface="+mn-cs"/>
              </a:rPr>
              <a:t>Can take up to six (6) hours to reach peak nicotine levels</a:t>
            </a:r>
          </a:p>
          <a:p>
            <a:pPr lvl="1"/>
            <a:r>
              <a:rPr lang="en-US" sz="1200" kern="1200" dirty="0">
                <a:solidFill>
                  <a:schemeClr val="tx1"/>
                </a:solidFill>
                <a:latin typeface="+mn-lt"/>
                <a:ea typeface="+mn-ea"/>
                <a:cs typeface="+mn-cs"/>
              </a:rPr>
              <a:t>Wear on upper part of the body, where there is little hair</a:t>
            </a:r>
          </a:p>
          <a:p>
            <a:pPr lvl="1"/>
            <a:r>
              <a:rPr lang="en-US" sz="1200" kern="1200" dirty="0">
                <a:solidFill>
                  <a:schemeClr val="tx1"/>
                </a:solidFill>
                <a:latin typeface="+mn-lt"/>
                <a:ea typeface="+mn-ea"/>
                <a:cs typeface="+mn-cs"/>
              </a:rPr>
              <a:t>Skin will have pink rash – it is not an allergic reaction!</a:t>
            </a:r>
          </a:p>
          <a:p>
            <a:pPr lvl="1"/>
            <a:r>
              <a:rPr lang="en-US" sz="1200" kern="1200" dirty="0">
                <a:solidFill>
                  <a:schemeClr val="tx1"/>
                </a:solidFill>
                <a:latin typeface="+mn-lt"/>
                <a:ea typeface="+mn-ea"/>
                <a:cs typeface="+mn-cs"/>
              </a:rPr>
              <a:t>Do not cut in half</a:t>
            </a:r>
          </a:p>
          <a:p>
            <a:pPr lvl="1"/>
            <a:r>
              <a:rPr lang="en-US" sz="1200" kern="1200" dirty="0">
                <a:solidFill>
                  <a:schemeClr val="tx1"/>
                </a:solidFill>
                <a:latin typeface="+mn-lt"/>
                <a:ea typeface="+mn-ea"/>
                <a:cs typeface="+mn-cs"/>
              </a:rPr>
              <a:t>Apply a new patch every 24 hours</a:t>
            </a:r>
          </a:p>
          <a:p>
            <a:pPr lvl="1"/>
            <a:r>
              <a:rPr lang="en-US" sz="1200" kern="1200" dirty="0">
                <a:solidFill>
                  <a:schemeClr val="tx1"/>
                </a:solidFill>
                <a:latin typeface="+mn-lt"/>
                <a:ea typeface="+mn-ea"/>
                <a:cs typeface="+mn-cs"/>
              </a:rPr>
              <a:t>Common side effects – headache, nausea, dizziness </a:t>
            </a:r>
          </a:p>
          <a:p>
            <a:endParaRPr lang="en-US" dirty="0"/>
          </a:p>
        </p:txBody>
      </p:sp>
      <p:sp>
        <p:nvSpPr>
          <p:cNvPr id="4" name="Slide Number Placeholder 3"/>
          <p:cNvSpPr>
            <a:spLocks noGrp="1"/>
          </p:cNvSpPr>
          <p:nvPr>
            <p:ph type="sldNum" sz="quarter" idx="10"/>
          </p:nvPr>
        </p:nvSpPr>
        <p:spPr/>
        <p:txBody>
          <a:bodyPr/>
          <a:lstStyle/>
          <a:p>
            <a:fld id="{A0852C00-FA0A-4BE9-A204-DFE5FD8BF0A5}" type="slidenum">
              <a:rPr lang="en-US" smtClean="0"/>
              <a:pPr/>
              <a:t>19</a:t>
            </a:fld>
            <a:endParaRPr lang="en-US"/>
          </a:p>
        </p:txBody>
      </p:sp>
    </p:spTree>
    <p:extLst>
      <p:ext uri="{BB962C8B-B14F-4D97-AF65-F5344CB8AC3E}">
        <p14:creationId xmlns:p14="http://schemas.microsoft.com/office/powerpoint/2010/main" val="27899853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b="1" kern="1200" dirty="0">
                <a:solidFill>
                  <a:schemeClr val="tx1"/>
                </a:solidFill>
                <a:latin typeface="+mn-lt"/>
                <a:ea typeface="+mn-ea"/>
                <a:cs typeface="+mn-cs"/>
              </a:rPr>
              <a:t>Nicotine Gum:  </a:t>
            </a:r>
            <a:endParaRPr lang="en-US" sz="1200" kern="1200" dirty="0">
              <a:solidFill>
                <a:schemeClr val="tx1"/>
              </a:solidFill>
              <a:latin typeface="+mn-lt"/>
              <a:ea typeface="+mn-ea"/>
              <a:cs typeface="+mn-cs"/>
            </a:endParaRPr>
          </a:p>
          <a:p>
            <a:pPr lvl="1"/>
            <a:r>
              <a:rPr lang="en-US" sz="1200" kern="1200" dirty="0">
                <a:solidFill>
                  <a:schemeClr val="tx1"/>
                </a:solidFill>
                <a:latin typeface="+mn-lt"/>
                <a:ea typeface="+mn-ea"/>
                <a:cs typeface="+mn-cs"/>
              </a:rPr>
              <a:t>Sugar-free chewing gum</a:t>
            </a:r>
          </a:p>
          <a:p>
            <a:pPr lvl="1"/>
            <a:r>
              <a:rPr lang="en-US" sz="1200" kern="1200" dirty="0">
                <a:solidFill>
                  <a:schemeClr val="tx1"/>
                </a:solidFill>
                <a:latin typeface="+mn-lt"/>
                <a:ea typeface="+mn-ea"/>
                <a:cs typeface="+mn-cs"/>
              </a:rPr>
              <a:t>Absorbed through the lining of the mouth</a:t>
            </a:r>
          </a:p>
          <a:p>
            <a:pPr lvl="1"/>
            <a:r>
              <a:rPr lang="en-US" sz="1200" kern="1200" dirty="0">
                <a:solidFill>
                  <a:schemeClr val="tx1"/>
                </a:solidFill>
                <a:latin typeface="+mn-lt"/>
                <a:ea typeface="+mn-ea"/>
                <a:cs typeface="+mn-cs"/>
              </a:rPr>
              <a:t>Chew Slowly and Park</a:t>
            </a:r>
          </a:p>
          <a:p>
            <a:pPr lvl="1"/>
            <a:r>
              <a:rPr lang="en-US" sz="1200" kern="1200" dirty="0">
                <a:solidFill>
                  <a:schemeClr val="tx1"/>
                </a:solidFill>
                <a:latin typeface="+mn-lt"/>
                <a:ea typeface="+mn-ea"/>
                <a:cs typeface="+mn-cs"/>
              </a:rPr>
              <a:t>Available in two strengths (2mg and 4mg)</a:t>
            </a:r>
          </a:p>
          <a:p>
            <a:pPr lvl="1"/>
            <a:r>
              <a:rPr lang="en-US" sz="1200" kern="1200" dirty="0">
                <a:solidFill>
                  <a:schemeClr val="tx1"/>
                </a:solidFill>
                <a:latin typeface="+mn-lt"/>
                <a:ea typeface="+mn-ea"/>
                <a:cs typeface="+mn-cs"/>
              </a:rPr>
              <a:t>Available flavors are:</a:t>
            </a:r>
          </a:p>
          <a:p>
            <a:pPr lvl="1"/>
            <a:r>
              <a:rPr lang="en-US" sz="1200" kern="1200" dirty="0">
                <a:solidFill>
                  <a:schemeClr val="tx1"/>
                </a:solidFill>
                <a:latin typeface="+mn-lt"/>
                <a:ea typeface="+mn-ea"/>
                <a:cs typeface="+mn-cs"/>
              </a:rPr>
              <a:t>Original, cinnamon, fruit, mint (various), and orange</a:t>
            </a:r>
          </a:p>
          <a:p>
            <a:pPr lvl="1"/>
            <a:r>
              <a:rPr lang="en-US" sz="1200" kern="1200" dirty="0">
                <a:solidFill>
                  <a:schemeClr val="tx1"/>
                </a:solidFill>
                <a:latin typeface="+mn-lt"/>
                <a:ea typeface="+mn-ea"/>
                <a:cs typeface="+mn-cs"/>
              </a:rPr>
              <a:t>Sold without a prescription as </a:t>
            </a:r>
            <a:r>
              <a:rPr lang="en-US" sz="1200" u="sng" kern="1200" dirty="0" err="1">
                <a:solidFill>
                  <a:schemeClr val="tx1"/>
                </a:solidFill>
                <a:latin typeface="+mn-lt"/>
                <a:ea typeface="+mn-ea"/>
                <a:cs typeface="+mn-cs"/>
              </a:rPr>
              <a:t>Nicorette</a:t>
            </a:r>
            <a:r>
              <a:rPr lang="en-US" sz="1200" kern="1200" dirty="0">
                <a:solidFill>
                  <a:schemeClr val="tx1"/>
                </a:solidFill>
                <a:latin typeface="+mn-lt"/>
                <a:ea typeface="+mn-ea"/>
                <a:cs typeface="+mn-cs"/>
              </a:rPr>
              <a:t> or as a generic</a:t>
            </a:r>
          </a:p>
          <a:p>
            <a:pPr lvl="1"/>
            <a:r>
              <a:rPr lang="en-US" sz="1200" kern="1200" dirty="0">
                <a:solidFill>
                  <a:schemeClr val="tx1"/>
                </a:solidFill>
                <a:latin typeface="+mn-lt"/>
                <a:ea typeface="+mn-ea"/>
                <a:cs typeface="+mn-cs"/>
              </a:rPr>
              <a:t>May not be a good choice for people with jaw problems, braces, retainers, or significant dental work</a:t>
            </a:r>
          </a:p>
          <a:p>
            <a:pPr lvl="1"/>
            <a:r>
              <a:rPr lang="en-US" sz="1200" kern="1200" dirty="0">
                <a:solidFill>
                  <a:schemeClr val="tx1"/>
                </a:solidFill>
                <a:latin typeface="+mn-lt"/>
                <a:ea typeface="+mn-ea"/>
                <a:cs typeface="+mn-cs"/>
              </a:rPr>
              <a:t>Can irritate the mouth and throat and cause dryness</a:t>
            </a:r>
          </a:p>
          <a:p>
            <a:endParaRPr lang="en-US" dirty="0"/>
          </a:p>
        </p:txBody>
      </p:sp>
      <p:sp>
        <p:nvSpPr>
          <p:cNvPr id="4" name="Slide Number Placeholder 3"/>
          <p:cNvSpPr>
            <a:spLocks noGrp="1"/>
          </p:cNvSpPr>
          <p:nvPr>
            <p:ph type="sldNum" sz="quarter" idx="10"/>
          </p:nvPr>
        </p:nvSpPr>
        <p:spPr/>
        <p:txBody>
          <a:bodyPr/>
          <a:lstStyle/>
          <a:p>
            <a:fld id="{A0852C00-FA0A-4BE9-A204-DFE5FD8BF0A5}" type="slidenum">
              <a:rPr lang="en-US" smtClean="0"/>
              <a:pPr/>
              <a:t>21</a:t>
            </a:fld>
            <a:endParaRPr lang="en-US"/>
          </a:p>
        </p:txBody>
      </p:sp>
    </p:spTree>
    <p:extLst>
      <p:ext uri="{BB962C8B-B14F-4D97-AF65-F5344CB8AC3E}">
        <p14:creationId xmlns:p14="http://schemas.microsoft.com/office/powerpoint/2010/main" val="1477651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b="1" kern="1200" dirty="0">
                <a:solidFill>
                  <a:schemeClr val="tx1"/>
                </a:solidFill>
                <a:latin typeface="+mn-lt"/>
                <a:ea typeface="+mn-ea"/>
                <a:cs typeface="+mn-cs"/>
              </a:rPr>
              <a:t>Nicotine Lozenge:</a:t>
            </a:r>
            <a:endParaRPr lang="en-US" sz="1200" kern="1200" dirty="0">
              <a:solidFill>
                <a:schemeClr val="tx1"/>
              </a:solidFill>
              <a:latin typeface="+mn-lt"/>
              <a:ea typeface="+mn-ea"/>
              <a:cs typeface="+mn-cs"/>
            </a:endParaRPr>
          </a:p>
          <a:p>
            <a:pPr lvl="1"/>
            <a:r>
              <a:rPr lang="en-US" sz="1200" kern="1200" dirty="0">
                <a:solidFill>
                  <a:schemeClr val="tx1"/>
                </a:solidFill>
                <a:latin typeface="+mn-lt"/>
                <a:ea typeface="+mn-ea"/>
                <a:cs typeface="+mn-cs"/>
              </a:rPr>
              <a:t>Absorbed through the lining of the mouth</a:t>
            </a:r>
          </a:p>
          <a:p>
            <a:pPr lvl="2"/>
            <a:r>
              <a:rPr lang="en-US" sz="1200" kern="1200" dirty="0">
                <a:solidFill>
                  <a:schemeClr val="tx1"/>
                </a:solidFill>
                <a:latin typeface="+mn-lt"/>
                <a:ea typeface="+mn-ea"/>
                <a:cs typeface="+mn-cs"/>
              </a:rPr>
              <a:t>Park in the cheek</a:t>
            </a:r>
          </a:p>
          <a:p>
            <a:pPr lvl="1"/>
            <a:r>
              <a:rPr lang="en-US" sz="1200" kern="1200" dirty="0">
                <a:solidFill>
                  <a:schemeClr val="tx1"/>
                </a:solidFill>
                <a:latin typeface="+mn-lt"/>
                <a:ea typeface="+mn-ea"/>
                <a:cs typeface="+mn-cs"/>
              </a:rPr>
              <a:t>Available OTC in two strengths </a:t>
            </a:r>
          </a:p>
          <a:p>
            <a:pPr lvl="2"/>
            <a:r>
              <a:rPr lang="en-US" sz="1200" kern="1200" dirty="0">
                <a:solidFill>
                  <a:schemeClr val="tx1"/>
                </a:solidFill>
                <a:latin typeface="+mn-lt"/>
                <a:ea typeface="+mn-ea"/>
                <a:cs typeface="+mn-cs"/>
              </a:rPr>
              <a:t>2mg and 4mg</a:t>
            </a:r>
          </a:p>
          <a:p>
            <a:pPr lvl="1"/>
            <a:r>
              <a:rPr lang="en-US" sz="1200" kern="1200" dirty="0">
                <a:solidFill>
                  <a:schemeClr val="tx1"/>
                </a:solidFill>
                <a:latin typeface="+mn-lt"/>
                <a:ea typeface="+mn-ea"/>
                <a:cs typeface="+mn-cs"/>
              </a:rPr>
              <a:t>Available sugar-free flavors include:</a:t>
            </a:r>
          </a:p>
          <a:p>
            <a:pPr lvl="2"/>
            <a:r>
              <a:rPr lang="en-US" sz="1200" kern="1200" dirty="0">
                <a:solidFill>
                  <a:schemeClr val="tx1"/>
                </a:solidFill>
                <a:latin typeface="+mn-lt"/>
                <a:ea typeface="+mn-ea"/>
                <a:cs typeface="+mn-cs"/>
              </a:rPr>
              <a:t>Mint</a:t>
            </a:r>
          </a:p>
          <a:p>
            <a:pPr lvl="2"/>
            <a:r>
              <a:rPr lang="en-US" sz="1200" kern="1200" dirty="0">
                <a:solidFill>
                  <a:schemeClr val="tx1"/>
                </a:solidFill>
                <a:latin typeface="+mn-lt"/>
                <a:ea typeface="+mn-ea"/>
                <a:cs typeface="+mn-cs"/>
              </a:rPr>
              <a:t>Cherry</a:t>
            </a:r>
          </a:p>
          <a:p>
            <a:pPr lvl="1"/>
            <a:r>
              <a:rPr lang="en-US" sz="1200" kern="1200" dirty="0">
                <a:solidFill>
                  <a:schemeClr val="tx1"/>
                </a:solidFill>
                <a:latin typeface="+mn-lt"/>
                <a:ea typeface="+mn-ea"/>
                <a:cs typeface="+mn-cs"/>
              </a:rPr>
              <a:t>Not covered by NYS Medicaid Prescription benefit</a:t>
            </a:r>
          </a:p>
          <a:p>
            <a:pPr lvl="1"/>
            <a:r>
              <a:rPr lang="en-US" sz="1200" kern="1200" dirty="0">
                <a:solidFill>
                  <a:schemeClr val="tx1"/>
                </a:solidFill>
                <a:latin typeface="+mn-lt"/>
                <a:ea typeface="+mn-ea"/>
                <a:cs typeface="+mn-cs"/>
              </a:rPr>
              <a:t>Can irritate the mouth and throat and cause dryness</a:t>
            </a:r>
          </a:p>
          <a:p>
            <a:endParaRPr lang="en-US" dirty="0"/>
          </a:p>
        </p:txBody>
      </p:sp>
      <p:sp>
        <p:nvSpPr>
          <p:cNvPr id="4" name="Slide Number Placeholder 3"/>
          <p:cNvSpPr>
            <a:spLocks noGrp="1"/>
          </p:cNvSpPr>
          <p:nvPr>
            <p:ph type="sldNum" sz="quarter" idx="10"/>
          </p:nvPr>
        </p:nvSpPr>
        <p:spPr/>
        <p:txBody>
          <a:bodyPr/>
          <a:lstStyle/>
          <a:p>
            <a:fld id="{A0852C00-FA0A-4BE9-A204-DFE5FD8BF0A5}" type="slidenum">
              <a:rPr lang="en-US" smtClean="0"/>
              <a:pPr/>
              <a:t>22</a:t>
            </a:fld>
            <a:endParaRPr lang="en-US"/>
          </a:p>
        </p:txBody>
      </p:sp>
    </p:spTree>
    <p:extLst>
      <p:ext uri="{BB962C8B-B14F-4D97-AF65-F5344CB8AC3E}">
        <p14:creationId xmlns:p14="http://schemas.microsoft.com/office/powerpoint/2010/main" val="95229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b="1" kern="1200" dirty="0">
                <a:solidFill>
                  <a:schemeClr val="tx1"/>
                </a:solidFill>
                <a:latin typeface="+mn-lt"/>
                <a:ea typeface="+mn-ea"/>
                <a:cs typeface="+mn-cs"/>
              </a:rPr>
              <a:t>Nicotine Inhaler:</a:t>
            </a:r>
            <a:endParaRPr lang="en-US" sz="1200" kern="1200" dirty="0">
              <a:solidFill>
                <a:schemeClr val="tx1"/>
              </a:solidFill>
              <a:latin typeface="+mn-lt"/>
              <a:ea typeface="+mn-ea"/>
              <a:cs typeface="+mn-cs"/>
            </a:endParaRPr>
          </a:p>
          <a:p>
            <a:pPr lvl="1"/>
            <a:r>
              <a:rPr lang="en-US" sz="1200" kern="1200" dirty="0">
                <a:solidFill>
                  <a:schemeClr val="tx1"/>
                </a:solidFill>
                <a:latin typeface="+mn-lt"/>
                <a:ea typeface="+mn-ea"/>
                <a:cs typeface="+mn-cs"/>
              </a:rPr>
              <a:t>Nicotine inhalation system:</a:t>
            </a:r>
          </a:p>
          <a:p>
            <a:pPr lvl="2"/>
            <a:r>
              <a:rPr lang="en-US" sz="1200" kern="1200" dirty="0">
                <a:solidFill>
                  <a:schemeClr val="tx1"/>
                </a:solidFill>
                <a:latin typeface="+mn-lt"/>
                <a:ea typeface="+mn-ea"/>
                <a:cs typeface="+mn-cs"/>
              </a:rPr>
              <a:t>Mouthpiece</a:t>
            </a:r>
          </a:p>
          <a:p>
            <a:pPr lvl="2"/>
            <a:r>
              <a:rPr lang="en-US" sz="1200" kern="1200" dirty="0">
                <a:solidFill>
                  <a:schemeClr val="tx1"/>
                </a:solidFill>
                <a:latin typeface="+mn-lt"/>
                <a:ea typeface="+mn-ea"/>
                <a:cs typeface="+mn-cs"/>
              </a:rPr>
              <a:t>Cartridge</a:t>
            </a:r>
          </a:p>
          <a:p>
            <a:pPr lvl="1"/>
            <a:r>
              <a:rPr lang="en-US" sz="1200" kern="1200" dirty="0">
                <a:solidFill>
                  <a:schemeClr val="tx1"/>
                </a:solidFill>
                <a:latin typeface="+mn-lt"/>
                <a:ea typeface="+mn-ea"/>
                <a:cs typeface="+mn-cs"/>
              </a:rPr>
              <a:t>Absorbed through the lining of the mouth</a:t>
            </a:r>
          </a:p>
          <a:p>
            <a:pPr lvl="1"/>
            <a:r>
              <a:rPr lang="en-US" sz="1200" kern="1200" dirty="0">
                <a:solidFill>
                  <a:schemeClr val="tx1"/>
                </a:solidFill>
                <a:latin typeface="+mn-lt"/>
                <a:ea typeface="+mn-ea"/>
                <a:cs typeface="+mn-cs"/>
              </a:rPr>
              <a:t>Allows for similar hand-to-mouth ritual of smoking</a:t>
            </a:r>
          </a:p>
          <a:p>
            <a:pPr lvl="1"/>
            <a:r>
              <a:rPr lang="en-US" sz="1200" kern="1200" dirty="0">
                <a:solidFill>
                  <a:schemeClr val="tx1"/>
                </a:solidFill>
                <a:latin typeface="+mn-lt"/>
                <a:ea typeface="+mn-ea"/>
                <a:cs typeface="+mn-cs"/>
              </a:rPr>
              <a:t>Sold with a prescription as </a:t>
            </a:r>
            <a:r>
              <a:rPr lang="en-US" sz="1200" u="sng" kern="1200" dirty="0" err="1">
                <a:solidFill>
                  <a:schemeClr val="tx1"/>
                </a:solidFill>
                <a:latin typeface="+mn-lt"/>
                <a:ea typeface="+mn-ea"/>
                <a:cs typeface="+mn-cs"/>
              </a:rPr>
              <a:t>Nicotrol</a:t>
            </a:r>
            <a:r>
              <a:rPr lang="en-US" sz="1200" u="sng" kern="1200" dirty="0">
                <a:solidFill>
                  <a:schemeClr val="tx1"/>
                </a:solidFill>
                <a:latin typeface="+mn-lt"/>
                <a:ea typeface="+mn-ea"/>
                <a:cs typeface="+mn-cs"/>
              </a:rPr>
              <a:t> Inhaler</a:t>
            </a:r>
            <a:endParaRPr lang="en-US" sz="1200" kern="1200" dirty="0">
              <a:solidFill>
                <a:schemeClr val="tx1"/>
              </a:solidFill>
              <a:latin typeface="+mn-lt"/>
              <a:ea typeface="+mn-ea"/>
              <a:cs typeface="+mn-cs"/>
            </a:endParaRPr>
          </a:p>
          <a:p>
            <a:pPr lvl="1"/>
            <a:r>
              <a:rPr lang="en-US" sz="1200" kern="1200" dirty="0">
                <a:solidFill>
                  <a:schemeClr val="tx1"/>
                </a:solidFill>
                <a:latin typeface="+mn-lt"/>
                <a:ea typeface="+mn-ea"/>
                <a:cs typeface="+mn-cs"/>
              </a:rPr>
              <a:t>Can irritate the mouth and throat and cause dryness if not used properly</a:t>
            </a:r>
          </a:p>
          <a:p>
            <a:endParaRPr lang="en-US" dirty="0"/>
          </a:p>
        </p:txBody>
      </p:sp>
      <p:sp>
        <p:nvSpPr>
          <p:cNvPr id="4" name="Slide Number Placeholder 3"/>
          <p:cNvSpPr>
            <a:spLocks noGrp="1"/>
          </p:cNvSpPr>
          <p:nvPr>
            <p:ph type="sldNum" sz="quarter" idx="10"/>
          </p:nvPr>
        </p:nvSpPr>
        <p:spPr/>
        <p:txBody>
          <a:bodyPr/>
          <a:lstStyle/>
          <a:p>
            <a:fld id="{A0852C00-FA0A-4BE9-A204-DFE5FD8BF0A5}" type="slidenum">
              <a:rPr lang="en-US" smtClean="0"/>
              <a:pPr/>
              <a:t>23</a:t>
            </a:fld>
            <a:endParaRPr lang="en-US"/>
          </a:p>
        </p:txBody>
      </p:sp>
    </p:spTree>
    <p:extLst>
      <p:ext uri="{BB962C8B-B14F-4D97-AF65-F5344CB8AC3E}">
        <p14:creationId xmlns:p14="http://schemas.microsoft.com/office/powerpoint/2010/main" val="24086705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b="1" kern="1200" dirty="0">
                <a:solidFill>
                  <a:schemeClr val="tx1"/>
                </a:solidFill>
                <a:latin typeface="+mn-lt"/>
                <a:ea typeface="+mn-ea"/>
                <a:cs typeface="+mn-cs"/>
              </a:rPr>
              <a:t>Nicotine Nasal Spray:</a:t>
            </a:r>
            <a:endParaRPr lang="en-US" sz="1200" kern="1200" dirty="0">
              <a:solidFill>
                <a:schemeClr val="tx1"/>
              </a:solidFill>
              <a:latin typeface="+mn-lt"/>
              <a:ea typeface="+mn-ea"/>
              <a:cs typeface="+mn-cs"/>
            </a:endParaRPr>
          </a:p>
          <a:p>
            <a:pPr lvl="1"/>
            <a:r>
              <a:rPr lang="en-US" sz="1200" kern="1200" dirty="0">
                <a:solidFill>
                  <a:schemeClr val="tx1"/>
                </a:solidFill>
                <a:latin typeface="+mn-lt"/>
                <a:ea typeface="+mn-ea"/>
                <a:cs typeface="+mn-cs"/>
              </a:rPr>
              <a:t>About 100 doses per bottle</a:t>
            </a:r>
          </a:p>
          <a:p>
            <a:pPr lvl="1"/>
            <a:r>
              <a:rPr lang="en-US" sz="1200" kern="1200" dirty="0">
                <a:solidFill>
                  <a:schemeClr val="tx1"/>
                </a:solidFill>
                <a:latin typeface="+mn-lt"/>
                <a:ea typeface="+mn-ea"/>
                <a:cs typeface="+mn-cs"/>
              </a:rPr>
              <a:t>Quickly absorbed through the lining of the nose</a:t>
            </a:r>
          </a:p>
          <a:p>
            <a:pPr lvl="1"/>
            <a:r>
              <a:rPr lang="en-US" sz="1200" kern="1200" dirty="0">
                <a:solidFill>
                  <a:schemeClr val="tx1"/>
                </a:solidFill>
                <a:latin typeface="+mn-lt"/>
                <a:ea typeface="+mn-ea"/>
                <a:cs typeface="+mn-cs"/>
              </a:rPr>
              <a:t>Gives largest “spike” of nicotine</a:t>
            </a:r>
          </a:p>
          <a:p>
            <a:pPr lvl="1"/>
            <a:r>
              <a:rPr lang="en-US" sz="1200" kern="1200" dirty="0">
                <a:solidFill>
                  <a:schemeClr val="tx1"/>
                </a:solidFill>
                <a:latin typeface="+mn-lt"/>
                <a:ea typeface="+mn-ea"/>
                <a:cs typeface="+mn-cs"/>
              </a:rPr>
              <a:t>Sold with a prescription as </a:t>
            </a:r>
            <a:r>
              <a:rPr lang="en-US" sz="1200" u="sng" kern="1200" dirty="0" err="1">
                <a:solidFill>
                  <a:schemeClr val="tx1"/>
                </a:solidFill>
                <a:latin typeface="+mn-lt"/>
                <a:ea typeface="+mn-ea"/>
                <a:cs typeface="+mn-cs"/>
              </a:rPr>
              <a:t>Nicotrol</a:t>
            </a:r>
            <a:r>
              <a:rPr lang="en-US" sz="1200" u="sng" kern="1200" dirty="0">
                <a:solidFill>
                  <a:schemeClr val="tx1"/>
                </a:solidFill>
                <a:latin typeface="+mn-lt"/>
                <a:ea typeface="+mn-ea"/>
                <a:cs typeface="+mn-cs"/>
              </a:rPr>
              <a:t> NS</a:t>
            </a:r>
            <a:r>
              <a:rPr lang="en-US" sz="1200" kern="1200" dirty="0">
                <a:solidFill>
                  <a:schemeClr val="tx1"/>
                </a:solidFill>
                <a:latin typeface="+mn-lt"/>
                <a:ea typeface="+mn-ea"/>
                <a:cs typeface="+mn-cs"/>
              </a:rPr>
              <a:t> </a:t>
            </a:r>
          </a:p>
          <a:p>
            <a:pPr lvl="1"/>
            <a:r>
              <a:rPr lang="en-US" sz="1200" kern="1200" dirty="0">
                <a:solidFill>
                  <a:schemeClr val="tx1"/>
                </a:solidFill>
                <a:latin typeface="+mn-lt"/>
                <a:ea typeface="+mn-ea"/>
                <a:cs typeface="+mn-cs"/>
              </a:rPr>
              <a:t>Side effects include sneezing, sore throat, runny nose and eyes </a:t>
            </a:r>
          </a:p>
          <a:p>
            <a:endParaRPr lang="en-US" dirty="0"/>
          </a:p>
        </p:txBody>
      </p:sp>
      <p:sp>
        <p:nvSpPr>
          <p:cNvPr id="4" name="Slide Number Placeholder 3"/>
          <p:cNvSpPr>
            <a:spLocks noGrp="1"/>
          </p:cNvSpPr>
          <p:nvPr>
            <p:ph type="sldNum" sz="quarter" idx="10"/>
          </p:nvPr>
        </p:nvSpPr>
        <p:spPr/>
        <p:txBody>
          <a:bodyPr/>
          <a:lstStyle/>
          <a:p>
            <a:fld id="{A0852C00-FA0A-4BE9-A204-DFE5FD8BF0A5}" type="slidenum">
              <a:rPr lang="en-US" smtClean="0"/>
              <a:pPr/>
              <a:t>24</a:t>
            </a:fld>
            <a:endParaRPr lang="en-US"/>
          </a:p>
        </p:txBody>
      </p:sp>
    </p:spTree>
    <p:extLst>
      <p:ext uri="{BB962C8B-B14F-4D97-AF65-F5344CB8AC3E}">
        <p14:creationId xmlns:p14="http://schemas.microsoft.com/office/powerpoint/2010/main" val="39752762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lvl="0"/>
            <a:r>
              <a:rPr lang="en-US" sz="1200" b="1" kern="1200" dirty="0">
                <a:solidFill>
                  <a:schemeClr val="tx1"/>
                </a:solidFill>
                <a:latin typeface="+mn-lt"/>
                <a:ea typeface="+mn-ea"/>
                <a:cs typeface="+mn-cs"/>
              </a:rPr>
              <a:t>Oral Medications:</a:t>
            </a:r>
            <a:endParaRPr lang="en-US" sz="1200" kern="1200" dirty="0">
              <a:solidFill>
                <a:schemeClr val="tx1"/>
              </a:solidFill>
              <a:latin typeface="+mn-lt"/>
              <a:ea typeface="+mn-ea"/>
              <a:cs typeface="+mn-cs"/>
            </a:endParaRPr>
          </a:p>
          <a:p>
            <a:pPr lvl="1"/>
            <a:r>
              <a:rPr lang="en-US" sz="1200" u="sng" kern="1200" dirty="0" err="1">
                <a:solidFill>
                  <a:schemeClr val="tx1"/>
                </a:solidFill>
                <a:latin typeface="+mn-lt"/>
                <a:ea typeface="+mn-ea"/>
                <a:cs typeface="+mn-cs"/>
              </a:rPr>
              <a:t>Bupropion</a:t>
            </a:r>
            <a:r>
              <a:rPr lang="en-US" sz="1200" u="sng" kern="1200" dirty="0">
                <a:solidFill>
                  <a:schemeClr val="tx1"/>
                </a:solidFill>
                <a:latin typeface="+mn-lt"/>
                <a:ea typeface="+mn-ea"/>
                <a:cs typeface="+mn-cs"/>
              </a:rPr>
              <a:t> SR </a:t>
            </a:r>
            <a:r>
              <a:rPr lang="en-US" sz="1200" kern="1200" dirty="0">
                <a:solidFill>
                  <a:schemeClr val="tx1"/>
                </a:solidFill>
                <a:latin typeface="+mn-lt"/>
                <a:ea typeface="+mn-ea"/>
                <a:cs typeface="+mn-cs"/>
              </a:rPr>
              <a:t>– </a:t>
            </a:r>
            <a:r>
              <a:rPr lang="en-US" sz="1200" u="sng" kern="1200" dirty="0">
                <a:solidFill>
                  <a:schemeClr val="tx1"/>
                </a:solidFill>
                <a:latin typeface="+mn-lt"/>
                <a:ea typeface="+mn-ea"/>
                <a:cs typeface="+mn-cs"/>
              </a:rPr>
              <a:t>Available by prescription</a:t>
            </a:r>
            <a:endParaRPr lang="en-US" sz="1200" kern="1200" dirty="0">
              <a:solidFill>
                <a:schemeClr val="tx1"/>
              </a:solidFill>
              <a:latin typeface="+mn-lt"/>
              <a:ea typeface="+mn-ea"/>
              <a:cs typeface="+mn-cs"/>
            </a:endParaRPr>
          </a:p>
          <a:p>
            <a:pPr lvl="2"/>
            <a:r>
              <a:rPr lang="en-US" sz="1200" kern="1200" dirty="0" err="1">
                <a:solidFill>
                  <a:schemeClr val="tx1"/>
                </a:solidFill>
                <a:latin typeface="+mn-lt"/>
                <a:ea typeface="+mn-ea"/>
                <a:cs typeface="+mn-cs"/>
              </a:rPr>
              <a:t>Zyban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Wellbutrin</a:t>
            </a:r>
            <a:r>
              <a:rPr lang="en-US" sz="1200" kern="1200" dirty="0">
                <a:solidFill>
                  <a:schemeClr val="tx1"/>
                </a:solidFill>
                <a:latin typeface="+mn-lt"/>
                <a:ea typeface="+mn-ea"/>
                <a:cs typeface="+mn-cs"/>
              </a:rPr>
              <a:t> SR or Generic</a:t>
            </a:r>
          </a:p>
          <a:p>
            <a:pPr lvl="2"/>
            <a:r>
              <a:rPr lang="en-US" sz="1200" kern="1200" dirty="0">
                <a:solidFill>
                  <a:schemeClr val="tx1"/>
                </a:solidFill>
                <a:latin typeface="+mn-lt"/>
                <a:ea typeface="+mn-ea"/>
                <a:cs typeface="+mn-cs"/>
              </a:rPr>
              <a:t>Can be used with NRTs</a:t>
            </a:r>
          </a:p>
          <a:p>
            <a:pPr lvl="2"/>
            <a:r>
              <a:rPr lang="en-US" sz="1200" kern="1200" dirty="0">
                <a:solidFill>
                  <a:schemeClr val="tx1"/>
                </a:solidFill>
                <a:latin typeface="+mn-lt"/>
                <a:ea typeface="+mn-ea"/>
                <a:cs typeface="+mn-cs"/>
              </a:rPr>
              <a:t>Effective in consumers with depressive disorders</a:t>
            </a:r>
          </a:p>
          <a:p>
            <a:pPr lvl="2"/>
            <a:r>
              <a:rPr lang="en-US" sz="1200" kern="1200" dirty="0">
                <a:solidFill>
                  <a:schemeClr val="tx1"/>
                </a:solidFill>
                <a:latin typeface="+mn-lt"/>
                <a:ea typeface="+mn-ea"/>
                <a:cs typeface="+mn-cs"/>
              </a:rPr>
              <a:t>Non-sedating, activating antidepressant</a:t>
            </a:r>
          </a:p>
          <a:p>
            <a:pPr lvl="2"/>
            <a:r>
              <a:rPr lang="en-US" sz="1200" kern="1200" dirty="0">
                <a:solidFill>
                  <a:schemeClr val="tx1"/>
                </a:solidFill>
                <a:latin typeface="+mn-lt"/>
                <a:ea typeface="+mn-ea"/>
                <a:cs typeface="+mn-cs"/>
              </a:rPr>
              <a:t>Affects NE; DA systems</a:t>
            </a:r>
          </a:p>
          <a:p>
            <a:pPr lvl="2"/>
            <a:r>
              <a:rPr lang="en-US" sz="1200" kern="1200" dirty="0">
                <a:solidFill>
                  <a:schemeClr val="tx1"/>
                </a:solidFill>
                <a:latin typeface="+mn-lt"/>
                <a:ea typeface="+mn-ea"/>
                <a:cs typeface="+mn-cs"/>
              </a:rPr>
              <a:t>Side effects – headache, insomnia</a:t>
            </a:r>
          </a:p>
          <a:p>
            <a:pPr lvl="1"/>
            <a:r>
              <a:rPr lang="en-US" sz="1200" u="sng" kern="1200" dirty="0" err="1">
                <a:solidFill>
                  <a:schemeClr val="tx1"/>
                </a:solidFill>
                <a:latin typeface="+mn-lt"/>
                <a:ea typeface="+mn-ea"/>
                <a:cs typeface="+mn-cs"/>
              </a:rPr>
              <a:t>Varenicline</a:t>
            </a:r>
            <a:r>
              <a:rPr lang="en-US" sz="1200" u="sng" kern="1200" dirty="0">
                <a:solidFill>
                  <a:schemeClr val="tx1"/>
                </a:solidFill>
                <a:latin typeface="+mn-lt"/>
                <a:ea typeface="+mn-ea"/>
                <a:cs typeface="+mn-cs"/>
              </a:rPr>
              <a:t> </a:t>
            </a:r>
            <a:r>
              <a:rPr lang="en-US" sz="1200" u="sng" kern="1200" dirty="0" err="1">
                <a:solidFill>
                  <a:schemeClr val="tx1"/>
                </a:solidFill>
                <a:latin typeface="+mn-lt"/>
                <a:ea typeface="+mn-ea"/>
                <a:cs typeface="+mn-cs"/>
              </a:rPr>
              <a:t>HCl</a:t>
            </a:r>
            <a:r>
              <a:rPr lang="en-US" sz="1200" u="sng" kern="1200" dirty="0">
                <a:solidFill>
                  <a:schemeClr val="tx1"/>
                </a:solidFill>
                <a:latin typeface="+mn-lt"/>
                <a:ea typeface="+mn-ea"/>
                <a:cs typeface="+mn-cs"/>
              </a:rPr>
              <a:t> </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Chantix</a:t>
            </a:r>
            <a:r>
              <a:rPr lang="en-US" sz="1200" kern="1200" dirty="0">
                <a:solidFill>
                  <a:schemeClr val="tx1"/>
                </a:solidFill>
                <a:latin typeface="+mn-lt"/>
                <a:ea typeface="+mn-ea"/>
                <a:cs typeface="+mn-cs"/>
              </a:rPr>
              <a:t>) – </a:t>
            </a:r>
            <a:r>
              <a:rPr lang="en-US" sz="1200" u="sng" kern="1200" dirty="0">
                <a:solidFill>
                  <a:schemeClr val="tx1"/>
                </a:solidFill>
                <a:latin typeface="+mn-lt"/>
                <a:ea typeface="+mn-ea"/>
                <a:cs typeface="+mn-cs"/>
              </a:rPr>
              <a:t>Available by prescription</a:t>
            </a:r>
            <a:endParaRPr lang="en-US" sz="1200" kern="1200" dirty="0">
              <a:solidFill>
                <a:schemeClr val="tx1"/>
              </a:solidFill>
              <a:latin typeface="+mn-lt"/>
              <a:ea typeface="+mn-ea"/>
              <a:cs typeface="+mn-cs"/>
            </a:endParaRPr>
          </a:p>
          <a:p>
            <a:pPr lvl="2"/>
            <a:r>
              <a:rPr lang="en-US" sz="1200" kern="1200" dirty="0">
                <a:solidFill>
                  <a:schemeClr val="tx1"/>
                </a:solidFill>
                <a:latin typeface="+mn-lt"/>
                <a:ea typeface="+mn-ea"/>
                <a:cs typeface="+mn-cs"/>
              </a:rPr>
              <a:t>Use with NRTs not recommended</a:t>
            </a:r>
          </a:p>
          <a:p>
            <a:pPr lvl="2"/>
            <a:r>
              <a:rPr lang="en-US" sz="1200" kern="1200" dirty="0">
                <a:solidFill>
                  <a:schemeClr val="tx1"/>
                </a:solidFill>
                <a:latin typeface="+mn-lt"/>
                <a:ea typeface="+mn-ea"/>
                <a:cs typeface="+mn-cs"/>
              </a:rPr>
              <a:t>Some people who used </a:t>
            </a:r>
            <a:r>
              <a:rPr lang="en-US" sz="1200" kern="1200" dirty="0" err="1">
                <a:solidFill>
                  <a:schemeClr val="tx1"/>
                </a:solidFill>
                <a:latin typeface="+mn-lt"/>
                <a:ea typeface="+mn-ea"/>
                <a:cs typeface="+mn-cs"/>
              </a:rPr>
              <a:t>varenicline</a:t>
            </a:r>
            <a:r>
              <a:rPr lang="en-US" sz="1200" kern="1200" dirty="0">
                <a:solidFill>
                  <a:schemeClr val="tx1"/>
                </a:solidFill>
                <a:latin typeface="+mn-lt"/>
                <a:ea typeface="+mn-ea"/>
                <a:cs typeface="+mn-cs"/>
              </a:rPr>
              <a:t> have reported experiencing changes in behavior, agitation, depressed mood, suicidal thoughts or actions. Peers should talk to their doctor before taking this medication. </a:t>
            </a:r>
          </a:p>
          <a:p>
            <a:pPr lvl="0"/>
            <a:r>
              <a:rPr lang="en-US" sz="1200" kern="1200" dirty="0">
                <a:solidFill>
                  <a:schemeClr val="tx1"/>
                </a:solidFill>
                <a:latin typeface="+mn-lt"/>
                <a:ea typeface="+mn-ea"/>
                <a:cs typeface="+mn-cs"/>
              </a:rPr>
              <a:t>Also highlight:</a:t>
            </a:r>
          </a:p>
          <a:p>
            <a:pPr lvl="1"/>
            <a:r>
              <a:rPr lang="en-US" sz="1200" kern="1200" dirty="0">
                <a:solidFill>
                  <a:schemeClr val="tx1"/>
                </a:solidFill>
                <a:latin typeface="+mn-lt"/>
                <a:ea typeface="+mn-ea"/>
                <a:cs typeface="+mn-cs"/>
              </a:rPr>
              <a:t>Medicaid will pay for most tobacco dependence treatment medications when clients have a prescription from their health care provider, although Medicaid Managed Care plans sometimes have limits on this benefit (</a:t>
            </a:r>
            <a:r>
              <a:rPr lang="en-US" sz="1200" kern="1200" dirty="0" err="1">
                <a:solidFill>
                  <a:schemeClr val="tx1"/>
                </a:solidFill>
                <a:latin typeface="+mn-lt"/>
                <a:ea typeface="+mn-ea"/>
                <a:cs typeface="+mn-cs"/>
              </a:rPr>
              <a:t>e.g.length</a:t>
            </a:r>
            <a:r>
              <a:rPr lang="en-US" sz="1200" kern="1200" dirty="0">
                <a:solidFill>
                  <a:schemeClr val="tx1"/>
                </a:solidFill>
                <a:latin typeface="+mn-lt"/>
                <a:ea typeface="+mn-ea"/>
                <a:cs typeface="+mn-cs"/>
              </a:rPr>
              <a:t> of the course, how many courses a client will have covered in a year, maximum dosage covered).</a:t>
            </a:r>
          </a:p>
          <a:p>
            <a:pPr lvl="1"/>
            <a:r>
              <a:rPr lang="en-US" sz="1200" kern="1200" dirty="0">
                <a:solidFill>
                  <a:schemeClr val="tx1"/>
                </a:solidFill>
                <a:latin typeface="+mn-lt"/>
                <a:ea typeface="+mn-ea"/>
                <a:cs typeface="+mn-cs"/>
              </a:rPr>
              <a:t>Helping a client to quit using tobacco entails working with him or her to understand available insurance benefits and helping to remove as many financial barriers to quitting as possible for that client. .   </a:t>
            </a:r>
          </a:p>
          <a:p>
            <a:pPr lvl="1"/>
            <a:r>
              <a:rPr lang="en-US" sz="1200" kern="1200" dirty="0">
                <a:solidFill>
                  <a:schemeClr val="tx1"/>
                </a:solidFill>
                <a:latin typeface="+mn-lt"/>
                <a:ea typeface="+mn-ea"/>
                <a:cs typeface="+mn-cs"/>
              </a:rPr>
              <a:t>Medications covered by Medicaid are as follows:</a:t>
            </a:r>
          </a:p>
          <a:p>
            <a:pPr lvl="2"/>
            <a:r>
              <a:rPr lang="en-US" sz="1200" kern="1200" dirty="0">
                <a:solidFill>
                  <a:schemeClr val="tx1"/>
                </a:solidFill>
                <a:latin typeface="+mn-lt"/>
                <a:ea typeface="+mn-ea"/>
                <a:cs typeface="+mn-cs"/>
              </a:rPr>
              <a:t>Nicotine “Patch”, with a prescription order for over the counter </a:t>
            </a:r>
          </a:p>
          <a:p>
            <a:pPr lvl="2"/>
            <a:r>
              <a:rPr lang="en-US" sz="1200" kern="1200" dirty="0">
                <a:solidFill>
                  <a:schemeClr val="tx1"/>
                </a:solidFill>
                <a:latin typeface="+mn-lt"/>
                <a:ea typeface="+mn-ea"/>
                <a:cs typeface="+mn-cs"/>
              </a:rPr>
              <a:t>Nicotine Gum, with a prescription order for over the counter </a:t>
            </a:r>
          </a:p>
          <a:p>
            <a:pPr lvl="2"/>
            <a:r>
              <a:rPr lang="en-US" sz="1200" kern="1200" dirty="0" err="1">
                <a:solidFill>
                  <a:schemeClr val="tx1"/>
                </a:solidFill>
                <a:latin typeface="+mn-lt"/>
                <a:ea typeface="+mn-ea"/>
                <a:cs typeface="+mn-cs"/>
              </a:rPr>
              <a:t>Chantix</a:t>
            </a:r>
            <a:r>
              <a:rPr lang="en-US" sz="1200" kern="1200" dirty="0">
                <a:solidFill>
                  <a:schemeClr val="tx1"/>
                </a:solidFill>
                <a:latin typeface="+mn-lt"/>
                <a:ea typeface="+mn-ea"/>
                <a:cs typeface="+mn-cs"/>
              </a:rPr>
              <a:t>, prescription required</a:t>
            </a:r>
          </a:p>
          <a:p>
            <a:pPr lvl="2"/>
            <a:r>
              <a:rPr lang="en-US" sz="1200" kern="1200" dirty="0">
                <a:solidFill>
                  <a:schemeClr val="tx1"/>
                </a:solidFill>
                <a:latin typeface="+mn-lt"/>
                <a:ea typeface="+mn-ea"/>
                <a:cs typeface="+mn-cs"/>
              </a:rPr>
              <a:t>Nicotine Inhalers, prescription required</a:t>
            </a:r>
          </a:p>
          <a:p>
            <a:pPr lvl="2"/>
            <a:r>
              <a:rPr lang="en-US" sz="1200" kern="1200" dirty="0">
                <a:solidFill>
                  <a:schemeClr val="tx1"/>
                </a:solidFill>
                <a:latin typeface="+mn-lt"/>
                <a:ea typeface="+mn-ea"/>
                <a:cs typeface="+mn-cs"/>
              </a:rPr>
              <a:t>Nicotine Nasal Spray, prescription required</a:t>
            </a:r>
          </a:p>
          <a:p>
            <a:endParaRPr lang="en-US" dirty="0"/>
          </a:p>
        </p:txBody>
      </p:sp>
      <p:sp>
        <p:nvSpPr>
          <p:cNvPr id="4" name="Slide Number Placeholder 3"/>
          <p:cNvSpPr>
            <a:spLocks noGrp="1"/>
          </p:cNvSpPr>
          <p:nvPr>
            <p:ph type="sldNum" sz="quarter" idx="10"/>
          </p:nvPr>
        </p:nvSpPr>
        <p:spPr/>
        <p:txBody>
          <a:bodyPr/>
          <a:lstStyle/>
          <a:p>
            <a:fld id="{FC20E90B-8EC5-43CC-8AFB-0ABC5E15E573}" type="slidenum">
              <a:rPr lang="en-US" smtClean="0"/>
              <a:pPr/>
              <a:t>26</a:t>
            </a:fld>
            <a:endParaRPr lang="en-US"/>
          </a:p>
        </p:txBody>
      </p:sp>
    </p:spTree>
    <p:extLst>
      <p:ext uri="{BB962C8B-B14F-4D97-AF65-F5344CB8AC3E}">
        <p14:creationId xmlns:p14="http://schemas.microsoft.com/office/powerpoint/2010/main" val="7297035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lvl="0"/>
            <a:r>
              <a:rPr lang="en-US" sz="1200" b="1" kern="1200" dirty="0">
                <a:solidFill>
                  <a:schemeClr val="tx1"/>
                </a:solidFill>
                <a:latin typeface="+mn-lt"/>
                <a:ea typeface="+mn-ea"/>
                <a:cs typeface="+mn-cs"/>
              </a:rPr>
              <a:t>Oral Medications:</a:t>
            </a:r>
            <a:endParaRPr lang="en-US" sz="1200" kern="1200" dirty="0">
              <a:solidFill>
                <a:schemeClr val="tx1"/>
              </a:solidFill>
              <a:latin typeface="+mn-lt"/>
              <a:ea typeface="+mn-ea"/>
              <a:cs typeface="+mn-cs"/>
            </a:endParaRPr>
          </a:p>
          <a:p>
            <a:pPr lvl="1"/>
            <a:r>
              <a:rPr lang="en-US" sz="1200" u="sng" kern="1200" dirty="0" err="1">
                <a:solidFill>
                  <a:schemeClr val="tx1"/>
                </a:solidFill>
                <a:latin typeface="+mn-lt"/>
                <a:ea typeface="+mn-ea"/>
                <a:cs typeface="+mn-cs"/>
              </a:rPr>
              <a:t>Bupropion</a:t>
            </a:r>
            <a:r>
              <a:rPr lang="en-US" sz="1200" u="sng" kern="1200" dirty="0">
                <a:solidFill>
                  <a:schemeClr val="tx1"/>
                </a:solidFill>
                <a:latin typeface="+mn-lt"/>
                <a:ea typeface="+mn-ea"/>
                <a:cs typeface="+mn-cs"/>
              </a:rPr>
              <a:t> SR </a:t>
            </a:r>
            <a:r>
              <a:rPr lang="en-US" sz="1200" kern="1200" dirty="0">
                <a:solidFill>
                  <a:schemeClr val="tx1"/>
                </a:solidFill>
                <a:latin typeface="+mn-lt"/>
                <a:ea typeface="+mn-ea"/>
                <a:cs typeface="+mn-cs"/>
              </a:rPr>
              <a:t>– </a:t>
            </a:r>
            <a:r>
              <a:rPr lang="en-US" sz="1200" u="sng" kern="1200" dirty="0">
                <a:solidFill>
                  <a:schemeClr val="tx1"/>
                </a:solidFill>
                <a:latin typeface="+mn-lt"/>
                <a:ea typeface="+mn-ea"/>
                <a:cs typeface="+mn-cs"/>
              </a:rPr>
              <a:t>Available by prescription</a:t>
            </a:r>
            <a:endParaRPr lang="en-US" sz="1200" kern="1200" dirty="0">
              <a:solidFill>
                <a:schemeClr val="tx1"/>
              </a:solidFill>
              <a:latin typeface="+mn-lt"/>
              <a:ea typeface="+mn-ea"/>
              <a:cs typeface="+mn-cs"/>
            </a:endParaRPr>
          </a:p>
          <a:p>
            <a:pPr lvl="2"/>
            <a:r>
              <a:rPr lang="en-US" sz="1200" kern="1200" dirty="0" err="1">
                <a:solidFill>
                  <a:schemeClr val="tx1"/>
                </a:solidFill>
                <a:latin typeface="+mn-lt"/>
                <a:ea typeface="+mn-ea"/>
                <a:cs typeface="+mn-cs"/>
              </a:rPr>
              <a:t>Zyban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Wellbutrin</a:t>
            </a:r>
            <a:r>
              <a:rPr lang="en-US" sz="1200" kern="1200" dirty="0">
                <a:solidFill>
                  <a:schemeClr val="tx1"/>
                </a:solidFill>
                <a:latin typeface="+mn-lt"/>
                <a:ea typeface="+mn-ea"/>
                <a:cs typeface="+mn-cs"/>
              </a:rPr>
              <a:t> SR or Generic</a:t>
            </a:r>
          </a:p>
          <a:p>
            <a:pPr lvl="2"/>
            <a:r>
              <a:rPr lang="en-US" sz="1200" kern="1200" dirty="0">
                <a:solidFill>
                  <a:schemeClr val="tx1"/>
                </a:solidFill>
                <a:latin typeface="+mn-lt"/>
                <a:ea typeface="+mn-ea"/>
                <a:cs typeface="+mn-cs"/>
              </a:rPr>
              <a:t>Can be used with NRTs</a:t>
            </a:r>
          </a:p>
          <a:p>
            <a:pPr lvl="2"/>
            <a:r>
              <a:rPr lang="en-US" sz="1200" kern="1200" dirty="0">
                <a:solidFill>
                  <a:schemeClr val="tx1"/>
                </a:solidFill>
                <a:latin typeface="+mn-lt"/>
                <a:ea typeface="+mn-ea"/>
                <a:cs typeface="+mn-cs"/>
              </a:rPr>
              <a:t>Effective in consumers with depressive disorders</a:t>
            </a:r>
          </a:p>
          <a:p>
            <a:pPr lvl="2"/>
            <a:r>
              <a:rPr lang="en-US" sz="1200" kern="1200" dirty="0">
                <a:solidFill>
                  <a:schemeClr val="tx1"/>
                </a:solidFill>
                <a:latin typeface="+mn-lt"/>
                <a:ea typeface="+mn-ea"/>
                <a:cs typeface="+mn-cs"/>
              </a:rPr>
              <a:t>Non-sedating, activating antidepressant</a:t>
            </a:r>
          </a:p>
          <a:p>
            <a:pPr lvl="2"/>
            <a:r>
              <a:rPr lang="en-US" sz="1200" kern="1200" dirty="0">
                <a:solidFill>
                  <a:schemeClr val="tx1"/>
                </a:solidFill>
                <a:latin typeface="+mn-lt"/>
                <a:ea typeface="+mn-ea"/>
                <a:cs typeface="+mn-cs"/>
              </a:rPr>
              <a:t>Affects NE; DA systems</a:t>
            </a:r>
          </a:p>
          <a:p>
            <a:pPr lvl="2"/>
            <a:r>
              <a:rPr lang="en-US" sz="1200" kern="1200" dirty="0">
                <a:solidFill>
                  <a:schemeClr val="tx1"/>
                </a:solidFill>
                <a:latin typeface="+mn-lt"/>
                <a:ea typeface="+mn-ea"/>
                <a:cs typeface="+mn-cs"/>
              </a:rPr>
              <a:t>Side effects – headache, insomnia</a:t>
            </a:r>
          </a:p>
          <a:p>
            <a:pPr lvl="1"/>
            <a:r>
              <a:rPr lang="en-US" sz="1200" u="sng" kern="1200" dirty="0" err="1">
                <a:solidFill>
                  <a:schemeClr val="tx1"/>
                </a:solidFill>
                <a:latin typeface="+mn-lt"/>
                <a:ea typeface="+mn-ea"/>
                <a:cs typeface="+mn-cs"/>
              </a:rPr>
              <a:t>Varenicline</a:t>
            </a:r>
            <a:r>
              <a:rPr lang="en-US" sz="1200" u="sng" kern="1200" dirty="0">
                <a:solidFill>
                  <a:schemeClr val="tx1"/>
                </a:solidFill>
                <a:latin typeface="+mn-lt"/>
                <a:ea typeface="+mn-ea"/>
                <a:cs typeface="+mn-cs"/>
              </a:rPr>
              <a:t> </a:t>
            </a:r>
            <a:r>
              <a:rPr lang="en-US" sz="1200" u="sng" kern="1200" dirty="0" err="1">
                <a:solidFill>
                  <a:schemeClr val="tx1"/>
                </a:solidFill>
                <a:latin typeface="+mn-lt"/>
                <a:ea typeface="+mn-ea"/>
                <a:cs typeface="+mn-cs"/>
              </a:rPr>
              <a:t>HCl</a:t>
            </a:r>
            <a:r>
              <a:rPr lang="en-US" sz="1200" u="sng" kern="1200" dirty="0">
                <a:solidFill>
                  <a:schemeClr val="tx1"/>
                </a:solidFill>
                <a:latin typeface="+mn-lt"/>
                <a:ea typeface="+mn-ea"/>
                <a:cs typeface="+mn-cs"/>
              </a:rPr>
              <a:t> </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Chantix</a:t>
            </a:r>
            <a:r>
              <a:rPr lang="en-US" sz="1200" kern="1200" dirty="0">
                <a:solidFill>
                  <a:schemeClr val="tx1"/>
                </a:solidFill>
                <a:latin typeface="+mn-lt"/>
                <a:ea typeface="+mn-ea"/>
                <a:cs typeface="+mn-cs"/>
              </a:rPr>
              <a:t>) – </a:t>
            </a:r>
            <a:r>
              <a:rPr lang="en-US" sz="1200" u="sng" kern="1200" dirty="0">
                <a:solidFill>
                  <a:schemeClr val="tx1"/>
                </a:solidFill>
                <a:latin typeface="+mn-lt"/>
                <a:ea typeface="+mn-ea"/>
                <a:cs typeface="+mn-cs"/>
              </a:rPr>
              <a:t>Available by prescription</a:t>
            </a:r>
            <a:endParaRPr lang="en-US" sz="1200" kern="1200" dirty="0">
              <a:solidFill>
                <a:schemeClr val="tx1"/>
              </a:solidFill>
              <a:latin typeface="+mn-lt"/>
              <a:ea typeface="+mn-ea"/>
              <a:cs typeface="+mn-cs"/>
            </a:endParaRPr>
          </a:p>
          <a:p>
            <a:pPr lvl="2"/>
            <a:r>
              <a:rPr lang="en-US" sz="1200" kern="1200" dirty="0">
                <a:solidFill>
                  <a:schemeClr val="tx1"/>
                </a:solidFill>
                <a:latin typeface="+mn-lt"/>
                <a:ea typeface="+mn-ea"/>
                <a:cs typeface="+mn-cs"/>
              </a:rPr>
              <a:t>Use with NRTs not recommended</a:t>
            </a:r>
          </a:p>
          <a:p>
            <a:pPr lvl="2"/>
            <a:r>
              <a:rPr lang="en-US" sz="1200" kern="1200" dirty="0">
                <a:solidFill>
                  <a:schemeClr val="tx1"/>
                </a:solidFill>
                <a:latin typeface="+mn-lt"/>
                <a:ea typeface="+mn-ea"/>
                <a:cs typeface="+mn-cs"/>
              </a:rPr>
              <a:t>Some people who used </a:t>
            </a:r>
            <a:r>
              <a:rPr lang="en-US" sz="1200" kern="1200" dirty="0" err="1">
                <a:solidFill>
                  <a:schemeClr val="tx1"/>
                </a:solidFill>
                <a:latin typeface="+mn-lt"/>
                <a:ea typeface="+mn-ea"/>
                <a:cs typeface="+mn-cs"/>
              </a:rPr>
              <a:t>varenicline</a:t>
            </a:r>
            <a:r>
              <a:rPr lang="en-US" sz="1200" kern="1200" dirty="0">
                <a:solidFill>
                  <a:schemeClr val="tx1"/>
                </a:solidFill>
                <a:latin typeface="+mn-lt"/>
                <a:ea typeface="+mn-ea"/>
                <a:cs typeface="+mn-cs"/>
              </a:rPr>
              <a:t> have reported experiencing changes in behavior, agitation, depressed mood, suicidal thoughts or actions. Peers should talk to their doctor before taking this medication. </a:t>
            </a:r>
          </a:p>
          <a:p>
            <a:pPr lvl="0"/>
            <a:r>
              <a:rPr lang="en-US" sz="1200" kern="1200" dirty="0">
                <a:solidFill>
                  <a:schemeClr val="tx1"/>
                </a:solidFill>
                <a:latin typeface="+mn-lt"/>
                <a:ea typeface="+mn-ea"/>
                <a:cs typeface="+mn-cs"/>
              </a:rPr>
              <a:t>Also highlight:</a:t>
            </a:r>
          </a:p>
          <a:p>
            <a:pPr lvl="1"/>
            <a:r>
              <a:rPr lang="en-US" sz="1200" kern="1200" dirty="0">
                <a:solidFill>
                  <a:schemeClr val="tx1"/>
                </a:solidFill>
                <a:latin typeface="+mn-lt"/>
                <a:ea typeface="+mn-ea"/>
                <a:cs typeface="+mn-cs"/>
              </a:rPr>
              <a:t>Medicaid will pay for most tobacco dependence treatment medications when clients have a prescription from their health care provider, although Medicaid Managed Care plans sometimes have limits on this benefit (</a:t>
            </a:r>
            <a:r>
              <a:rPr lang="en-US" sz="1200" kern="1200" dirty="0" err="1">
                <a:solidFill>
                  <a:schemeClr val="tx1"/>
                </a:solidFill>
                <a:latin typeface="+mn-lt"/>
                <a:ea typeface="+mn-ea"/>
                <a:cs typeface="+mn-cs"/>
              </a:rPr>
              <a:t>e.g.length</a:t>
            </a:r>
            <a:r>
              <a:rPr lang="en-US" sz="1200" kern="1200" dirty="0">
                <a:solidFill>
                  <a:schemeClr val="tx1"/>
                </a:solidFill>
                <a:latin typeface="+mn-lt"/>
                <a:ea typeface="+mn-ea"/>
                <a:cs typeface="+mn-cs"/>
              </a:rPr>
              <a:t> of the course, how many courses a client will have covered in a year, maximum dosage covered).</a:t>
            </a:r>
          </a:p>
          <a:p>
            <a:pPr lvl="1"/>
            <a:r>
              <a:rPr lang="en-US" sz="1200" kern="1200" dirty="0">
                <a:solidFill>
                  <a:schemeClr val="tx1"/>
                </a:solidFill>
                <a:latin typeface="+mn-lt"/>
                <a:ea typeface="+mn-ea"/>
                <a:cs typeface="+mn-cs"/>
              </a:rPr>
              <a:t>Helping a client to quit using tobacco entails working with him or her to understand available insurance benefits and helping to remove as many financial barriers to quitting as possible for that client. .   </a:t>
            </a:r>
          </a:p>
          <a:p>
            <a:pPr lvl="1"/>
            <a:r>
              <a:rPr lang="en-US" sz="1200" kern="1200" dirty="0">
                <a:solidFill>
                  <a:schemeClr val="tx1"/>
                </a:solidFill>
                <a:latin typeface="+mn-lt"/>
                <a:ea typeface="+mn-ea"/>
                <a:cs typeface="+mn-cs"/>
              </a:rPr>
              <a:t>Medications covered by Medicaid are as follows:</a:t>
            </a:r>
          </a:p>
          <a:p>
            <a:pPr lvl="2"/>
            <a:r>
              <a:rPr lang="en-US" sz="1200" kern="1200" dirty="0">
                <a:solidFill>
                  <a:schemeClr val="tx1"/>
                </a:solidFill>
                <a:latin typeface="+mn-lt"/>
                <a:ea typeface="+mn-ea"/>
                <a:cs typeface="+mn-cs"/>
              </a:rPr>
              <a:t>Nicotine “Patch”, with a prescription order for over the counter </a:t>
            </a:r>
          </a:p>
          <a:p>
            <a:pPr lvl="2"/>
            <a:r>
              <a:rPr lang="en-US" sz="1200" kern="1200" dirty="0">
                <a:solidFill>
                  <a:schemeClr val="tx1"/>
                </a:solidFill>
                <a:latin typeface="+mn-lt"/>
                <a:ea typeface="+mn-ea"/>
                <a:cs typeface="+mn-cs"/>
              </a:rPr>
              <a:t>Nicotine Gum, with a prescription order for over the counter </a:t>
            </a:r>
          </a:p>
          <a:p>
            <a:pPr lvl="2"/>
            <a:r>
              <a:rPr lang="en-US" sz="1200" kern="1200" dirty="0" err="1">
                <a:solidFill>
                  <a:schemeClr val="tx1"/>
                </a:solidFill>
                <a:latin typeface="+mn-lt"/>
                <a:ea typeface="+mn-ea"/>
                <a:cs typeface="+mn-cs"/>
              </a:rPr>
              <a:t>Chantix</a:t>
            </a:r>
            <a:r>
              <a:rPr lang="en-US" sz="1200" kern="1200" dirty="0">
                <a:solidFill>
                  <a:schemeClr val="tx1"/>
                </a:solidFill>
                <a:latin typeface="+mn-lt"/>
                <a:ea typeface="+mn-ea"/>
                <a:cs typeface="+mn-cs"/>
              </a:rPr>
              <a:t>, prescription required</a:t>
            </a:r>
          </a:p>
          <a:p>
            <a:pPr lvl="2"/>
            <a:r>
              <a:rPr lang="en-US" sz="1200" kern="1200" dirty="0">
                <a:solidFill>
                  <a:schemeClr val="tx1"/>
                </a:solidFill>
                <a:latin typeface="+mn-lt"/>
                <a:ea typeface="+mn-ea"/>
                <a:cs typeface="+mn-cs"/>
              </a:rPr>
              <a:t>Nicotine Inhalers, prescription required</a:t>
            </a:r>
          </a:p>
          <a:p>
            <a:pPr lvl="2"/>
            <a:r>
              <a:rPr lang="en-US" sz="1200" kern="1200" dirty="0">
                <a:solidFill>
                  <a:schemeClr val="tx1"/>
                </a:solidFill>
                <a:latin typeface="+mn-lt"/>
                <a:ea typeface="+mn-ea"/>
                <a:cs typeface="+mn-cs"/>
              </a:rPr>
              <a:t>Nicotine Nasal Spray, prescription required</a:t>
            </a:r>
          </a:p>
          <a:p>
            <a:endParaRPr lang="en-US" dirty="0"/>
          </a:p>
        </p:txBody>
      </p:sp>
      <p:sp>
        <p:nvSpPr>
          <p:cNvPr id="4" name="Slide Number Placeholder 3"/>
          <p:cNvSpPr>
            <a:spLocks noGrp="1"/>
          </p:cNvSpPr>
          <p:nvPr>
            <p:ph type="sldNum" sz="quarter" idx="10"/>
          </p:nvPr>
        </p:nvSpPr>
        <p:spPr/>
        <p:txBody>
          <a:bodyPr/>
          <a:lstStyle/>
          <a:p>
            <a:fld id="{FC20E90B-8EC5-43CC-8AFB-0ABC5E15E573}" type="slidenum">
              <a:rPr lang="en-US" smtClean="0"/>
              <a:pPr/>
              <a:t>27</a:t>
            </a:fld>
            <a:endParaRPr lang="en-US"/>
          </a:p>
        </p:txBody>
      </p:sp>
    </p:spTree>
    <p:extLst>
      <p:ext uri="{BB962C8B-B14F-4D97-AF65-F5344CB8AC3E}">
        <p14:creationId xmlns:p14="http://schemas.microsoft.com/office/powerpoint/2010/main" val="6445736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http://www.australianprescriber.com/magazine/36/3/102/4</a:t>
            </a:r>
            <a:endParaRPr lang="en-US" dirty="0"/>
          </a:p>
        </p:txBody>
      </p:sp>
      <p:sp>
        <p:nvSpPr>
          <p:cNvPr id="4" name="Slide Number Placeholder 3"/>
          <p:cNvSpPr>
            <a:spLocks noGrp="1"/>
          </p:cNvSpPr>
          <p:nvPr>
            <p:ph type="sldNum" sz="quarter" idx="10"/>
          </p:nvPr>
        </p:nvSpPr>
        <p:spPr/>
        <p:txBody>
          <a:bodyPr/>
          <a:lstStyle/>
          <a:p>
            <a:fld id="{A0852C00-FA0A-4BE9-A204-DFE5FD8BF0A5}" type="slidenum">
              <a:rPr lang="en-US" smtClean="0"/>
              <a:pPr/>
              <a:t>28</a:t>
            </a:fld>
            <a:endParaRPr lang="en-US"/>
          </a:p>
        </p:txBody>
      </p:sp>
    </p:spTree>
    <p:extLst>
      <p:ext uri="{BB962C8B-B14F-4D97-AF65-F5344CB8AC3E}">
        <p14:creationId xmlns:p14="http://schemas.microsoft.com/office/powerpoint/2010/main" val="17792623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52C00-FA0A-4BE9-A204-DFE5FD8BF0A5}" type="slidenum">
              <a:rPr lang="en-US" smtClean="0"/>
              <a:pPr/>
              <a:t>30</a:t>
            </a:fld>
            <a:endParaRPr lang="en-US"/>
          </a:p>
        </p:txBody>
      </p:sp>
    </p:spTree>
    <p:extLst>
      <p:ext uri="{BB962C8B-B14F-4D97-AF65-F5344CB8AC3E}">
        <p14:creationId xmlns:p14="http://schemas.microsoft.com/office/powerpoint/2010/main" val="1422602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a:solidFill>
                  <a:schemeClr val="tx1"/>
                </a:solidFill>
                <a:latin typeface="+mn-lt"/>
                <a:ea typeface="+mn-ea"/>
                <a:cs typeface="+mn-cs"/>
              </a:rPr>
              <a:t>Highlights</a:t>
            </a:r>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Thank everyone for their participation and hard work.</a:t>
            </a:r>
          </a:p>
          <a:p>
            <a:pPr lvl="0"/>
            <a:r>
              <a:rPr lang="en-US" sz="1200" kern="1200" dirty="0">
                <a:solidFill>
                  <a:schemeClr val="tx1"/>
                </a:solidFill>
                <a:latin typeface="+mn-lt"/>
                <a:ea typeface="+mn-ea"/>
                <a:cs typeface="+mn-cs"/>
              </a:rPr>
              <a:t>Ask if anyone wants to share one highlight they are taking away from the training.  </a:t>
            </a:r>
            <a:r>
              <a:rPr lang="en-US" sz="1200" i="1" kern="1200" dirty="0">
                <a:solidFill>
                  <a:schemeClr val="tx1"/>
                </a:solidFill>
                <a:latin typeface="+mn-lt"/>
                <a:ea typeface="+mn-ea"/>
                <a:cs typeface="+mn-cs"/>
              </a:rPr>
              <a:t>(Time permitting)</a:t>
            </a:r>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Once everyone who wants to say something has, wrap up the training by thanking participants for being a part of the training. </a:t>
            </a:r>
          </a:p>
          <a:p>
            <a:endParaRPr lang="en-US" dirty="0"/>
          </a:p>
        </p:txBody>
      </p:sp>
      <p:sp>
        <p:nvSpPr>
          <p:cNvPr id="4" name="Slide Number Placeholder 3"/>
          <p:cNvSpPr>
            <a:spLocks noGrp="1"/>
          </p:cNvSpPr>
          <p:nvPr>
            <p:ph type="sldNum" sz="quarter" idx="10"/>
          </p:nvPr>
        </p:nvSpPr>
        <p:spPr/>
        <p:txBody>
          <a:bodyPr/>
          <a:lstStyle/>
          <a:p>
            <a:fld id="{23EE273E-5E66-4949-AEA2-FDD9F6D39B2F}" type="slidenum">
              <a:rPr lang="en-US" smtClean="0"/>
              <a:pPr/>
              <a:t>32</a:t>
            </a:fld>
            <a:endParaRPr lang="en-US" dirty="0"/>
          </a:p>
        </p:txBody>
      </p:sp>
    </p:spTree>
    <p:extLst>
      <p:ext uri="{BB962C8B-B14F-4D97-AF65-F5344CB8AC3E}">
        <p14:creationId xmlns:p14="http://schemas.microsoft.com/office/powerpoint/2010/main" val="427051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http://www.theravive.com/therapedia/Tobacco-Use-Disorder-DSM--5-305.1-(Z72.0)-(F17.200)</a:t>
            </a:r>
          </a:p>
        </p:txBody>
      </p:sp>
      <p:sp>
        <p:nvSpPr>
          <p:cNvPr id="4" name="Slide Number Placeholder 3"/>
          <p:cNvSpPr>
            <a:spLocks noGrp="1"/>
          </p:cNvSpPr>
          <p:nvPr>
            <p:ph type="sldNum" sz="quarter" idx="10"/>
          </p:nvPr>
        </p:nvSpPr>
        <p:spPr/>
        <p:txBody>
          <a:bodyPr/>
          <a:lstStyle/>
          <a:p>
            <a:fld id="{A0852C00-FA0A-4BE9-A204-DFE5FD8BF0A5}" type="slidenum">
              <a:rPr lang="en-US" smtClean="0"/>
              <a:pPr/>
              <a:t>8</a:t>
            </a:fld>
            <a:endParaRPr lang="en-US"/>
          </a:p>
        </p:txBody>
      </p:sp>
    </p:spTree>
    <p:extLst>
      <p:ext uri="{BB962C8B-B14F-4D97-AF65-F5344CB8AC3E}">
        <p14:creationId xmlns:p14="http://schemas.microsoft.com/office/powerpoint/2010/main" val="631564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3EE273E-5E66-4949-AEA2-FDD9F6D39B2F}" type="slidenum">
              <a:rPr lang="en-US" smtClean="0"/>
              <a:pPr/>
              <a:t>9</a:t>
            </a:fld>
            <a:endParaRPr lang="en-US" dirty="0"/>
          </a:p>
        </p:txBody>
      </p:sp>
    </p:spTree>
    <p:extLst>
      <p:ext uri="{BB962C8B-B14F-4D97-AF65-F5344CB8AC3E}">
        <p14:creationId xmlns:p14="http://schemas.microsoft.com/office/powerpoint/2010/main" val="1114180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Reference</a:t>
            </a:r>
            <a:r>
              <a:rPr lang="en-US" baseline="0" dirty="0"/>
              <a:t> Treating Tobacco Use and Dependence M. Fiore</a:t>
            </a:r>
            <a:endParaRPr lang="en-US" dirty="0"/>
          </a:p>
        </p:txBody>
      </p:sp>
      <p:sp>
        <p:nvSpPr>
          <p:cNvPr id="4" name="Slide Number Placeholder 3"/>
          <p:cNvSpPr>
            <a:spLocks noGrp="1"/>
          </p:cNvSpPr>
          <p:nvPr>
            <p:ph type="sldNum" sz="quarter" idx="10"/>
          </p:nvPr>
        </p:nvSpPr>
        <p:spPr/>
        <p:txBody>
          <a:bodyPr/>
          <a:lstStyle/>
          <a:p>
            <a:fld id="{A1F0BB15-D428-4B37-A05C-9770A0F61BFD}" type="slidenum">
              <a:rPr lang="en-US" smtClean="0"/>
              <a:pPr/>
              <a:t>12</a:t>
            </a:fld>
            <a:endParaRPr lang="en-US" dirty="0"/>
          </a:p>
        </p:txBody>
      </p:sp>
    </p:spTree>
    <p:extLst>
      <p:ext uri="{BB962C8B-B14F-4D97-AF65-F5344CB8AC3E}">
        <p14:creationId xmlns:p14="http://schemas.microsoft.com/office/powerpoint/2010/main" val="987750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3EE273E-5E66-4949-AEA2-FDD9F6D39B2F}" type="slidenum">
              <a:rPr lang="en-US" smtClean="0"/>
              <a:pPr/>
              <a:t>13</a:t>
            </a:fld>
            <a:endParaRPr lang="en-US" dirty="0"/>
          </a:p>
        </p:txBody>
      </p:sp>
    </p:spTree>
    <p:extLst>
      <p:ext uri="{BB962C8B-B14F-4D97-AF65-F5344CB8AC3E}">
        <p14:creationId xmlns:p14="http://schemas.microsoft.com/office/powerpoint/2010/main" val="3042474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31811" fontAlgn="base">
              <a:spcBef>
                <a:spcPct val="0"/>
              </a:spcBef>
              <a:spcAft>
                <a:spcPct val="0"/>
              </a:spcAft>
            </a:pPr>
            <a:fld id="{AA1F300B-9FC2-4BFD-A78A-9D242E8CDA67}" type="slidenum">
              <a:rPr lang="en-US"/>
              <a:pPr defTabSz="931811" fontAlgn="base">
                <a:spcBef>
                  <a:spcPct val="0"/>
                </a:spcBef>
                <a:spcAft>
                  <a:spcPct val="0"/>
                </a:spcAft>
              </a:pPr>
              <a:t>14</a:t>
            </a:fld>
            <a:endParaRPr lang="en-US" dirty="0"/>
          </a:p>
        </p:txBody>
      </p:sp>
      <p:sp>
        <p:nvSpPr>
          <p:cNvPr id="458754" name="Rectangle 2"/>
          <p:cNvSpPr>
            <a:spLocks noGrp="1" noRot="1" noChangeAspect="1" noChangeArrowheads="1" noTextEdit="1"/>
          </p:cNvSpPr>
          <p:nvPr>
            <p:ph type="sldImg"/>
          </p:nvPr>
        </p:nvSpPr>
        <p:spPr bwMode="auto">
          <a:xfrm>
            <a:off x="1789113" y="696913"/>
            <a:ext cx="3438525" cy="2579687"/>
          </a:xfrm>
          <a:noFill/>
          <a:ln>
            <a:solidFill>
              <a:srgbClr val="000000"/>
            </a:solidFill>
            <a:miter lim="800000"/>
            <a:headEnd/>
            <a:tailEnd/>
          </a:ln>
        </p:spPr>
      </p:sp>
      <p:sp>
        <p:nvSpPr>
          <p:cNvPr id="458755" name="Rectangle 3"/>
          <p:cNvSpPr>
            <a:spLocks noGrp="1" noChangeArrowheads="1"/>
          </p:cNvSpPr>
          <p:nvPr>
            <p:ph type="body" idx="1"/>
          </p:nvPr>
        </p:nvSpPr>
        <p:spPr bwMode="auto">
          <a:xfrm>
            <a:off x="569913" y="3427414"/>
            <a:ext cx="5872162" cy="5172075"/>
          </a:xfrm>
          <a:noFill/>
        </p:spPr>
        <p:txBody>
          <a:bodyPr wrap="square" lIns="93765" tIns="46883" rIns="93765" bIns="46883" numCol="1" anchor="t" anchorCtr="0" compatLnSpc="1">
            <a:prstTxWarp prst="textNoShape">
              <a:avLst/>
            </a:prstTxWarp>
          </a:bodyPr>
          <a:lstStyle/>
          <a:p>
            <a:pPr>
              <a:spcBef>
                <a:spcPct val="0"/>
              </a:spcBef>
            </a:pPr>
            <a:r>
              <a:rPr lang="en-US" sz="900" dirty="0">
                <a:latin typeface="Arial" charset="0"/>
              </a:rPr>
              <a:t>Tobacco dependence is a chronic condition that requires a two-prong approach for maximal treatment effectiveness (Fiore et al., 2008).</a:t>
            </a:r>
          </a:p>
          <a:p>
            <a:pPr>
              <a:spcBef>
                <a:spcPct val="0"/>
              </a:spcBef>
            </a:pPr>
            <a:r>
              <a:rPr lang="en-US" sz="900" dirty="0">
                <a:latin typeface="Arial" charset="0"/>
              </a:rPr>
              <a:t>Prolonged tobacco use of tobacco results in tobacco dependence, which is characterized as a physiological dependence (addiction to nicotine) and behavioral habit of using tobacco. Addiction can be treated with FDA-approved medications for smoking cessation, and the behavioral habit can be treated through behavior change programs, such as individualized counseling and group or online cessation programs. </a:t>
            </a:r>
          </a:p>
          <a:p>
            <a:pPr>
              <a:spcBef>
                <a:spcPct val="0"/>
              </a:spcBef>
            </a:pPr>
            <a:r>
              <a:rPr lang="en-US" sz="900" dirty="0">
                <a:latin typeface="Arial" charset="0"/>
              </a:rPr>
              <a:t>The Clinical Practice Guideline for treating tobacco use and dependence (Fiore et al., 2008), which summarizes more than 8,700 published articles, advocates the combination of behavioral counseling with pharmacotherapy in treating clients who smoke. </a:t>
            </a:r>
          </a:p>
        </p:txBody>
      </p:sp>
    </p:spTree>
    <p:extLst>
      <p:ext uri="{BB962C8B-B14F-4D97-AF65-F5344CB8AC3E}">
        <p14:creationId xmlns:p14="http://schemas.microsoft.com/office/powerpoint/2010/main" val="3379671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Most symptoms</a:t>
            </a:r>
            <a:r>
              <a:rPr lang="en-US" baseline="0" dirty="0"/>
              <a:t> manifest within the first 1-2 days, peak within first week and subside within 2-4 weeks.</a:t>
            </a:r>
            <a:endParaRPr lang="en-US" dirty="0"/>
          </a:p>
        </p:txBody>
      </p:sp>
      <p:sp>
        <p:nvSpPr>
          <p:cNvPr id="4" name="Slide Number Placeholder 3"/>
          <p:cNvSpPr>
            <a:spLocks noGrp="1"/>
          </p:cNvSpPr>
          <p:nvPr>
            <p:ph type="sldNum" sz="quarter" idx="10"/>
          </p:nvPr>
        </p:nvSpPr>
        <p:spPr/>
        <p:txBody>
          <a:bodyPr/>
          <a:lstStyle/>
          <a:p>
            <a:fld id="{FC20E90B-8EC5-43CC-8AFB-0ABC5E15E573}" type="slidenum">
              <a:rPr lang="en-US" smtClean="0"/>
              <a:pPr/>
              <a:t>15</a:t>
            </a:fld>
            <a:endParaRPr lang="en-US"/>
          </a:p>
        </p:txBody>
      </p:sp>
    </p:spTree>
    <p:extLst>
      <p:ext uri="{BB962C8B-B14F-4D97-AF65-F5344CB8AC3E}">
        <p14:creationId xmlns:p14="http://schemas.microsoft.com/office/powerpoint/2010/main" val="3698386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a:solidFill>
                  <a:schemeClr val="tx1"/>
                </a:solidFill>
                <a:latin typeface="+mn-lt"/>
                <a:ea typeface="+mn-ea"/>
                <a:cs typeface="+mn-cs"/>
              </a:rPr>
              <a:t>Tell participants that medication like Nicotine Replacement Therapy (NRT) or pharmacotherapy:</a:t>
            </a:r>
          </a:p>
          <a:p>
            <a:pPr lvl="1"/>
            <a:r>
              <a:rPr lang="en-US" sz="1200" kern="1200" dirty="0">
                <a:solidFill>
                  <a:schemeClr val="tx1"/>
                </a:solidFill>
                <a:latin typeface="+mn-lt"/>
                <a:ea typeface="+mn-ea"/>
                <a:cs typeface="+mn-cs"/>
              </a:rPr>
              <a:t>Improves chances of quitting.</a:t>
            </a:r>
          </a:p>
          <a:p>
            <a:pPr lvl="1"/>
            <a:r>
              <a:rPr lang="en-US" sz="1200" kern="1200" dirty="0">
                <a:solidFill>
                  <a:schemeClr val="tx1"/>
                </a:solidFill>
                <a:latin typeface="+mn-lt"/>
                <a:ea typeface="+mn-ea"/>
                <a:cs typeface="+mn-cs"/>
              </a:rPr>
              <a:t>Makes people more comfortable while quitting.</a:t>
            </a:r>
          </a:p>
          <a:p>
            <a:pPr lvl="1"/>
            <a:r>
              <a:rPr lang="en-US" sz="1200" kern="1200" dirty="0">
                <a:solidFill>
                  <a:schemeClr val="tx1"/>
                </a:solidFill>
                <a:latin typeface="+mn-lt"/>
                <a:ea typeface="+mn-ea"/>
                <a:cs typeface="+mn-cs"/>
              </a:rPr>
              <a:t>Allows consumers to focus on changing their behavior.</a:t>
            </a:r>
          </a:p>
          <a:p>
            <a:r>
              <a:rPr lang="en-US" sz="1200" kern="1200" dirty="0">
                <a:solidFill>
                  <a:schemeClr val="tx1"/>
                </a:solidFill>
                <a:latin typeface="+mn-lt"/>
                <a:ea typeface="+mn-ea"/>
                <a:cs typeface="+mn-cs"/>
              </a:rPr>
              <a:t>Does not have the harmful ingredients found in cigarettes and other tobacco products</a:t>
            </a:r>
            <a:endParaRPr lang="en-US" dirty="0"/>
          </a:p>
        </p:txBody>
      </p:sp>
      <p:sp>
        <p:nvSpPr>
          <p:cNvPr id="4" name="Slide Number Placeholder 3"/>
          <p:cNvSpPr>
            <a:spLocks noGrp="1"/>
          </p:cNvSpPr>
          <p:nvPr>
            <p:ph type="sldNum" sz="quarter" idx="10"/>
          </p:nvPr>
        </p:nvSpPr>
        <p:spPr/>
        <p:txBody>
          <a:bodyPr/>
          <a:lstStyle/>
          <a:p>
            <a:fld id="{A0852C00-FA0A-4BE9-A204-DFE5FD8BF0A5}" type="slidenum">
              <a:rPr lang="en-US" smtClean="0"/>
              <a:pPr/>
              <a:t>17</a:t>
            </a:fld>
            <a:endParaRPr lang="en-US"/>
          </a:p>
        </p:txBody>
      </p:sp>
    </p:spTree>
    <p:extLst>
      <p:ext uri="{BB962C8B-B14F-4D97-AF65-F5344CB8AC3E}">
        <p14:creationId xmlns:p14="http://schemas.microsoft.com/office/powerpoint/2010/main" val="541729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a:solidFill>
                  <a:schemeClr val="tx1"/>
                </a:solidFill>
                <a:latin typeface="+mn-lt"/>
                <a:ea typeface="+mn-ea"/>
                <a:cs typeface="+mn-cs"/>
              </a:rPr>
              <a:t>Tell participants about different forms of NRT/Pharmacotherapy:</a:t>
            </a:r>
          </a:p>
          <a:p>
            <a:pPr lvl="1"/>
            <a:r>
              <a:rPr lang="en-US" sz="1200" kern="1200" dirty="0">
                <a:solidFill>
                  <a:schemeClr val="tx1"/>
                </a:solidFill>
                <a:latin typeface="+mn-lt"/>
                <a:ea typeface="+mn-ea"/>
                <a:cs typeface="+mn-cs"/>
              </a:rPr>
              <a:t>For over the over the counter NRT, no prescription is needed. </a:t>
            </a:r>
          </a:p>
          <a:p>
            <a:pPr lvl="1"/>
            <a:r>
              <a:rPr lang="en-US" sz="1200" kern="1200" dirty="0">
                <a:solidFill>
                  <a:schemeClr val="tx1"/>
                </a:solidFill>
                <a:latin typeface="+mn-lt"/>
                <a:ea typeface="+mn-ea"/>
                <a:cs typeface="+mn-cs"/>
              </a:rPr>
              <a:t>This includes the following:</a:t>
            </a:r>
          </a:p>
          <a:p>
            <a:pPr lvl="2"/>
            <a:r>
              <a:rPr lang="en-US" sz="1200" kern="1200" dirty="0">
                <a:solidFill>
                  <a:schemeClr val="tx1"/>
                </a:solidFill>
                <a:latin typeface="+mn-lt"/>
                <a:ea typeface="+mn-ea"/>
                <a:cs typeface="+mn-cs"/>
              </a:rPr>
              <a:t>Nicotine Patch</a:t>
            </a:r>
          </a:p>
          <a:p>
            <a:pPr lvl="2"/>
            <a:r>
              <a:rPr lang="en-US" sz="1200" kern="1200" dirty="0">
                <a:solidFill>
                  <a:schemeClr val="tx1"/>
                </a:solidFill>
                <a:latin typeface="+mn-lt"/>
                <a:ea typeface="+mn-ea"/>
                <a:cs typeface="+mn-cs"/>
              </a:rPr>
              <a:t>Nicotine Gum (2mg and 4mg pieces available) </a:t>
            </a:r>
          </a:p>
          <a:p>
            <a:pPr lvl="2"/>
            <a:r>
              <a:rPr lang="en-US" sz="1200" kern="1200" dirty="0">
                <a:solidFill>
                  <a:schemeClr val="tx1"/>
                </a:solidFill>
                <a:latin typeface="+mn-lt"/>
                <a:ea typeface="+mn-ea"/>
                <a:cs typeface="+mn-cs"/>
              </a:rPr>
              <a:t>Nicotine Lozenges (2mg and 4mg pieces available)</a:t>
            </a:r>
          </a:p>
          <a:p>
            <a:pPr lvl="1"/>
            <a:r>
              <a:rPr lang="en-US" sz="1200" kern="1200" dirty="0">
                <a:solidFill>
                  <a:schemeClr val="tx1"/>
                </a:solidFill>
                <a:latin typeface="+mn-lt"/>
                <a:ea typeface="+mn-ea"/>
                <a:cs typeface="+mn-cs"/>
              </a:rPr>
              <a:t>The following requires a prescription:</a:t>
            </a:r>
          </a:p>
          <a:p>
            <a:pPr lvl="2"/>
            <a:r>
              <a:rPr lang="en-US" sz="1200" kern="1200" dirty="0">
                <a:solidFill>
                  <a:schemeClr val="tx1"/>
                </a:solidFill>
                <a:latin typeface="+mn-lt"/>
                <a:ea typeface="+mn-ea"/>
                <a:cs typeface="+mn-cs"/>
              </a:rPr>
              <a:t>Nicotine Inhaler (the puffer)</a:t>
            </a:r>
          </a:p>
          <a:p>
            <a:pPr lvl="2"/>
            <a:r>
              <a:rPr lang="en-US" sz="1200" kern="1200" dirty="0">
                <a:solidFill>
                  <a:schemeClr val="tx1"/>
                </a:solidFill>
                <a:latin typeface="+mn-lt"/>
                <a:ea typeface="+mn-ea"/>
                <a:cs typeface="+mn-cs"/>
              </a:rPr>
              <a:t>Nicotine Nasal Spray</a:t>
            </a:r>
          </a:p>
          <a:p>
            <a:pPr lvl="0"/>
            <a:r>
              <a:rPr lang="en-US" sz="1200" kern="1200" dirty="0">
                <a:solidFill>
                  <a:schemeClr val="tx1"/>
                </a:solidFill>
                <a:latin typeface="+mn-lt"/>
                <a:ea typeface="+mn-ea"/>
                <a:cs typeface="+mn-cs"/>
              </a:rPr>
              <a:t>Explain that:</a:t>
            </a:r>
          </a:p>
          <a:p>
            <a:pPr lvl="0"/>
            <a:r>
              <a:rPr lang="en-US" sz="1200" kern="1200" dirty="0">
                <a:solidFill>
                  <a:schemeClr val="tx1"/>
                </a:solidFill>
                <a:latin typeface="+mn-lt"/>
                <a:ea typeface="+mn-ea"/>
                <a:cs typeface="+mn-cs"/>
              </a:rPr>
              <a:t>All NRT can be used alone or in combination.</a:t>
            </a:r>
          </a:p>
          <a:p>
            <a:pPr lvl="1"/>
            <a:r>
              <a:rPr lang="en-US" sz="1200" kern="1200" dirty="0">
                <a:solidFill>
                  <a:schemeClr val="tx1"/>
                </a:solidFill>
                <a:latin typeface="+mn-lt"/>
                <a:ea typeface="+mn-ea"/>
                <a:cs typeface="+mn-cs"/>
              </a:rPr>
              <a:t>Some common side effects are as follows:  headache, nausea, dizziness.</a:t>
            </a:r>
          </a:p>
          <a:p>
            <a:pPr lvl="1"/>
            <a:r>
              <a:rPr lang="en-US" sz="1200" kern="1200" dirty="0">
                <a:solidFill>
                  <a:schemeClr val="tx1"/>
                </a:solidFill>
                <a:latin typeface="+mn-lt"/>
                <a:ea typeface="+mn-ea"/>
                <a:cs typeface="+mn-cs"/>
              </a:rPr>
              <a:t>Health care providers should determine dosing and combinations that will work best for their clients.</a:t>
            </a:r>
          </a:p>
          <a:p>
            <a:endParaRPr lang="en-US" dirty="0"/>
          </a:p>
        </p:txBody>
      </p:sp>
      <p:sp>
        <p:nvSpPr>
          <p:cNvPr id="4" name="Slide Number Placeholder 3"/>
          <p:cNvSpPr>
            <a:spLocks noGrp="1"/>
          </p:cNvSpPr>
          <p:nvPr>
            <p:ph type="sldNum" sz="quarter" idx="10"/>
          </p:nvPr>
        </p:nvSpPr>
        <p:spPr/>
        <p:txBody>
          <a:bodyPr/>
          <a:lstStyle/>
          <a:p>
            <a:fld id="{A0852C00-FA0A-4BE9-A204-DFE5FD8BF0A5}" type="slidenum">
              <a:rPr lang="en-US" smtClean="0"/>
              <a:pPr/>
              <a:t>18</a:t>
            </a:fld>
            <a:endParaRPr lang="en-US"/>
          </a:p>
        </p:txBody>
      </p:sp>
    </p:spTree>
    <p:extLst>
      <p:ext uri="{BB962C8B-B14F-4D97-AF65-F5344CB8AC3E}">
        <p14:creationId xmlns:p14="http://schemas.microsoft.com/office/powerpoint/2010/main" val="3824348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066800"/>
            <a:ext cx="7772400" cy="1470025"/>
          </a:xfrm>
        </p:spPr>
        <p:txBody>
          <a:bodyPr/>
          <a:lstStyle/>
          <a:p>
            <a:r>
              <a:rPr lang="en-US"/>
              <a:t>Click to edit Master title style</a:t>
            </a:r>
          </a:p>
        </p:txBody>
      </p:sp>
      <p:sp>
        <p:nvSpPr>
          <p:cNvPr id="3" name="Subtitle 2"/>
          <p:cNvSpPr>
            <a:spLocks noGrp="1"/>
          </p:cNvSpPr>
          <p:nvPr>
            <p:ph type="subTitle" idx="1"/>
          </p:nvPr>
        </p:nvSpPr>
        <p:spPr>
          <a:xfrm>
            <a:off x="1676400" y="2819400"/>
            <a:ext cx="6400800" cy="129222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630B11E-D2B1-4C0C-B6E1-4CE52CC501C3}" type="datetime1">
              <a:rPr lang="en-US" smtClean="0"/>
              <a:t>11/20/2017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081B44-B4C0-4E41-A8D7-7662849E1A9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715962"/>
            <a:ext cx="7620000" cy="1036638"/>
          </a:xfrm>
        </p:spPr>
        <p:txBody>
          <a:bodyPr/>
          <a:lstStyle/>
          <a:p>
            <a:r>
              <a:rPr lang="en-US" dirty="0"/>
              <a:t>Click to edit Master title style</a:t>
            </a:r>
          </a:p>
        </p:txBody>
      </p:sp>
      <p:sp>
        <p:nvSpPr>
          <p:cNvPr id="3" name="Vertical Text Placeholder 2"/>
          <p:cNvSpPr>
            <a:spLocks noGrp="1"/>
          </p:cNvSpPr>
          <p:nvPr>
            <p:ph type="body" orient="vert" idx="1"/>
          </p:nvPr>
        </p:nvSpPr>
        <p:spPr>
          <a:xfrm>
            <a:off x="685800" y="1905001"/>
            <a:ext cx="7620000" cy="3810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C4DD22-40D6-4DBB-8427-645E80673272}" type="datetime1">
              <a:rPr lang="en-US" smtClean="0"/>
              <a:t>11/20/2017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081B44-B4C0-4E41-A8D7-7662849E1A9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0"/>
            <a:ext cx="205740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85800"/>
            <a:ext cx="53340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BF4230-54DB-457D-89A6-C8995C457529}" type="datetime1">
              <a:rPr lang="en-US" smtClean="0"/>
              <a:t>11/20/2017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081B44-B4C0-4E41-A8D7-7662849E1A9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7620000" cy="1066800"/>
          </a:xfrm>
        </p:spPr>
        <p:txBody>
          <a:bodyPr/>
          <a:lstStyle/>
          <a:p>
            <a:r>
              <a:rPr lang="en-US"/>
              <a:t>Click to edit Master title style</a:t>
            </a:r>
          </a:p>
        </p:txBody>
      </p:sp>
      <p:sp>
        <p:nvSpPr>
          <p:cNvPr id="3" name="Content Placeholder 2"/>
          <p:cNvSpPr>
            <a:spLocks noGrp="1"/>
          </p:cNvSpPr>
          <p:nvPr>
            <p:ph idx="1"/>
          </p:nvPr>
        </p:nvSpPr>
        <p:spPr>
          <a:xfrm>
            <a:off x="457200" y="1828800"/>
            <a:ext cx="7620000" cy="37337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0A0410-1A9B-4689-ADF4-CE5C1C24B40C}" type="datetime1">
              <a:rPr lang="en-US" smtClean="0"/>
              <a:t>11/20/2017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081B44-B4C0-4E41-A8D7-7662849E1A9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2999" y="3481387"/>
            <a:ext cx="7351713" cy="137360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142999" y="1981200"/>
            <a:ext cx="7351713" cy="15128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42678C-03EE-4829-A054-A849E07CF15C}" type="datetime1">
              <a:rPr lang="en-US" smtClean="0"/>
              <a:t>11/20/2017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081B44-B4C0-4E41-A8D7-7662849E1A9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0" y="868362"/>
            <a:ext cx="7543800" cy="808038"/>
          </a:xfrm>
        </p:spPr>
        <p:txBody>
          <a:bodyPr/>
          <a:lstStyle/>
          <a:p>
            <a:r>
              <a:rPr lang="en-US" dirty="0"/>
              <a:t>Click to edit Master title style</a:t>
            </a:r>
          </a:p>
        </p:txBody>
      </p:sp>
      <p:sp>
        <p:nvSpPr>
          <p:cNvPr id="3" name="Content Placeholder 2"/>
          <p:cNvSpPr>
            <a:spLocks noGrp="1"/>
          </p:cNvSpPr>
          <p:nvPr>
            <p:ph sz="half" idx="1"/>
          </p:nvPr>
        </p:nvSpPr>
        <p:spPr>
          <a:xfrm>
            <a:off x="457199" y="1722437"/>
            <a:ext cx="3922143"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62400" y="1722437"/>
            <a:ext cx="47244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8A4EDDAF-B7B4-4033-B31F-C4918B150A3B}" type="datetime1">
              <a:rPr lang="en-US" smtClean="0"/>
              <a:t>11/20/2017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081B44-B4C0-4E41-A8D7-7662849E1A9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914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9812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754312"/>
            <a:ext cx="4040188" cy="3341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9812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754312"/>
            <a:ext cx="4041775" cy="3341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8930BD-DE0B-41A8-A6F5-091B6A455130}" type="datetime1">
              <a:rPr lang="en-US" smtClean="0"/>
              <a:t>11/20/2017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081B44-B4C0-4E41-A8D7-7662849E1A9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944562"/>
            <a:ext cx="8077200" cy="1036638"/>
          </a:xfrm>
        </p:spPr>
        <p:txBody>
          <a:bodyPr/>
          <a:lstStyle>
            <a:lvl1pPr>
              <a:defRPr/>
            </a:lvl1pPr>
          </a:lstStyle>
          <a:p>
            <a:r>
              <a:rPr lang="en-US" dirty="0"/>
              <a:t>Click to edit Master </a:t>
            </a:r>
            <a:br>
              <a:rPr lang="en-US" dirty="0"/>
            </a:br>
            <a:r>
              <a:rPr lang="en-US" dirty="0"/>
              <a:t>title style</a:t>
            </a:r>
          </a:p>
        </p:txBody>
      </p:sp>
      <p:sp>
        <p:nvSpPr>
          <p:cNvPr id="3" name="Date Placeholder 2"/>
          <p:cNvSpPr>
            <a:spLocks noGrp="1"/>
          </p:cNvSpPr>
          <p:nvPr>
            <p:ph type="dt" sz="half" idx="10"/>
          </p:nvPr>
        </p:nvSpPr>
        <p:spPr/>
        <p:txBody>
          <a:bodyPr/>
          <a:lstStyle/>
          <a:p>
            <a:fld id="{1956D970-5FBA-43B3-B2C4-4A754B821387}" type="datetime1">
              <a:rPr lang="en-US" smtClean="0"/>
              <a:t>11/20/2017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081B44-B4C0-4E41-A8D7-7662849E1A9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ED9998-BBE3-4414-8EC8-6D91F2305BF1}" type="datetime1">
              <a:rPr lang="en-US" smtClean="0"/>
              <a:t>11/20/2017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081B44-B4C0-4E41-A8D7-7662849E1A9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3008313" cy="9334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1295400"/>
            <a:ext cx="511175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771651"/>
            <a:ext cx="3008313" cy="40957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3E83AC-269D-475C-AEC4-94902AE52724}" type="datetime1">
              <a:rPr lang="en-US" smtClean="0"/>
              <a:t>11/20/2017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081B44-B4C0-4E41-A8D7-7662849E1A9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CEDB696-1A81-4D3F-B484-58D84C3A7736}" type="datetime1">
              <a:rPr lang="en-US" smtClean="0"/>
              <a:t>11/20/2017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081B44-B4C0-4E41-A8D7-7662849E1A9D}" type="slidenum">
              <a:rPr lang="en-US" smtClean="0"/>
              <a:pPr/>
              <a:t>‹#›</a:t>
            </a:fld>
            <a:endParaRPr lang="en-US"/>
          </a:p>
        </p:txBody>
      </p:sp>
      <p:sp>
        <p:nvSpPr>
          <p:cNvPr id="8" name="Title 1"/>
          <p:cNvSpPr>
            <a:spLocks noGrp="1"/>
          </p:cNvSpPr>
          <p:nvPr>
            <p:ph type="title"/>
          </p:nvPr>
        </p:nvSpPr>
        <p:spPr>
          <a:xfrm>
            <a:off x="457200" y="914400"/>
            <a:ext cx="8229600" cy="654050"/>
          </a:xfrm>
        </p:spPr>
        <p:txBody>
          <a:bodyPr>
            <a:normAutofit/>
          </a:bodyPr>
          <a:lstStyle>
            <a:lvl1pPr>
              <a:defRPr sz="3600"/>
            </a:lvl1pPr>
          </a:lstStyle>
          <a:p>
            <a:r>
              <a:rPr lang="en-US" dirty="0"/>
              <a:t>Click to edit Master title style</a:t>
            </a:r>
          </a:p>
        </p:txBody>
      </p:sp>
      <p:sp>
        <p:nvSpPr>
          <p:cNvPr id="9" name="Content Placeholder 2"/>
          <p:cNvSpPr>
            <a:spLocks noGrp="1"/>
          </p:cNvSpPr>
          <p:nvPr>
            <p:ph idx="1"/>
          </p:nvPr>
        </p:nvSpPr>
        <p:spPr>
          <a:xfrm>
            <a:off x="457200" y="1828800"/>
            <a:ext cx="8229600" cy="3962400"/>
          </a:xfrm>
        </p:spPr>
        <p:txBody>
          <a:bodyPr/>
          <a:lstStyle>
            <a:lvl1pPr>
              <a:defRPr sz="32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066800"/>
            <a:ext cx="8229600" cy="73183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981200"/>
            <a:ext cx="8229600" cy="31242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A0FAD1-A709-424B-94BD-41D9220B5062}" type="datetime1">
              <a:rPr lang="en-US" smtClean="0"/>
              <a:t>11/20/2017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081B44-B4C0-4E41-A8D7-7662849E1A9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http://www.surgeongeneral.gov/tobacco"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5BD6F-73A5-48AB-B3D8-111C5E518613}"/>
              </a:ext>
            </a:extLst>
          </p:cNvPr>
          <p:cNvSpPr>
            <a:spLocks noGrp="1"/>
          </p:cNvSpPr>
          <p:nvPr>
            <p:ph type="ctrTitle"/>
          </p:nvPr>
        </p:nvSpPr>
        <p:spPr>
          <a:xfrm>
            <a:off x="762000" y="1066800"/>
            <a:ext cx="6629400" cy="1470025"/>
          </a:xfrm>
        </p:spPr>
        <p:txBody>
          <a:bodyPr>
            <a:normAutofit fontScale="90000"/>
          </a:bodyPr>
          <a:lstStyle/>
          <a:p>
            <a:pPr algn="l"/>
            <a:r>
              <a:rPr lang="en-US" dirty="0"/>
              <a:t>Tobacco Dependence Screening and Treatment in Behavioral Health Settings</a:t>
            </a:r>
          </a:p>
        </p:txBody>
      </p:sp>
      <p:sp>
        <p:nvSpPr>
          <p:cNvPr id="3" name="Subtitle 2">
            <a:extLst>
              <a:ext uri="{FF2B5EF4-FFF2-40B4-BE49-F238E27FC236}">
                <a16:creationId xmlns:a16="http://schemas.microsoft.com/office/drawing/2014/main" id="{539D41B3-6583-44AF-8E9F-595B4196D5BE}"/>
              </a:ext>
            </a:extLst>
          </p:cNvPr>
          <p:cNvSpPr>
            <a:spLocks noGrp="1"/>
          </p:cNvSpPr>
          <p:nvPr>
            <p:ph type="subTitle" idx="1"/>
          </p:nvPr>
        </p:nvSpPr>
        <p:spPr>
          <a:xfrm>
            <a:off x="2362200" y="3810000"/>
            <a:ext cx="6781800" cy="1447800"/>
          </a:xfrm>
        </p:spPr>
        <p:txBody>
          <a:bodyPr>
            <a:normAutofit/>
          </a:bodyPr>
          <a:lstStyle/>
          <a:p>
            <a:pPr algn="l"/>
            <a:r>
              <a:rPr lang="en-US" sz="5300" b="1" dirty="0">
                <a:solidFill>
                  <a:srgbClr val="009999"/>
                </a:solidFill>
              </a:rPr>
              <a:t>Prescribing</a:t>
            </a:r>
          </a:p>
          <a:p>
            <a:endParaRPr lang="en-US" dirty="0"/>
          </a:p>
        </p:txBody>
      </p:sp>
    </p:spTree>
    <p:extLst>
      <p:ext uri="{BB962C8B-B14F-4D97-AF65-F5344CB8AC3E}">
        <p14:creationId xmlns:p14="http://schemas.microsoft.com/office/powerpoint/2010/main" val="1448158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Should Clinicians Address Tobacco?</a:t>
            </a:r>
          </a:p>
        </p:txBody>
      </p:sp>
      <p:sp>
        <p:nvSpPr>
          <p:cNvPr id="3" name="Content Placeholder 2"/>
          <p:cNvSpPr>
            <a:spLocks noGrp="1"/>
          </p:cNvSpPr>
          <p:nvPr>
            <p:ph idx="1"/>
          </p:nvPr>
        </p:nvSpPr>
        <p:spPr/>
        <p:txBody>
          <a:bodyPr>
            <a:normAutofit fontScale="85000" lnSpcReduction="10000"/>
          </a:bodyPr>
          <a:lstStyle/>
          <a:p>
            <a:r>
              <a:rPr lang="en-US" dirty="0"/>
              <a:t>Addiction to tobacco is a chronic relapsing disorder</a:t>
            </a:r>
          </a:p>
          <a:p>
            <a:r>
              <a:rPr lang="en-US" dirty="0"/>
              <a:t>Tobacco users expect to be encouraged to quit by health professionals</a:t>
            </a:r>
          </a:p>
          <a:p>
            <a:r>
              <a:rPr lang="en-US" dirty="0"/>
              <a:t>Screening for tobacco use and providing tobacco cessation counseling are positively associated with client satisfaction (</a:t>
            </a:r>
            <a:r>
              <a:rPr lang="en-US" dirty="0" err="1"/>
              <a:t>Barzilai</a:t>
            </a:r>
            <a:r>
              <a:rPr lang="en-US" dirty="0"/>
              <a:t> et al, 2001)</a:t>
            </a:r>
          </a:p>
          <a:p>
            <a:r>
              <a:rPr lang="en-US" dirty="0"/>
              <a:t>Failure to address tobacco use implies that quitting is not important</a:t>
            </a:r>
          </a:p>
        </p:txBody>
      </p:sp>
      <p:sp>
        <p:nvSpPr>
          <p:cNvPr id="4" name="Slide Number Placeholder 3"/>
          <p:cNvSpPr>
            <a:spLocks noGrp="1"/>
          </p:cNvSpPr>
          <p:nvPr>
            <p:ph type="sldNum" sz="quarter" idx="12"/>
          </p:nvPr>
        </p:nvSpPr>
        <p:spPr/>
        <p:txBody>
          <a:bodyPr/>
          <a:lstStyle/>
          <a:p>
            <a:fld id="{FF081B44-B4C0-4E41-A8D7-7662849E1A9D}" type="slidenum">
              <a:rPr lang="en-US" smtClean="0">
                <a:solidFill>
                  <a:schemeClr val="bg1"/>
                </a:solidFill>
              </a:rPr>
              <a:pPr/>
              <a:t>10</a:t>
            </a:fld>
            <a:endParaRPr lang="en-US" dirty="0">
              <a:solidFill>
                <a:schemeClr val="bg1"/>
              </a:solidFill>
            </a:endParaRPr>
          </a:p>
        </p:txBody>
      </p:sp>
    </p:spTree>
    <p:extLst>
      <p:ext uri="{BB962C8B-B14F-4D97-AF65-F5344CB8AC3E}">
        <p14:creationId xmlns:p14="http://schemas.microsoft.com/office/powerpoint/2010/main" val="453756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Chronic Relapsing Illness</a:t>
            </a:r>
          </a:p>
        </p:txBody>
      </p:sp>
      <p:sp>
        <p:nvSpPr>
          <p:cNvPr id="3" name="Content Placeholder 2"/>
          <p:cNvSpPr>
            <a:spLocks noGrp="1"/>
          </p:cNvSpPr>
          <p:nvPr>
            <p:ph idx="1"/>
          </p:nvPr>
        </p:nvSpPr>
        <p:spPr>
          <a:xfrm>
            <a:off x="457200" y="1828800"/>
            <a:ext cx="8534400" cy="3962400"/>
          </a:xfrm>
        </p:spPr>
        <p:txBody>
          <a:bodyPr>
            <a:normAutofit/>
          </a:bodyPr>
          <a:lstStyle/>
          <a:p>
            <a:r>
              <a:rPr lang="en-US" dirty="0"/>
              <a:t>Few people quit successfully without treatment</a:t>
            </a:r>
          </a:p>
          <a:p>
            <a:r>
              <a:rPr lang="en-US" dirty="0"/>
              <a:t>To maximize success, combine pharmacotherapy and counseling</a:t>
            </a:r>
          </a:p>
          <a:p>
            <a:r>
              <a:rPr lang="en-US" dirty="0"/>
              <a:t>Treat for as long as it takes</a:t>
            </a:r>
          </a:p>
          <a:p>
            <a:r>
              <a:rPr lang="en-US" dirty="0"/>
              <a:t>Treat to target: No withdrawal symptoms</a:t>
            </a:r>
          </a:p>
          <a:p>
            <a:endParaRPr lang="en-US" dirty="0"/>
          </a:p>
        </p:txBody>
      </p:sp>
      <p:sp>
        <p:nvSpPr>
          <p:cNvPr id="4" name="Slide Number Placeholder 3"/>
          <p:cNvSpPr>
            <a:spLocks noGrp="1"/>
          </p:cNvSpPr>
          <p:nvPr>
            <p:ph type="sldNum" sz="quarter" idx="12"/>
          </p:nvPr>
        </p:nvSpPr>
        <p:spPr/>
        <p:txBody>
          <a:bodyPr/>
          <a:lstStyle/>
          <a:p>
            <a:fld id="{FF081B44-B4C0-4E41-A8D7-7662849E1A9D}" type="slidenum">
              <a:rPr lang="en-US" smtClean="0">
                <a:solidFill>
                  <a:schemeClr val="bg1"/>
                </a:solidFill>
              </a:rPr>
              <a:pPr/>
              <a:t>11</a:t>
            </a:fld>
            <a:endParaRPr lang="en-US" dirty="0">
              <a:solidFill>
                <a:schemeClr val="bg1"/>
              </a:solidFill>
            </a:endParaRPr>
          </a:p>
        </p:txBody>
      </p:sp>
    </p:spTree>
    <p:extLst>
      <p:ext uri="{BB962C8B-B14F-4D97-AF65-F5344CB8AC3E}">
        <p14:creationId xmlns:p14="http://schemas.microsoft.com/office/powerpoint/2010/main" val="3234337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Arrow Connector 18"/>
          <p:cNvCxnSpPr/>
          <p:nvPr/>
        </p:nvCxnSpPr>
        <p:spPr>
          <a:xfrm>
            <a:off x="4419600" y="5033665"/>
            <a:ext cx="0" cy="300335"/>
          </a:xfrm>
          <a:prstGeom prst="straightConnector1">
            <a:avLst/>
          </a:prstGeom>
          <a:ln>
            <a:solidFill>
              <a:srgbClr val="0D716B"/>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419600" y="3204865"/>
            <a:ext cx="0" cy="300335"/>
          </a:xfrm>
          <a:prstGeom prst="straightConnector1">
            <a:avLst/>
          </a:prstGeom>
          <a:ln>
            <a:solidFill>
              <a:srgbClr val="0D716B"/>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419600" y="3733800"/>
            <a:ext cx="0" cy="457200"/>
          </a:xfrm>
          <a:prstGeom prst="straightConnector1">
            <a:avLst/>
          </a:prstGeom>
          <a:ln>
            <a:solidFill>
              <a:srgbClr val="0D716B"/>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419600" y="2286000"/>
            <a:ext cx="0" cy="533400"/>
          </a:xfrm>
          <a:prstGeom prst="straightConnector1">
            <a:avLst/>
          </a:prstGeom>
          <a:ln>
            <a:solidFill>
              <a:srgbClr val="0D716B"/>
            </a:solidFill>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en-US" sz="4400" dirty="0"/>
              <a:t>The 5 A’s</a:t>
            </a:r>
          </a:p>
        </p:txBody>
      </p:sp>
      <p:sp>
        <p:nvSpPr>
          <p:cNvPr id="4" name="Slide Number Placeholder 3"/>
          <p:cNvSpPr>
            <a:spLocks noGrp="1"/>
          </p:cNvSpPr>
          <p:nvPr>
            <p:ph type="sldNum" sz="quarter" idx="12"/>
          </p:nvPr>
        </p:nvSpPr>
        <p:spPr/>
        <p:txBody>
          <a:bodyPr/>
          <a:lstStyle/>
          <a:p>
            <a:r>
              <a:rPr lang="en-US" dirty="0"/>
              <a:t>11</a:t>
            </a:r>
          </a:p>
        </p:txBody>
      </p:sp>
      <p:sp>
        <p:nvSpPr>
          <p:cNvPr id="12" name="TextBox 11"/>
          <p:cNvSpPr txBox="1"/>
          <p:nvPr/>
        </p:nvSpPr>
        <p:spPr>
          <a:xfrm>
            <a:off x="990600" y="1712893"/>
            <a:ext cx="7162800" cy="954107"/>
          </a:xfrm>
          <a:prstGeom prst="rect">
            <a:avLst/>
          </a:prstGeom>
          <a:solidFill>
            <a:srgbClr val="36B2A9"/>
          </a:solidFill>
          <a:ln>
            <a:solidFill>
              <a:srgbClr val="0D716B"/>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b="1" dirty="0">
                <a:latin typeface="Arial" pitchFamily="34" charset="0"/>
                <a:cs typeface="Arial" pitchFamily="34" charset="0"/>
              </a:rPr>
              <a:t>Ask</a:t>
            </a:r>
            <a:r>
              <a:rPr lang="en-US" sz="2800" dirty="0">
                <a:latin typeface="Arial" pitchFamily="34" charset="0"/>
                <a:cs typeface="Arial" pitchFamily="34" charset="0"/>
              </a:rPr>
              <a:t> about tobacco use and secondhand smoke exposure</a:t>
            </a:r>
          </a:p>
        </p:txBody>
      </p:sp>
      <p:sp>
        <p:nvSpPr>
          <p:cNvPr id="13" name="TextBox 12"/>
          <p:cNvSpPr txBox="1"/>
          <p:nvPr/>
        </p:nvSpPr>
        <p:spPr>
          <a:xfrm>
            <a:off x="990600" y="2819400"/>
            <a:ext cx="7162800" cy="523220"/>
          </a:xfrm>
          <a:prstGeom prst="rect">
            <a:avLst/>
          </a:prstGeom>
          <a:solidFill>
            <a:srgbClr val="36B2A9"/>
          </a:solidFill>
          <a:ln>
            <a:solidFill>
              <a:srgbClr val="0D716B"/>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b="1" dirty="0">
                <a:latin typeface="Arial" pitchFamily="34" charset="0"/>
                <a:cs typeface="Arial" pitchFamily="34" charset="0"/>
              </a:rPr>
              <a:t>Advise </a:t>
            </a:r>
            <a:r>
              <a:rPr lang="en-US" sz="2800" dirty="0">
                <a:latin typeface="Arial" pitchFamily="34" charset="0"/>
                <a:cs typeface="Arial" pitchFamily="34" charset="0"/>
              </a:rPr>
              <a:t>to quit</a:t>
            </a:r>
          </a:p>
        </p:txBody>
      </p:sp>
      <p:sp>
        <p:nvSpPr>
          <p:cNvPr id="14" name="TextBox 13"/>
          <p:cNvSpPr txBox="1"/>
          <p:nvPr/>
        </p:nvSpPr>
        <p:spPr>
          <a:xfrm>
            <a:off x="990600" y="3505200"/>
            <a:ext cx="7162800" cy="523220"/>
          </a:xfrm>
          <a:prstGeom prst="rect">
            <a:avLst/>
          </a:prstGeom>
          <a:solidFill>
            <a:srgbClr val="36B2A9"/>
          </a:solidFill>
          <a:ln>
            <a:solidFill>
              <a:srgbClr val="0D716B"/>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b="1" dirty="0">
                <a:latin typeface="Arial" pitchFamily="34" charset="0"/>
                <a:cs typeface="Arial" pitchFamily="34" charset="0"/>
              </a:rPr>
              <a:t>Assess </a:t>
            </a:r>
            <a:r>
              <a:rPr lang="en-US" sz="2800" dirty="0">
                <a:latin typeface="Arial" pitchFamily="34" charset="0"/>
                <a:cs typeface="Arial" pitchFamily="34" charset="0"/>
              </a:rPr>
              <a:t>readiness to quit</a:t>
            </a:r>
          </a:p>
        </p:txBody>
      </p:sp>
      <p:sp>
        <p:nvSpPr>
          <p:cNvPr id="15" name="TextBox 14"/>
          <p:cNvSpPr txBox="1"/>
          <p:nvPr/>
        </p:nvSpPr>
        <p:spPr>
          <a:xfrm>
            <a:off x="990600" y="4191000"/>
            <a:ext cx="7086600" cy="954107"/>
          </a:xfrm>
          <a:prstGeom prst="rect">
            <a:avLst/>
          </a:prstGeom>
          <a:solidFill>
            <a:srgbClr val="36B2A9"/>
          </a:solidFill>
          <a:ln>
            <a:solidFill>
              <a:srgbClr val="0D716B"/>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b="1" dirty="0">
                <a:latin typeface="Arial" pitchFamily="34" charset="0"/>
                <a:cs typeface="Arial" pitchFamily="34" charset="0"/>
              </a:rPr>
              <a:t>Assist </a:t>
            </a:r>
            <a:r>
              <a:rPr lang="en-US" sz="2800" dirty="0">
                <a:latin typeface="Arial" pitchFamily="34" charset="0"/>
                <a:cs typeface="Arial" pitchFamily="34" charset="0"/>
              </a:rPr>
              <a:t>in quit attempt (brief counseling/referral/ pharmacotherapy)</a:t>
            </a:r>
          </a:p>
        </p:txBody>
      </p:sp>
      <p:sp>
        <p:nvSpPr>
          <p:cNvPr id="16" name="TextBox 15"/>
          <p:cNvSpPr txBox="1"/>
          <p:nvPr/>
        </p:nvSpPr>
        <p:spPr>
          <a:xfrm>
            <a:off x="990600" y="5334000"/>
            <a:ext cx="7086600" cy="523220"/>
          </a:xfrm>
          <a:prstGeom prst="rect">
            <a:avLst/>
          </a:prstGeom>
          <a:solidFill>
            <a:srgbClr val="36B2A9"/>
          </a:solidFill>
          <a:ln>
            <a:solidFill>
              <a:srgbClr val="0D716B"/>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b="1" dirty="0">
                <a:latin typeface="Arial" pitchFamily="34" charset="0"/>
                <a:cs typeface="Arial" pitchFamily="34" charset="0"/>
              </a:rPr>
              <a:t>Arrange</a:t>
            </a:r>
          </a:p>
        </p:txBody>
      </p:sp>
      <p:sp>
        <p:nvSpPr>
          <p:cNvPr id="27" name="Rectangle 26"/>
          <p:cNvSpPr/>
          <p:nvPr/>
        </p:nvSpPr>
        <p:spPr>
          <a:xfrm>
            <a:off x="-228600" y="6477000"/>
            <a:ext cx="9448800" cy="307777"/>
          </a:xfrm>
          <a:prstGeom prst="rect">
            <a:avLst/>
          </a:prstGeom>
        </p:spPr>
        <p:txBody>
          <a:bodyPr wrap="square">
            <a:spAutoFit/>
          </a:bodyPr>
          <a:lstStyle/>
          <a:p>
            <a:pPr algn="r"/>
            <a:r>
              <a:rPr lang="en-US" sz="1400" dirty="0">
                <a:solidFill>
                  <a:schemeClr val="tx2"/>
                </a:solidFill>
                <a:latin typeface="Arial" pitchFamily="34" charset="0"/>
                <a:cs typeface="Arial" pitchFamily="34" charset="0"/>
                <a:hlinkClick r:id="rId3"/>
              </a:rPr>
              <a:t>www.surgeongeneral.gov/tobacco</a:t>
            </a:r>
            <a:r>
              <a:rPr lang="en-US" sz="1400" dirty="0">
                <a:solidFill>
                  <a:schemeClr val="tx2"/>
                </a:solidFill>
                <a:latin typeface="Arial" pitchFamily="34" charset="0"/>
                <a:cs typeface="Arial" pitchFamily="34" charset="0"/>
              </a:rPr>
              <a:t> </a:t>
            </a:r>
          </a:p>
        </p:txBody>
      </p:sp>
    </p:spTree>
    <p:extLst>
      <p:ext uri="{BB962C8B-B14F-4D97-AF65-F5344CB8AC3E}">
        <p14:creationId xmlns:p14="http://schemas.microsoft.com/office/powerpoint/2010/main" val="907610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p:txBody>
          <a:bodyPr/>
          <a:lstStyle/>
          <a:p>
            <a:pPr marL="0" indent="0" algn="ctr">
              <a:lnSpc>
                <a:spcPct val="150000"/>
              </a:lnSpc>
              <a:buNone/>
            </a:pPr>
            <a:br>
              <a:rPr lang="en-US" sz="1000" dirty="0"/>
            </a:br>
            <a:r>
              <a:rPr lang="en-US" sz="3900" cap="small" dirty="0"/>
              <a:t>Overview of Pharmacotherapy</a:t>
            </a:r>
            <a:br>
              <a:rPr lang="en-US" sz="3900" cap="small" dirty="0"/>
            </a:br>
            <a:endParaRPr lang="en-US" dirty="0"/>
          </a:p>
        </p:txBody>
      </p:sp>
      <p:sp>
        <p:nvSpPr>
          <p:cNvPr id="4" name="Slide Number Placeholder 4"/>
          <p:cNvSpPr>
            <a:spLocks noGrp="1"/>
          </p:cNvSpPr>
          <p:nvPr>
            <p:ph type="sldNum" sz="quarter" idx="12"/>
          </p:nvPr>
        </p:nvSpPr>
        <p:spPr>
          <a:xfrm>
            <a:off x="6553200" y="6356350"/>
            <a:ext cx="2133600" cy="365125"/>
          </a:xfrm>
        </p:spPr>
        <p:txBody>
          <a:bodyPr/>
          <a:lstStyle/>
          <a:p>
            <a:fld id="{FF081B44-B4C0-4E41-A8D7-7662849E1A9D}" type="slidenum">
              <a:rPr lang="en-US" smtClean="0">
                <a:solidFill>
                  <a:schemeClr val="bg1"/>
                </a:solidFill>
              </a:rPr>
              <a:pPr/>
              <a:t>13</a:t>
            </a:fld>
            <a:endParaRPr lang="en-US" dirty="0">
              <a:solidFill>
                <a:schemeClr val="bg1"/>
              </a:solidFill>
            </a:endParaRPr>
          </a:p>
        </p:txBody>
      </p:sp>
    </p:spTree>
    <p:extLst>
      <p:ext uri="{BB962C8B-B14F-4D97-AF65-F5344CB8AC3E}">
        <p14:creationId xmlns:p14="http://schemas.microsoft.com/office/powerpoint/2010/main" val="44261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normAutofit fontScale="90000"/>
          </a:bodyPr>
          <a:lstStyle/>
          <a:p>
            <a:pPr algn="ctr" fontAlgn="auto">
              <a:spcAft>
                <a:spcPts val="0"/>
              </a:spcAft>
              <a:defRPr/>
            </a:pPr>
            <a:r>
              <a:rPr lang="en-US" sz="3400" dirty="0"/>
              <a:t>TOBACCO DEPENDENCE:</a:t>
            </a:r>
            <a:br>
              <a:rPr lang="en-US" sz="3400" dirty="0"/>
            </a:br>
            <a:r>
              <a:rPr lang="en-US" sz="3400" dirty="0"/>
              <a:t>A 2-PART PROBLEM</a:t>
            </a:r>
          </a:p>
        </p:txBody>
      </p:sp>
      <p:sp>
        <p:nvSpPr>
          <p:cNvPr id="1963011" name="Text Box 3"/>
          <p:cNvSpPr txBox="1">
            <a:spLocks noChangeArrowheads="1"/>
          </p:cNvSpPr>
          <p:nvPr/>
        </p:nvSpPr>
        <p:spPr bwMode="auto">
          <a:xfrm>
            <a:off x="457200" y="1676400"/>
            <a:ext cx="8156575" cy="457200"/>
          </a:xfrm>
          <a:prstGeom prst="rect">
            <a:avLst/>
          </a:prstGeom>
          <a:solidFill>
            <a:schemeClr val="tx1"/>
          </a:solidFill>
          <a:ln w="6350">
            <a:noFill/>
            <a:miter lim="800000"/>
            <a:headEnd/>
            <a:tailEnd/>
          </a:ln>
          <a:effectLst/>
        </p:spPr>
        <p:txBody>
          <a:bodyPr>
            <a:spAutoFit/>
          </a:bodyPr>
          <a:lstStyle/>
          <a:p>
            <a:pPr algn="ctr" fontAlgn="auto">
              <a:spcBef>
                <a:spcPct val="100000"/>
              </a:spcBef>
              <a:spcAft>
                <a:spcPct val="20000"/>
              </a:spcAft>
              <a:buClr>
                <a:schemeClr val="tx1"/>
              </a:buClr>
              <a:buSzPct val="60000"/>
              <a:buFont typeface="Wingdings" pitchFamily="2" charset="2"/>
              <a:buNone/>
              <a:defRPr/>
            </a:pPr>
            <a:r>
              <a:rPr lang="en-US" sz="2400" b="1">
                <a:solidFill>
                  <a:schemeClr val="bg1"/>
                </a:solidFill>
                <a:effectLst>
                  <a:outerShdw blurRad="38100" dist="38100" dir="2700000" algn="tl">
                    <a:srgbClr val="1C1C1C"/>
                  </a:outerShdw>
                </a:effectLst>
                <a:latin typeface="Tahoma" pitchFamily="34" charset="0"/>
              </a:rPr>
              <a:t>Tobacco Dependence</a:t>
            </a:r>
          </a:p>
        </p:txBody>
      </p:sp>
      <p:sp>
        <p:nvSpPr>
          <p:cNvPr id="1963012" name="Text Box 4"/>
          <p:cNvSpPr txBox="1">
            <a:spLocks noChangeArrowheads="1"/>
          </p:cNvSpPr>
          <p:nvPr/>
        </p:nvSpPr>
        <p:spPr bwMode="auto">
          <a:xfrm>
            <a:off x="1371600" y="5334000"/>
            <a:ext cx="6151562" cy="822325"/>
          </a:xfrm>
          <a:prstGeom prst="rect">
            <a:avLst/>
          </a:prstGeom>
          <a:solidFill>
            <a:schemeClr val="tx1"/>
          </a:solidFill>
          <a:ln w="6350">
            <a:noFill/>
            <a:miter lim="800000"/>
            <a:headEnd/>
            <a:tailEnd/>
          </a:ln>
        </p:spPr>
        <p:txBody>
          <a:bodyPr>
            <a:spAutoFit/>
          </a:bodyPr>
          <a:lstStyle/>
          <a:p>
            <a:pPr algn="ctr">
              <a:spcBef>
                <a:spcPct val="100000"/>
              </a:spcBef>
              <a:spcAft>
                <a:spcPct val="20000"/>
              </a:spcAft>
              <a:buClr>
                <a:schemeClr val="tx1"/>
              </a:buClr>
              <a:buSzPct val="60000"/>
              <a:buFont typeface="Wingdings" pitchFamily="2" charset="2"/>
              <a:buNone/>
            </a:pPr>
            <a:r>
              <a:rPr lang="en-US" sz="2400" dirty="0">
                <a:solidFill>
                  <a:schemeClr val="bg1"/>
                </a:solidFill>
                <a:latin typeface="Tahoma" pitchFamily="34" charset="0"/>
              </a:rPr>
              <a:t>Treatment should address the physiological </a:t>
            </a:r>
            <a:r>
              <a:rPr lang="en-US" sz="2400" b="1" dirty="0">
                <a:solidFill>
                  <a:schemeClr val="bg1"/>
                </a:solidFill>
                <a:latin typeface="Tahoma" pitchFamily="34" charset="0"/>
              </a:rPr>
              <a:t>and</a:t>
            </a:r>
            <a:r>
              <a:rPr lang="en-US" sz="2400" dirty="0">
                <a:solidFill>
                  <a:schemeClr val="bg1"/>
                </a:solidFill>
                <a:latin typeface="Tahoma" pitchFamily="34" charset="0"/>
              </a:rPr>
              <a:t> the behavioral aspects of dependence.</a:t>
            </a:r>
          </a:p>
        </p:txBody>
      </p:sp>
      <p:sp>
        <p:nvSpPr>
          <p:cNvPr id="1963013" name="Text Box 5"/>
          <p:cNvSpPr txBox="1">
            <a:spLocks noChangeArrowheads="1"/>
          </p:cNvSpPr>
          <p:nvPr/>
        </p:nvSpPr>
        <p:spPr bwMode="auto">
          <a:xfrm>
            <a:off x="533400" y="2514600"/>
            <a:ext cx="3529012" cy="457200"/>
          </a:xfrm>
          <a:prstGeom prst="rect">
            <a:avLst/>
          </a:prstGeom>
          <a:solidFill>
            <a:schemeClr val="accent5">
              <a:lumMod val="75000"/>
            </a:schemeClr>
          </a:solidFill>
          <a:ln w="6350">
            <a:noFill/>
            <a:miter lim="800000"/>
            <a:headEnd/>
            <a:tailEnd/>
          </a:ln>
          <a:effectLst/>
        </p:spPr>
        <p:txBody>
          <a:bodyPr>
            <a:spAutoFit/>
          </a:bodyPr>
          <a:lstStyle/>
          <a:p>
            <a:pPr algn="ctr" fontAlgn="auto">
              <a:spcBef>
                <a:spcPct val="100000"/>
              </a:spcBef>
              <a:spcAft>
                <a:spcPct val="20000"/>
              </a:spcAft>
              <a:buClr>
                <a:schemeClr val="tx1"/>
              </a:buClr>
              <a:buSzPct val="60000"/>
              <a:buFont typeface="Wingdings" pitchFamily="2" charset="2"/>
              <a:buNone/>
              <a:defRPr/>
            </a:pPr>
            <a:r>
              <a:rPr lang="en-US" sz="2400" b="1" dirty="0">
                <a:solidFill>
                  <a:schemeClr val="bg1"/>
                </a:solidFill>
                <a:effectLst>
                  <a:outerShdw blurRad="38100" dist="38100" dir="2700000" algn="tl">
                    <a:srgbClr val="000000"/>
                  </a:outerShdw>
                </a:effectLst>
                <a:latin typeface="Tahoma" pitchFamily="34" charset="0"/>
              </a:rPr>
              <a:t>Physiological</a:t>
            </a:r>
          </a:p>
        </p:txBody>
      </p:sp>
      <p:sp>
        <p:nvSpPr>
          <p:cNvPr id="1963014" name="Text Box 6"/>
          <p:cNvSpPr txBox="1">
            <a:spLocks noChangeArrowheads="1"/>
          </p:cNvSpPr>
          <p:nvPr/>
        </p:nvSpPr>
        <p:spPr bwMode="auto">
          <a:xfrm>
            <a:off x="4887686" y="2514600"/>
            <a:ext cx="3529013" cy="457200"/>
          </a:xfrm>
          <a:prstGeom prst="rect">
            <a:avLst/>
          </a:prstGeom>
          <a:solidFill>
            <a:schemeClr val="accent5">
              <a:lumMod val="75000"/>
            </a:schemeClr>
          </a:solidFill>
          <a:ln w="6350">
            <a:noFill/>
            <a:miter lim="800000"/>
            <a:headEnd/>
            <a:tailEnd/>
          </a:ln>
          <a:effectLst/>
        </p:spPr>
        <p:txBody>
          <a:bodyPr>
            <a:spAutoFit/>
          </a:bodyPr>
          <a:lstStyle/>
          <a:p>
            <a:pPr algn="ctr" fontAlgn="auto">
              <a:spcBef>
                <a:spcPct val="100000"/>
              </a:spcBef>
              <a:spcAft>
                <a:spcPct val="20000"/>
              </a:spcAft>
              <a:buClr>
                <a:schemeClr val="tx1"/>
              </a:buClr>
              <a:buSzPct val="60000"/>
              <a:buFont typeface="Wingdings" pitchFamily="2" charset="2"/>
              <a:buNone/>
              <a:defRPr/>
            </a:pPr>
            <a:r>
              <a:rPr lang="en-US" sz="2400" b="1" u="sng" dirty="0">
                <a:solidFill>
                  <a:schemeClr val="bg1"/>
                </a:solidFill>
                <a:effectLst>
                  <a:outerShdw blurRad="38100" dist="38100" dir="2700000" algn="tl">
                    <a:srgbClr val="000000"/>
                  </a:outerShdw>
                </a:effectLst>
                <a:latin typeface="Tahoma" pitchFamily="34" charset="0"/>
              </a:rPr>
              <a:t>Behavioral</a:t>
            </a:r>
          </a:p>
        </p:txBody>
      </p:sp>
      <p:grpSp>
        <p:nvGrpSpPr>
          <p:cNvPr id="2" name="Group 7"/>
          <p:cNvGrpSpPr>
            <a:grpSpLocks/>
          </p:cNvGrpSpPr>
          <p:nvPr/>
        </p:nvGrpSpPr>
        <p:grpSpPr bwMode="auto">
          <a:xfrm>
            <a:off x="533400" y="3124200"/>
            <a:ext cx="7945437" cy="2009775"/>
            <a:chOff x="335" y="2198"/>
            <a:chExt cx="5005" cy="1266"/>
          </a:xfrm>
        </p:grpSpPr>
        <p:sp>
          <p:nvSpPr>
            <p:cNvPr id="457736" name="Rectangle 8"/>
            <p:cNvSpPr>
              <a:spLocks noChangeArrowheads="1"/>
            </p:cNvSpPr>
            <p:nvPr/>
          </p:nvSpPr>
          <p:spPr bwMode="auto">
            <a:xfrm>
              <a:off x="335" y="2198"/>
              <a:ext cx="2226" cy="1266"/>
            </a:xfrm>
            <a:prstGeom prst="rect">
              <a:avLst/>
            </a:prstGeom>
            <a:solidFill>
              <a:srgbClr val="DDDDDD"/>
            </a:solidFill>
            <a:ln w="9525" algn="ctr">
              <a:solidFill>
                <a:srgbClr val="000000"/>
              </a:solidFill>
              <a:miter lim="800000"/>
              <a:headEnd/>
              <a:tailEnd/>
            </a:ln>
          </p:spPr>
          <p:txBody>
            <a:bodyPr wrap="none" lIns="91430" tIns="45714" rIns="91430" bIns="45714" anchor="ctr"/>
            <a:lstStyle/>
            <a:p>
              <a:pPr algn="ctr" eaLnBrk="0" hangingPunct="0">
                <a:lnSpc>
                  <a:spcPct val="80000"/>
                </a:lnSpc>
                <a:spcBef>
                  <a:spcPct val="30000"/>
                </a:spcBef>
              </a:pPr>
              <a:endParaRPr lang="en-US">
                <a:latin typeface="Tw Cen MT" pitchFamily="34" charset="0"/>
              </a:endParaRPr>
            </a:p>
          </p:txBody>
        </p:sp>
        <p:sp>
          <p:nvSpPr>
            <p:cNvPr id="457737" name="Line 9"/>
            <p:cNvSpPr>
              <a:spLocks noChangeShapeType="1"/>
            </p:cNvSpPr>
            <p:nvPr/>
          </p:nvSpPr>
          <p:spPr bwMode="auto">
            <a:xfrm>
              <a:off x="1448" y="2602"/>
              <a:ext cx="0" cy="466"/>
            </a:xfrm>
            <a:prstGeom prst="line">
              <a:avLst/>
            </a:prstGeom>
            <a:noFill/>
            <a:ln w="76200">
              <a:solidFill>
                <a:srgbClr val="000000"/>
              </a:solidFill>
              <a:round/>
              <a:headEnd/>
              <a:tailEnd type="triangle" w="med" len="med"/>
            </a:ln>
          </p:spPr>
          <p:txBody>
            <a:bodyPr lIns="91430" tIns="45714" rIns="91430" bIns="45714"/>
            <a:lstStyle/>
            <a:p>
              <a:endParaRPr lang="en-US"/>
            </a:p>
          </p:txBody>
        </p:sp>
        <p:sp>
          <p:nvSpPr>
            <p:cNvPr id="457738" name="Text Box 10"/>
            <p:cNvSpPr txBox="1">
              <a:spLocks noChangeArrowheads="1"/>
            </p:cNvSpPr>
            <p:nvPr/>
          </p:nvSpPr>
          <p:spPr bwMode="auto">
            <a:xfrm>
              <a:off x="1474" y="2683"/>
              <a:ext cx="656" cy="165"/>
            </a:xfrm>
            <a:prstGeom prst="rect">
              <a:avLst/>
            </a:prstGeom>
            <a:noFill/>
            <a:ln w="9525" algn="ctr">
              <a:noFill/>
              <a:miter lim="800000"/>
              <a:headEnd/>
              <a:tailEnd/>
            </a:ln>
          </p:spPr>
          <p:txBody>
            <a:bodyPr wrap="none" lIns="91430" tIns="45714" rIns="91430" bIns="45714">
              <a:spAutoFit/>
            </a:bodyPr>
            <a:lstStyle/>
            <a:p>
              <a:pPr eaLnBrk="0" hangingPunct="0">
                <a:lnSpc>
                  <a:spcPct val="80000"/>
                </a:lnSpc>
                <a:spcBef>
                  <a:spcPct val="30000"/>
                </a:spcBef>
              </a:pPr>
              <a:r>
                <a:rPr lang="en-US" sz="1400" b="1">
                  <a:latin typeface="Tw Cen MT" pitchFamily="34" charset="0"/>
                </a:rPr>
                <a:t>Treatment</a:t>
              </a:r>
            </a:p>
          </p:txBody>
        </p:sp>
        <p:sp>
          <p:nvSpPr>
            <p:cNvPr id="457739" name="Rectangle 11"/>
            <p:cNvSpPr>
              <a:spLocks noChangeArrowheads="1"/>
            </p:cNvSpPr>
            <p:nvPr/>
          </p:nvSpPr>
          <p:spPr bwMode="auto">
            <a:xfrm>
              <a:off x="3114" y="2198"/>
              <a:ext cx="2226" cy="1266"/>
            </a:xfrm>
            <a:prstGeom prst="rect">
              <a:avLst/>
            </a:prstGeom>
            <a:solidFill>
              <a:srgbClr val="DDDDDD"/>
            </a:solidFill>
            <a:ln w="9525" algn="ctr">
              <a:solidFill>
                <a:srgbClr val="000000"/>
              </a:solidFill>
              <a:miter lim="800000"/>
              <a:headEnd/>
              <a:tailEnd/>
            </a:ln>
          </p:spPr>
          <p:txBody>
            <a:bodyPr wrap="none" lIns="91430" tIns="45714" rIns="91430" bIns="45714" anchor="ctr"/>
            <a:lstStyle/>
            <a:p>
              <a:pPr eaLnBrk="0" hangingPunct="0">
                <a:lnSpc>
                  <a:spcPct val="80000"/>
                </a:lnSpc>
                <a:spcBef>
                  <a:spcPct val="30000"/>
                </a:spcBef>
              </a:pPr>
              <a:endParaRPr lang="en-US" dirty="0">
                <a:latin typeface="Tw Cen MT" pitchFamily="34" charset="0"/>
              </a:endParaRPr>
            </a:p>
          </p:txBody>
        </p:sp>
        <p:sp>
          <p:nvSpPr>
            <p:cNvPr id="457740" name="Line 12"/>
            <p:cNvSpPr>
              <a:spLocks noChangeShapeType="1"/>
            </p:cNvSpPr>
            <p:nvPr/>
          </p:nvSpPr>
          <p:spPr bwMode="auto">
            <a:xfrm>
              <a:off x="4227" y="2602"/>
              <a:ext cx="0" cy="466"/>
            </a:xfrm>
            <a:prstGeom prst="line">
              <a:avLst/>
            </a:prstGeom>
            <a:noFill/>
            <a:ln w="76200">
              <a:solidFill>
                <a:srgbClr val="000000"/>
              </a:solidFill>
              <a:round/>
              <a:headEnd/>
              <a:tailEnd type="triangle" w="med" len="med"/>
            </a:ln>
          </p:spPr>
          <p:txBody>
            <a:bodyPr lIns="91430" tIns="45714" rIns="91430" bIns="45714"/>
            <a:lstStyle/>
            <a:p>
              <a:endParaRPr lang="en-US"/>
            </a:p>
          </p:txBody>
        </p:sp>
        <p:sp>
          <p:nvSpPr>
            <p:cNvPr id="457741" name="Text Box 13"/>
            <p:cNvSpPr txBox="1">
              <a:spLocks noChangeArrowheads="1"/>
            </p:cNvSpPr>
            <p:nvPr/>
          </p:nvSpPr>
          <p:spPr bwMode="auto">
            <a:xfrm>
              <a:off x="4247" y="2683"/>
              <a:ext cx="656" cy="165"/>
            </a:xfrm>
            <a:prstGeom prst="rect">
              <a:avLst/>
            </a:prstGeom>
            <a:noFill/>
            <a:ln w="9525" algn="ctr">
              <a:noFill/>
              <a:miter lim="800000"/>
              <a:headEnd/>
              <a:tailEnd/>
            </a:ln>
          </p:spPr>
          <p:txBody>
            <a:bodyPr wrap="none" lIns="91430" tIns="45714" rIns="91430" bIns="45714">
              <a:spAutoFit/>
            </a:bodyPr>
            <a:lstStyle/>
            <a:p>
              <a:pPr eaLnBrk="0" hangingPunct="0">
                <a:lnSpc>
                  <a:spcPct val="80000"/>
                </a:lnSpc>
                <a:spcBef>
                  <a:spcPct val="30000"/>
                </a:spcBef>
              </a:pPr>
              <a:r>
                <a:rPr lang="en-US" sz="1400" b="1">
                  <a:latin typeface="Tw Cen MT" pitchFamily="34" charset="0"/>
                </a:rPr>
                <a:t>Treatment</a:t>
              </a:r>
            </a:p>
          </p:txBody>
        </p:sp>
        <p:sp>
          <p:nvSpPr>
            <p:cNvPr id="457742" name="Text Box 14"/>
            <p:cNvSpPr txBox="1">
              <a:spLocks noChangeArrowheads="1"/>
            </p:cNvSpPr>
            <p:nvPr/>
          </p:nvSpPr>
          <p:spPr bwMode="auto">
            <a:xfrm>
              <a:off x="435" y="2327"/>
              <a:ext cx="2026" cy="227"/>
            </a:xfrm>
            <a:prstGeom prst="rect">
              <a:avLst/>
            </a:prstGeom>
            <a:noFill/>
            <a:ln w="9525" algn="ctr">
              <a:noFill/>
              <a:miter lim="800000"/>
              <a:headEnd/>
              <a:tailEnd/>
            </a:ln>
          </p:spPr>
          <p:txBody>
            <a:bodyPr wrap="none" lIns="91430" tIns="45714" rIns="91430" bIns="45714">
              <a:spAutoFit/>
            </a:bodyPr>
            <a:lstStyle/>
            <a:p>
              <a:pPr eaLnBrk="0" hangingPunct="0">
                <a:lnSpc>
                  <a:spcPct val="80000"/>
                </a:lnSpc>
                <a:spcBef>
                  <a:spcPct val="30000"/>
                </a:spcBef>
              </a:pPr>
              <a:r>
                <a:rPr lang="en-US" sz="2200">
                  <a:latin typeface="Tw Cen MT" pitchFamily="34" charset="0"/>
                </a:rPr>
                <a:t>The addiction to nicotine</a:t>
              </a:r>
            </a:p>
          </p:txBody>
        </p:sp>
        <p:sp>
          <p:nvSpPr>
            <p:cNvPr id="457743" name="Text Box 15"/>
            <p:cNvSpPr txBox="1">
              <a:spLocks noChangeArrowheads="1"/>
            </p:cNvSpPr>
            <p:nvPr/>
          </p:nvSpPr>
          <p:spPr bwMode="auto">
            <a:xfrm>
              <a:off x="396" y="3166"/>
              <a:ext cx="2104" cy="227"/>
            </a:xfrm>
            <a:prstGeom prst="rect">
              <a:avLst/>
            </a:prstGeom>
            <a:noFill/>
            <a:ln w="9525" algn="ctr">
              <a:noFill/>
              <a:miter lim="800000"/>
              <a:headEnd/>
              <a:tailEnd/>
            </a:ln>
          </p:spPr>
          <p:txBody>
            <a:bodyPr wrap="none" lIns="91430" tIns="45714" rIns="91430" bIns="45714">
              <a:spAutoFit/>
            </a:bodyPr>
            <a:lstStyle/>
            <a:p>
              <a:pPr eaLnBrk="0" hangingPunct="0">
                <a:lnSpc>
                  <a:spcPct val="80000"/>
                </a:lnSpc>
                <a:spcBef>
                  <a:spcPct val="30000"/>
                </a:spcBef>
              </a:pPr>
              <a:r>
                <a:rPr lang="en-US" sz="2200">
                  <a:latin typeface="Tw Cen MT" pitchFamily="34" charset="0"/>
                </a:rPr>
                <a:t>Medications for cessation</a:t>
              </a:r>
            </a:p>
          </p:txBody>
        </p:sp>
        <p:sp>
          <p:nvSpPr>
            <p:cNvPr id="457744" name="Text Box 16"/>
            <p:cNvSpPr txBox="1">
              <a:spLocks noChangeArrowheads="1"/>
            </p:cNvSpPr>
            <p:nvPr/>
          </p:nvSpPr>
          <p:spPr bwMode="auto">
            <a:xfrm>
              <a:off x="3136" y="2327"/>
              <a:ext cx="1987" cy="229"/>
            </a:xfrm>
            <a:prstGeom prst="rect">
              <a:avLst/>
            </a:prstGeom>
            <a:noFill/>
            <a:ln w="9525" algn="ctr">
              <a:noFill/>
              <a:miter lim="800000"/>
              <a:headEnd/>
              <a:tailEnd/>
            </a:ln>
          </p:spPr>
          <p:txBody>
            <a:bodyPr wrap="none" lIns="91430" tIns="45714" rIns="91430" bIns="45714">
              <a:spAutoFit/>
            </a:bodyPr>
            <a:lstStyle/>
            <a:p>
              <a:pPr eaLnBrk="0" hangingPunct="0">
                <a:lnSpc>
                  <a:spcPct val="80000"/>
                </a:lnSpc>
                <a:spcBef>
                  <a:spcPct val="30000"/>
                </a:spcBef>
              </a:pPr>
              <a:r>
                <a:rPr lang="en-US" sz="2200" dirty="0">
                  <a:latin typeface="Tw Cen MT" pitchFamily="34" charset="0"/>
                </a:rPr>
                <a:t>The ritual of using tobacco</a:t>
              </a:r>
            </a:p>
          </p:txBody>
        </p:sp>
        <p:sp>
          <p:nvSpPr>
            <p:cNvPr id="457745" name="Text Box 17"/>
            <p:cNvSpPr txBox="1">
              <a:spLocks noChangeArrowheads="1"/>
            </p:cNvSpPr>
            <p:nvPr/>
          </p:nvSpPr>
          <p:spPr bwMode="auto">
            <a:xfrm>
              <a:off x="3155" y="3166"/>
              <a:ext cx="2144" cy="227"/>
            </a:xfrm>
            <a:prstGeom prst="rect">
              <a:avLst/>
            </a:prstGeom>
            <a:noFill/>
            <a:ln w="9525" algn="ctr">
              <a:noFill/>
              <a:miter lim="800000"/>
              <a:headEnd/>
              <a:tailEnd/>
            </a:ln>
          </p:spPr>
          <p:txBody>
            <a:bodyPr wrap="none" lIns="91430" tIns="45714" rIns="91430" bIns="45714">
              <a:spAutoFit/>
            </a:bodyPr>
            <a:lstStyle/>
            <a:p>
              <a:pPr eaLnBrk="0" hangingPunct="0">
                <a:lnSpc>
                  <a:spcPct val="80000"/>
                </a:lnSpc>
                <a:spcBef>
                  <a:spcPct val="30000"/>
                </a:spcBef>
              </a:pPr>
              <a:r>
                <a:rPr lang="en-US" sz="2200">
                  <a:latin typeface="Tw Cen MT" pitchFamily="34" charset="0"/>
                </a:rPr>
                <a:t>Behavior change program</a:t>
              </a:r>
            </a:p>
          </p:txBody>
        </p:sp>
      </p:grpSp>
      <p:sp>
        <p:nvSpPr>
          <p:cNvPr id="457735" name="Line 18"/>
          <p:cNvSpPr>
            <a:spLocks noChangeShapeType="1"/>
          </p:cNvSpPr>
          <p:nvPr/>
        </p:nvSpPr>
        <p:spPr bwMode="auto">
          <a:xfrm>
            <a:off x="4038600" y="2743200"/>
            <a:ext cx="773112" cy="0"/>
          </a:xfrm>
          <a:prstGeom prst="line">
            <a:avLst/>
          </a:prstGeom>
          <a:noFill/>
          <a:ln w="76200">
            <a:solidFill>
              <a:srgbClr val="000000"/>
            </a:solidFill>
            <a:round/>
            <a:headEnd type="triangle" w="med" len="med"/>
            <a:tailEnd type="triangle" w="med" len="med"/>
          </a:ln>
        </p:spPr>
        <p:txBody>
          <a:bodyPr lIns="91430" tIns="45714" rIns="91430" bIns="45714"/>
          <a:lstStyle/>
          <a:p>
            <a:endParaRPr lang="en-US"/>
          </a:p>
        </p:txBody>
      </p:sp>
      <p:sp>
        <p:nvSpPr>
          <p:cNvPr id="3" name="Slide Number Placeholder 2"/>
          <p:cNvSpPr>
            <a:spLocks noGrp="1"/>
          </p:cNvSpPr>
          <p:nvPr>
            <p:ph type="sldNum" sz="quarter" idx="12"/>
          </p:nvPr>
        </p:nvSpPr>
        <p:spPr/>
        <p:txBody>
          <a:bodyPr/>
          <a:lstStyle/>
          <a:p>
            <a:fld id="{FF081B44-B4C0-4E41-A8D7-7662849E1A9D}" type="slidenum">
              <a:rPr lang="en-US" smtClean="0"/>
              <a:pPr/>
              <a:t>14</a:t>
            </a:fld>
            <a:endParaRPr lang="en-US"/>
          </a:p>
        </p:txBody>
      </p:sp>
    </p:spTree>
    <p:extLst>
      <p:ext uri="{BB962C8B-B14F-4D97-AF65-F5344CB8AC3E}">
        <p14:creationId xmlns:p14="http://schemas.microsoft.com/office/powerpoint/2010/main" val="14680178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1963012"/>
                                        </p:tgtEl>
                                        <p:attrNameLst>
                                          <p:attrName>style.visibility</p:attrName>
                                        </p:attrNameLst>
                                      </p:cBhvr>
                                      <p:to>
                                        <p:strVal val="visible"/>
                                      </p:to>
                                    </p:set>
                                    <p:animEffect transition="in" filter="dissolve">
                                      <p:cBhvr>
                                        <p:cTn id="11" dur="500"/>
                                        <p:tgtEl>
                                          <p:spTgt spid="1963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30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rial" pitchFamily="34" charset="0"/>
                <a:cs typeface="Arial" pitchFamily="34" charset="0"/>
              </a:rPr>
              <a:t>NICOTINE WITHDRAWAL</a:t>
            </a:r>
          </a:p>
        </p:txBody>
      </p:sp>
      <p:sp>
        <p:nvSpPr>
          <p:cNvPr id="3" name="Content Placeholder 2"/>
          <p:cNvSpPr>
            <a:spLocks noGrp="1"/>
          </p:cNvSpPr>
          <p:nvPr>
            <p:ph idx="1"/>
          </p:nvPr>
        </p:nvSpPr>
        <p:spPr/>
        <p:txBody>
          <a:bodyPr>
            <a:normAutofit fontScale="85000" lnSpcReduction="20000"/>
          </a:bodyPr>
          <a:lstStyle/>
          <a:p>
            <a:r>
              <a:rPr lang="en-US" sz="3300" dirty="0"/>
              <a:t>Irritability/frustration/anger</a:t>
            </a:r>
          </a:p>
          <a:p>
            <a:r>
              <a:rPr lang="en-US" sz="3300" dirty="0"/>
              <a:t>Anxiety</a:t>
            </a:r>
          </a:p>
          <a:p>
            <a:r>
              <a:rPr lang="en-US" sz="3300" dirty="0"/>
              <a:t>Difficulty concentrating</a:t>
            </a:r>
          </a:p>
          <a:p>
            <a:r>
              <a:rPr lang="en-US" sz="3300" dirty="0"/>
              <a:t>Restlessness/impatience</a:t>
            </a:r>
          </a:p>
          <a:p>
            <a:r>
              <a:rPr lang="en-US" sz="3300" dirty="0"/>
              <a:t>Depressed mood/depression</a:t>
            </a:r>
          </a:p>
          <a:p>
            <a:r>
              <a:rPr lang="en-US" sz="3300" dirty="0"/>
              <a:t>Insomnia</a:t>
            </a:r>
          </a:p>
          <a:p>
            <a:r>
              <a:rPr lang="en-US" sz="3300" dirty="0"/>
              <a:t>Impaired performance</a:t>
            </a:r>
          </a:p>
          <a:p>
            <a:r>
              <a:rPr lang="en-US" sz="3300" dirty="0"/>
              <a:t>Increased appetite/weight gain</a:t>
            </a:r>
          </a:p>
          <a:p>
            <a:r>
              <a:rPr lang="en-US" sz="3300" dirty="0"/>
              <a:t>Cravings</a:t>
            </a:r>
          </a:p>
          <a:p>
            <a:pPr>
              <a:buNone/>
            </a:pPr>
            <a:endParaRPr lang="en-US" dirty="0"/>
          </a:p>
        </p:txBody>
      </p:sp>
      <p:sp>
        <p:nvSpPr>
          <p:cNvPr id="4" name="Slide Number Placeholder 4"/>
          <p:cNvSpPr>
            <a:spLocks noGrp="1"/>
          </p:cNvSpPr>
          <p:nvPr>
            <p:ph type="sldNum" sz="quarter" idx="12"/>
          </p:nvPr>
        </p:nvSpPr>
        <p:spPr>
          <a:xfrm>
            <a:off x="6553200" y="6356350"/>
            <a:ext cx="2133600" cy="365125"/>
          </a:xfrm>
        </p:spPr>
        <p:txBody>
          <a:bodyPr/>
          <a:lstStyle/>
          <a:p>
            <a:r>
              <a:rPr lang="en-US" dirty="0">
                <a:solidFill>
                  <a:schemeClr val="bg1"/>
                </a:solidFill>
              </a:rPr>
              <a:t>15</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F081B44-B4C0-4E41-A8D7-7662849E1A9D}" type="slidenum">
              <a:rPr lang="en-US" smtClean="0">
                <a:solidFill>
                  <a:schemeClr val="bg1"/>
                </a:solidFill>
              </a:rPr>
              <a:pPr/>
              <a:t>16</a:t>
            </a:fld>
            <a:endParaRPr lang="en-US" dirty="0">
              <a:solidFill>
                <a:schemeClr val="bg1"/>
              </a:solidFill>
            </a:endParaRPr>
          </a:p>
        </p:txBody>
      </p:sp>
      <p:sp>
        <p:nvSpPr>
          <p:cNvPr id="3" name="Title 2"/>
          <p:cNvSpPr>
            <a:spLocks noGrp="1"/>
          </p:cNvSpPr>
          <p:nvPr>
            <p:ph type="title"/>
          </p:nvPr>
        </p:nvSpPr>
        <p:spPr/>
        <p:txBody>
          <a:bodyPr>
            <a:normAutofit fontScale="90000"/>
          </a:bodyPr>
          <a:lstStyle/>
          <a:p>
            <a:r>
              <a:rPr lang="en-US" dirty="0"/>
              <a:t>FDA APPROVED CESSTION MEDICATIONS</a:t>
            </a:r>
          </a:p>
        </p:txBody>
      </p:sp>
      <p:sp>
        <p:nvSpPr>
          <p:cNvPr id="4" name="Content Placeholder 3"/>
          <p:cNvSpPr>
            <a:spLocks noGrp="1"/>
          </p:cNvSpPr>
          <p:nvPr>
            <p:ph idx="1"/>
          </p:nvPr>
        </p:nvSpPr>
        <p:spPr/>
        <p:txBody>
          <a:bodyPr>
            <a:normAutofit lnSpcReduction="10000"/>
          </a:bodyPr>
          <a:lstStyle/>
          <a:p>
            <a:r>
              <a:rPr lang="en-US" dirty="0"/>
              <a:t>Bupropion</a:t>
            </a:r>
          </a:p>
          <a:p>
            <a:r>
              <a:rPr lang="en-US" dirty="0"/>
              <a:t>Varenicline</a:t>
            </a:r>
          </a:p>
          <a:p>
            <a:r>
              <a:rPr lang="en-US" dirty="0"/>
              <a:t>Nicotine Patch</a:t>
            </a:r>
          </a:p>
          <a:p>
            <a:r>
              <a:rPr lang="en-US" dirty="0"/>
              <a:t>Nicotine Gum </a:t>
            </a:r>
          </a:p>
          <a:p>
            <a:r>
              <a:rPr lang="en-US" dirty="0"/>
              <a:t>Nicotine Lozenges</a:t>
            </a:r>
          </a:p>
          <a:p>
            <a:r>
              <a:rPr lang="en-US" dirty="0"/>
              <a:t>Nicotine Inhaler</a:t>
            </a:r>
          </a:p>
          <a:p>
            <a:r>
              <a:rPr lang="en-US" dirty="0"/>
              <a:t>Nicotine Nasal Spray</a:t>
            </a:r>
          </a:p>
        </p:txBody>
      </p:sp>
    </p:spTree>
    <p:extLst>
      <p:ext uri="{BB962C8B-B14F-4D97-AF65-F5344CB8AC3E}">
        <p14:creationId xmlns:p14="http://schemas.microsoft.com/office/powerpoint/2010/main" val="240751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PHARMACOTHERAPY</a:t>
            </a:r>
          </a:p>
        </p:txBody>
      </p:sp>
      <p:sp>
        <p:nvSpPr>
          <p:cNvPr id="3" name="Content Placeholder 2"/>
          <p:cNvSpPr>
            <a:spLocks noGrp="1"/>
          </p:cNvSpPr>
          <p:nvPr>
            <p:ph idx="1"/>
          </p:nvPr>
        </p:nvSpPr>
        <p:spPr/>
        <p:txBody>
          <a:bodyPr>
            <a:normAutofit lnSpcReduction="10000"/>
          </a:bodyPr>
          <a:lstStyle/>
          <a:p>
            <a:pPr lvl="0"/>
            <a:r>
              <a:rPr lang="en-US" sz="2800" dirty="0"/>
              <a:t>Why use Nicotine Replacement Therapy (NRT) or pharmacotherapy?</a:t>
            </a:r>
          </a:p>
          <a:p>
            <a:pPr lvl="1">
              <a:lnSpc>
                <a:spcPct val="150000"/>
              </a:lnSpc>
            </a:pPr>
            <a:r>
              <a:rPr lang="en-US" sz="2400" dirty="0"/>
              <a:t>Improves chances of quitting</a:t>
            </a:r>
          </a:p>
          <a:p>
            <a:pPr lvl="1">
              <a:lnSpc>
                <a:spcPct val="150000"/>
              </a:lnSpc>
            </a:pPr>
            <a:r>
              <a:rPr lang="en-US" sz="2400" dirty="0"/>
              <a:t>Makes individuals more comfortable while quitting</a:t>
            </a:r>
          </a:p>
          <a:p>
            <a:pPr lvl="1">
              <a:lnSpc>
                <a:spcPct val="150000"/>
              </a:lnSpc>
            </a:pPr>
            <a:r>
              <a:rPr lang="en-US" sz="2400" dirty="0"/>
              <a:t>Allows consumers to focus on changing their behavior</a:t>
            </a:r>
          </a:p>
          <a:p>
            <a:pPr lvl="1">
              <a:lnSpc>
                <a:spcPct val="150000"/>
              </a:lnSpc>
            </a:pPr>
            <a:r>
              <a:rPr lang="en-US" sz="2400" dirty="0"/>
              <a:t>Does not have the harmful toxins found in cigarettes and other tobacco products</a:t>
            </a:r>
          </a:p>
          <a:p>
            <a:endParaRPr lang="en-US" dirty="0"/>
          </a:p>
        </p:txBody>
      </p:sp>
      <p:sp>
        <p:nvSpPr>
          <p:cNvPr id="5" name="Slide Number Placeholder 4"/>
          <p:cNvSpPr>
            <a:spLocks noGrp="1"/>
          </p:cNvSpPr>
          <p:nvPr>
            <p:ph type="sldNum" sz="quarter" idx="12"/>
          </p:nvPr>
        </p:nvSpPr>
        <p:spPr>
          <a:xfrm>
            <a:off x="6553200" y="6356350"/>
            <a:ext cx="2133600" cy="365125"/>
          </a:xfrm>
        </p:spPr>
        <p:txBody>
          <a:bodyPr/>
          <a:lstStyle/>
          <a:p>
            <a:r>
              <a:rPr lang="en-US" dirty="0">
                <a:solidFill>
                  <a:schemeClr val="bg1"/>
                </a:solidFill>
              </a:rPr>
              <a:t>17</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54050"/>
          </a:xfrm>
        </p:spPr>
        <p:txBody>
          <a:bodyPr>
            <a:normAutofit/>
          </a:bodyPr>
          <a:lstStyle/>
          <a:p>
            <a:r>
              <a:rPr lang="en-US" dirty="0">
                <a:latin typeface="Arial" pitchFamily="34" charset="0"/>
                <a:cs typeface="Arial" pitchFamily="34" charset="0"/>
              </a:rPr>
              <a:t>            PHARMACOTHERAPY</a:t>
            </a:r>
          </a:p>
        </p:txBody>
      </p:sp>
      <p:sp>
        <p:nvSpPr>
          <p:cNvPr id="3" name="Content Placeholder 2"/>
          <p:cNvSpPr>
            <a:spLocks noGrp="1"/>
          </p:cNvSpPr>
          <p:nvPr>
            <p:ph idx="1"/>
          </p:nvPr>
        </p:nvSpPr>
        <p:spPr>
          <a:xfrm>
            <a:off x="457200" y="914400"/>
            <a:ext cx="8534400" cy="5334000"/>
          </a:xfrm>
        </p:spPr>
        <p:txBody>
          <a:bodyPr>
            <a:normAutofit/>
          </a:bodyPr>
          <a:lstStyle/>
          <a:p>
            <a:pPr marL="111125" lvl="0" indent="0" fontAlgn="base">
              <a:lnSpc>
                <a:spcPct val="120000"/>
              </a:lnSpc>
              <a:spcAft>
                <a:spcPct val="0"/>
              </a:spcAft>
              <a:buSzPct val="75000"/>
              <a:buNone/>
              <a:defRPr/>
            </a:pPr>
            <a:r>
              <a:rPr lang="en-US" sz="2800" u="sng" dirty="0"/>
              <a:t>Available over the counter </a:t>
            </a:r>
            <a:r>
              <a:rPr lang="en-US" sz="2800" dirty="0"/>
              <a:t>(no prescription needed):</a:t>
            </a:r>
          </a:p>
          <a:p>
            <a:pPr lvl="0" indent="-231775" fontAlgn="base">
              <a:spcAft>
                <a:spcPct val="0"/>
              </a:spcAft>
              <a:buSzPct val="75000"/>
              <a:defRPr/>
            </a:pPr>
            <a:r>
              <a:rPr lang="en-US" sz="2600" dirty="0"/>
              <a:t>Nicotine</a:t>
            </a:r>
            <a:r>
              <a:rPr lang="en-US" sz="2600" b="1" kern="0" cap="small" dirty="0">
                <a:ln w="11430"/>
              </a:rPr>
              <a:t> </a:t>
            </a:r>
            <a:r>
              <a:rPr lang="en-US" sz="2600" dirty="0"/>
              <a:t>Patch</a:t>
            </a:r>
            <a:r>
              <a:rPr lang="en-US" sz="2600" b="1" kern="0" cap="small" dirty="0">
                <a:ln w="11430"/>
              </a:rPr>
              <a:t> </a:t>
            </a:r>
            <a:r>
              <a:rPr lang="en-US" sz="2600" dirty="0"/>
              <a:t>(7mg , 14mg, and 21mg) </a:t>
            </a:r>
          </a:p>
          <a:p>
            <a:pPr indent="-231775" fontAlgn="base">
              <a:spcAft>
                <a:spcPct val="0"/>
              </a:spcAft>
              <a:buClrTx/>
              <a:buSzPct val="75000"/>
              <a:defRPr/>
            </a:pPr>
            <a:r>
              <a:rPr lang="en-US" sz="2600" dirty="0"/>
              <a:t>Nicotine Gum (2mg and 4mg) </a:t>
            </a:r>
          </a:p>
          <a:p>
            <a:pPr lvl="0" indent="-231775" fontAlgn="base">
              <a:spcAft>
                <a:spcPct val="0"/>
              </a:spcAft>
              <a:buSzPct val="75000"/>
              <a:defRPr/>
            </a:pPr>
            <a:r>
              <a:rPr lang="en-US" sz="2600" dirty="0"/>
              <a:t>Nicotine Lozenges (2mg and 4mg)</a:t>
            </a:r>
          </a:p>
          <a:p>
            <a:pPr marL="111125" lvl="0" indent="0" fontAlgn="base">
              <a:spcAft>
                <a:spcPct val="0"/>
              </a:spcAft>
              <a:buSzPct val="75000"/>
              <a:buNone/>
              <a:defRPr/>
            </a:pPr>
            <a:br>
              <a:rPr lang="en-US" sz="1100" dirty="0"/>
            </a:br>
            <a:r>
              <a:rPr lang="en-US" sz="2800" u="sng" dirty="0"/>
              <a:t>Prescription only</a:t>
            </a:r>
            <a:r>
              <a:rPr lang="en-US" sz="2800" dirty="0"/>
              <a:t>:</a:t>
            </a:r>
          </a:p>
          <a:p>
            <a:pPr lvl="0" indent="-231775" fontAlgn="base">
              <a:lnSpc>
                <a:spcPct val="120000"/>
              </a:lnSpc>
              <a:spcAft>
                <a:spcPct val="0"/>
              </a:spcAft>
              <a:buSzPct val="75000"/>
              <a:defRPr/>
            </a:pPr>
            <a:r>
              <a:rPr lang="en-US" sz="2600" dirty="0"/>
              <a:t>Nicotine Inhaler (the puffer)</a:t>
            </a:r>
          </a:p>
          <a:p>
            <a:pPr lvl="0" indent="-231775" fontAlgn="base">
              <a:lnSpc>
                <a:spcPct val="90000"/>
              </a:lnSpc>
              <a:spcAft>
                <a:spcPct val="0"/>
              </a:spcAft>
              <a:buSzPct val="75000"/>
              <a:defRPr/>
            </a:pPr>
            <a:r>
              <a:rPr lang="en-US" sz="2600" dirty="0"/>
              <a:t>Nicotine Nasal Spray</a:t>
            </a:r>
          </a:p>
          <a:p>
            <a:pPr marL="111125" lvl="0" indent="0" algn="ctr" fontAlgn="base">
              <a:lnSpc>
                <a:spcPct val="90000"/>
              </a:lnSpc>
              <a:spcAft>
                <a:spcPct val="0"/>
              </a:spcAft>
              <a:buSzPct val="75000"/>
              <a:buNone/>
              <a:defRPr/>
            </a:pPr>
            <a:br>
              <a:rPr lang="en-US" sz="2800" dirty="0">
                <a:solidFill>
                  <a:srgbClr val="C96319"/>
                </a:solidFill>
              </a:rPr>
            </a:br>
            <a:r>
              <a:rPr lang="en-US" sz="2800" b="1" dirty="0"/>
              <a:t>All NRT can be used alone or in combination</a:t>
            </a:r>
          </a:p>
          <a:p>
            <a:pPr marL="111125" lvl="0" indent="0" algn="ctr" fontAlgn="base">
              <a:lnSpc>
                <a:spcPct val="90000"/>
              </a:lnSpc>
              <a:spcAft>
                <a:spcPct val="0"/>
              </a:spcAft>
              <a:buSzPct val="75000"/>
              <a:buNone/>
              <a:defRPr/>
            </a:pPr>
            <a:r>
              <a:rPr lang="en-US" sz="2400" dirty="0"/>
              <a:t>Side effects may include: headache, nausea, dizziness</a:t>
            </a:r>
          </a:p>
          <a:p>
            <a:pPr lvl="0" indent="-231775" fontAlgn="base">
              <a:lnSpc>
                <a:spcPct val="90000"/>
              </a:lnSpc>
              <a:spcAft>
                <a:spcPct val="0"/>
              </a:spcAft>
              <a:buSzPct val="75000"/>
              <a:defRPr/>
            </a:pPr>
            <a:endParaRPr lang="en-US" sz="2400" dirty="0"/>
          </a:p>
          <a:p>
            <a:pPr marL="568325" indent="-457200" fontAlgn="base">
              <a:spcAft>
                <a:spcPct val="0"/>
              </a:spcAft>
              <a:buSzPct val="75000"/>
              <a:defRPr/>
            </a:pPr>
            <a:endParaRPr lang="en-US" sz="2800" dirty="0"/>
          </a:p>
          <a:p>
            <a:pPr marL="111125" lvl="0" indent="0" fontAlgn="base">
              <a:spcAft>
                <a:spcPct val="0"/>
              </a:spcAft>
              <a:buSzPct val="75000"/>
              <a:buNone/>
              <a:defRPr/>
            </a:pPr>
            <a:endParaRPr lang="en-US" sz="2400" dirty="0"/>
          </a:p>
          <a:p>
            <a:pPr marL="111125" lvl="0" indent="0" fontAlgn="base">
              <a:lnSpc>
                <a:spcPct val="120000"/>
              </a:lnSpc>
              <a:spcAft>
                <a:spcPct val="0"/>
              </a:spcAft>
              <a:buSzPct val="75000"/>
              <a:buNone/>
              <a:defRPr/>
            </a:pPr>
            <a:endParaRPr lang="en-US" sz="2800" dirty="0"/>
          </a:p>
          <a:p>
            <a:pPr marL="111125" lvl="0" indent="0" fontAlgn="base">
              <a:lnSpc>
                <a:spcPct val="120000"/>
              </a:lnSpc>
              <a:spcAft>
                <a:spcPct val="0"/>
              </a:spcAft>
              <a:buSzPct val="75000"/>
              <a:buNone/>
              <a:defRPr/>
            </a:pPr>
            <a:endParaRPr lang="en-US" sz="2800" dirty="0"/>
          </a:p>
          <a:p>
            <a:pPr marL="342900" lvl="0" indent="-342900" algn="ctr" fontAlgn="base">
              <a:lnSpc>
                <a:spcPct val="90000"/>
              </a:lnSpc>
              <a:spcBef>
                <a:spcPct val="20000"/>
              </a:spcBef>
              <a:spcAft>
                <a:spcPct val="0"/>
              </a:spcAft>
              <a:buClrTx/>
              <a:buSzTx/>
              <a:buNone/>
              <a:defRPr/>
            </a:pPr>
            <a:endParaRPr lang="en-US" sz="5100" b="1" kern="0" dirty="0">
              <a:ln w="11430"/>
              <a:effectLst>
                <a:outerShdw blurRad="38100" dist="38100" dir="2700000" algn="tl">
                  <a:srgbClr val="000000">
                    <a:alpha val="43137"/>
                  </a:srgbClr>
                </a:outerShdw>
              </a:effectLst>
              <a:latin typeface="Arial" pitchFamily="34" charset="0"/>
              <a:cs typeface="Arial" pitchFamily="34" charset="0"/>
            </a:endParaRPr>
          </a:p>
          <a:p>
            <a:endParaRPr lang="en-US" dirty="0"/>
          </a:p>
        </p:txBody>
      </p:sp>
      <p:sp>
        <p:nvSpPr>
          <p:cNvPr id="4" name="Slide Number Placeholder 4"/>
          <p:cNvSpPr>
            <a:spLocks noGrp="1"/>
          </p:cNvSpPr>
          <p:nvPr>
            <p:ph type="sldNum" sz="quarter" idx="12"/>
          </p:nvPr>
        </p:nvSpPr>
        <p:spPr>
          <a:xfrm>
            <a:off x="6553200" y="6356350"/>
            <a:ext cx="2133600" cy="365125"/>
          </a:xfrm>
        </p:spPr>
        <p:txBody>
          <a:bodyPr/>
          <a:lstStyle/>
          <a:p>
            <a:r>
              <a:rPr lang="en-US" dirty="0">
                <a:solidFill>
                  <a:schemeClr val="bg1"/>
                </a:solidFill>
              </a:rPr>
              <a:t>18</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NICOTINE PATCH</a:t>
            </a:r>
          </a:p>
        </p:txBody>
      </p:sp>
      <p:sp>
        <p:nvSpPr>
          <p:cNvPr id="3" name="Content Placeholder 2"/>
          <p:cNvSpPr>
            <a:spLocks noGrp="1"/>
          </p:cNvSpPr>
          <p:nvPr>
            <p:ph idx="1"/>
          </p:nvPr>
        </p:nvSpPr>
        <p:spPr/>
        <p:txBody>
          <a:bodyPr>
            <a:normAutofit lnSpcReduction="10000"/>
          </a:bodyPr>
          <a:lstStyle/>
          <a:p>
            <a:pPr marL="568325" indent="-457200" fontAlgn="base">
              <a:lnSpc>
                <a:spcPct val="90000"/>
              </a:lnSpc>
              <a:spcBef>
                <a:spcPct val="50000"/>
              </a:spcBef>
              <a:spcAft>
                <a:spcPct val="0"/>
              </a:spcAft>
              <a:buSzPct val="100000"/>
              <a:defRPr/>
            </a:pPr>
            <a:r>
              <a:rPr lang="en-US" sz="2800" dirty="0"/>
              <a:t>Nicotine absorbed through skin</a:t>
            </a:r>
          </a:p>
          <a:p>
            <a:pPr marL="568325" indent="-457200" fontAlgn="base">
              <a:lnSpc>
                <a:spcPct val="90000"/>
              </a:lnSpc>
              <a:spcBef>
                <a:spcPct val="50000"/>
              </a:spcBef>
              <a:spcAft>
                <a:spcPct val="0"/>
              </a:spcAft>
              <a:buSzPct val="100000"/>
              <a:defRPr/>
            </a:pPr>
            <a:r>
              <a:rPr lang="en-US" sz="2800" dirty="0"/>
              <a:t>Can take up to 6 hours to reach peak nicotine levels</a:t>
            </a:r>
          </a:p>
          <a:p>
            <a:pPr marL="568325" indent="-457200" fontAlgn="base">
              <a:lnSpc>
                <a:spcPct val="90000"/>
              </a:lnSpc>
              <a:spcBef>
                <a:spcPct val="50000"/>
              </a:spcBef>
              <a:spcAft>
                <a:spcPct val="0"/>
              </a:spcAft>
              <a:buSzPct val="100000"/>
              <a:defRPr/>
            </a:pPr>
            <a:r>
              <a:rPr lang="en-US" sz="2800" dirty="0"/>
              <a:t>Wear above waist, non-hairy area</a:t>
            </a:r>
          </a:p>
          <a:p>
            <a:pPr marL="568325" indent="-457200" fontAlgn="base">
              <a:lnSpc>
                <a:spcPct val="90000"/>
              </a:lnSpc>
              <a:spcBef>
                <a:spcPct val="50000"/>
              </a:spcBef>
              <a:spcAft>
                <a:spcPct val="0"/>
              </a:spcAft>
              <a:buSzPct val="100000"/>
              <a:defRPr/>
            </a:pPr>
            <a:r>
              <a:rPr lang="en-US" sz="2800" dirty="0"/>
              <a:t>Do not cut in half</a:t>
            </a:r>
          </a:p>
          <a:p>
            <a:pPr marL="568325" indent="-457200" fontAlgn="base">
              <a:lnSpc>
                <a:spcPct val="90000"/>
              </a:lnSpc>
              <a:spcBef>
                <a:spcPct val="50000"/>
              </a:spcBef>
              <a:spcAft>
                <a:spcPct val="0"/>
              </a:spcAft>
              <a:buSzPct val="100000"/>
              <a:defRPr/>
            </a:pPr>
            <a:r>
              <a:rPr lang="en-US" sz="2800" dirty="0"/>
              <a:t>Reapply every 24 hours</a:t>
            </a:r>
          </a:p>
          <a:p>
            <a:pPr marL="568325" indent="-457200" fontAlgn="base">
              <a:lnSpc>
                <a:spcPct val="90000"/>
              </a:lnSpc>
              <a:spcBef>
                <a:spcPct val="50000"/>
              </a:spcBef>
              <a:spcAft>
                <a:spcPct val="0"/>
              </a:spcAft>
              <a:buSzPct val="100000"/>
              <a:defRPr/>
            </a:pPr>
            <a:r>
              <a:rPr lang="en-US" sz="2800" dirty="0"/>
              <a:t>Side effects  may include: headache, nausea, dizziness, skin irritation at the site of contact</a:t>
            </a:r>
          </a:p>
          <a:p>
            <a:pPr>
              <a:buSzPct val="100000"/>
              <a:buNone/>
            </a:pPr>
            <a:endParaRPr lang="en-US" dirty="0"/>
          </a:p>
        </p:txBody>
      </p:sp>
      <p:sp>
        <p:nvSpPr>
          <p:cNvPr id="4" name="Slide Number Placeholder 4"/>
          <p:cNvSpPr>
            <a:spLocks noGrp="1"/>
          </p:cNvSpPr>
          <p:nvPr>
            <p:ph type="sldNum" sz="quarter" idx="12"/>
          </p:nvPr>
        </p:nvSpPr>
        <p:spPr>
          <a:xfrm>
            <a:off x="6553200" y="6356350"/>
            <a:ext cx="2133600" cy="365125"/>
          </a:xfrm>
        </p:spPr>
        <p:txBody>
          <a:bodyPr/>
          <a:lstStyle/>
          <a:p>
            <a:r>
              <a:rPr lang="en-US" dirty="0">
                <a:solidFill>
                  <a:schemeClr val="bg1"/>
                </a:solidFill>
              </a:rPr>
              <a:t>19</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7049" y="654050"/>
            <a:ext cx="1119151" cy="111915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GOAL</a:t>
            </a:r>
          </a:p>
        </p:txBody>
      </p:sp>
      <p:sp>
        <p:nvSpPr>
          <p:cNvPr id="3" name="Content Placeholder 2"/>
          <p:cNvSpPr>
            <a:spLocks noGrp="1"/>
          </p:cNvSpPr>
          <p:nvPr>
            <p:ph idx="1"/>
          </p:nvPr>
        </p:nvSpPr>
        <p:spPr/>
        <p:txBody>
          <a:bodyPr>
            <a:normAutofit/>
          </a:bodyPr>
          <a:lstStyle/>
          <a:p>
            <a:r>
              <a:rPr lang="en-US" dirty="0"/>
              <a:t>To build the capacity of prescribing clinicians in behavioral health settings to integrate best practices for prescribing tobacco cessation pharmacotherapy into standard delivery of care for clients</a:t>
            </a:r>
          </a:p>
        </p:txBody>
      </p:sp>
      <p:sp>
        <p:nvSpPr>
          <p:cNvPr id="4" name="Slide Number Placeholder 3"/>
          <p:cNvSpPr>
            <a:spLocks noGrp="1"/>
          </p:cNvSpPr>
          <p:nvPr>
            <p:ph type="sldNum" sz="quarter" idx="12"/>
          </p:nvPr>
        </p:nvSpPr>
        <p:spPr/>
        <p:txBody>
          <a:bodyPr/>
          <a:lstStyle/>
          <a:p>
            <a:fld id="{FF081B44-B4C0-4E41-A8D7-7662849E1A9D}" type="slidenum">
              <a:rPr lang="en-US" smtClean="0"/>
              <a:pPr/>
              <a:t>2</a:t>
            </a:fld>
            <a:endParaRPr lang="en-US"/>
          </a:p>
        </p:txBody>
      </p:sp>
    </p:spTree>
    <p:extLst>
      <p:ext uri="{BB962C8B-B14F-4D97-AF65-F5344CB8AC3E}">
        <p14:creationId xmlns:p14="http://schemas.microsoft.com/office/powerpoint/2010/main" val="21076152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F081B44-B4C0-4E41-A8D7-7662849E1A9D}" type="slidenum">
              <a:rPr lang="en-US" smtClean="0">
                <a:solidFill>
                  <a:schemeClr val="bg1"/>
                </a:solidFill>
              </a:rPr>
              <a:pPr/>
              <a:t>20</a:t>
            </a:fld>
            <a:endParaRPr lang="en-US" dirty="0">
              <a:solidFill>
                <a:schemeClr val="bg1"/>
              </a:solidFill>
            </a:endParaRPr>
          </a:p>
        </p:txBody>
      </p:sp>
      <p:sp>
        <p:nvSpPr>
          <p:cNvPr id="3" name="Title 2"/>
          <p:cNvSpPr>
            <a:spLocks noGrp="1"/>
          </p:cNvSpPr>
          <p:nvPr>
            <p:ph type="title"/>
          </p:nvPr>
        </p:nvSpPr>
        <p:spPr/>
        <p:txBody>
          <a:bodyPr/>
          <a:lstStyle/>
          <a:p>
            <a:r>
              <a:rPr lang="en-US" dirty="0"/>
              <a:t>DOSING RECOMMENDATIONS</a:t>
            </a:r>
          </a:p>
        </p:txBody>
      </p:sp>
      <p:sp>
        <p:nvSpPr>
          <p:cNvPr id="4" name="Content Placeholder 3"/>
          <p:cNvSpPr>
            <a:spLocks noGrp="1"/>
          </p:cNvSpPr>
          <p:nvPr>
            <p:ph idx="1"/>
          </p:nvPr>
        </p:nvSpPr>
        <p:spPr>
          <a:xfrm>
            <a:off x="457200" y="1524000"/>
            <a:ext cx="8382000" cy="3962400"/>
          </a:xfrm>
        </p:spPr>
        <p:txBody>
          <a:bodyPr>
            <a:normAutofit lnSpcReduction="10000"/>
          </a:bodyPr>
          <a:lstStyle/>
          <a:p>
            <a:pPr marL="0" indent="0" algn="ctr">
              <a:buNone/>
            </a:pPr>
            <a:r>
              <a:rPr lang="en-US" b="1" dirty="0"/>
              <a:t>Nicotine Patch:</a:t>
            </a:r>
          </a:p>
          <a:p>
            <a:pPr marL="0" indent="0">
              <a:buNone/>
            </a:pPr>
            <a:r>
              <a:rPr lang="en-US" dirty="0"/>
              <a:t>Clients who smoke 1PPD:      Step 1 (21mg)</a:t>
            </a:r>
          </a:p>
          <a:p>
            <a:pPr marL="0" indent="0">
              <a:buNone/>
            </a:pPr>
            <a:r>
              <a:rPr lang="en-US" dirty="0"/>
              <a:t>Clients who smoke ½ PPD:    Step 2 (14 mg</a:t>
            </a:r>
          </a:p>
          <a:p>
            <a:pPr marL="0" indent="0">
              <a:buNone/>
            </a:pPr>
            <a:r>
              <a:rPr lang="en-US" dirty="0"/>
              <a:t>Clients who smoke &lt; ½ PPD: Step 3 (7mg)</a:t>
            </a:r>
          </a:p>
          <a:p>
            <a:pPr marL="0" indent="0">
              <a:buNone/>
            </a:pPr>
            <a:endParaRPr lang="en-US" dirty="0"/>
          </a:p>
          <a:p>
            <a:pPr marL="0" indent="0">
              <a:buNone/>
            </a:pPr>
            <a:r>
              <a:rPr lang="en-US" dirty="0"/>
              <a:t>Generally, clients remain on each step for 6 weeks before stepping down</a:t>
            </a:r>
          </a:p>
          <a:p>
            <a:pPr marL="0" indent="0">
              <a:buNone/>
            </a:pPr>
            <a:endParaRPr lang="en-US" dirty="0">
              <a:solidFill>
                <a:srgbClr val="FF0000"/>
              </a:solidFill>
            </a:endParaRPr>
          </a:p>
        </p:txBody>
      </p:sp>
    </p:spTree>
    <p:extLst>
      <p:ext uri="{BB962C8B-B14F-4D97-AF65-F5344CB8AC3E}">
        <p14:creationId xmlns:p14="http://schemas.microsoft.com/office/powerpoint/2010/main" val="10801205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rial" pitchFamily="34" charset="0"/>
                <a:cs typeface="Arial" pitchFamily="34" charset="0"/>
              </a:rPr>
              <a:t>NICOTINE GUM</a:t>
            </a:r>
          </a:p>
        </p:txBody>
      </p:sp>
      <p:sp>
        <p:nvSpPr>
          <p:cNvPr id="3" name="Content Placeholder 2"/>
          <p:cNvSpPr>
            <a:spLocks noGrp="1"/>
          </p:cNvSpPr>
          <p:nvPr>
            <p:ph idx="1"/>
          </p:nvPr>
        </p:nvSpPr>
        <p:spPr>
          <a:xfrm>
            <a:off x="457200" y="1568450"/>
            <a:ext cx="8839200" cy="5137150"/>
          </a:xfrm>
        </p:spPr>
        <p:txBody>
          <a:bodyPr>
            <a:normAutofit/>
          </a:bodyPr>
          <a:lstStyle/>
          <a:p>
            <a:pPr marL="568325" indent="-457200" fontAlgn="base">
              <a:lnSpc>
                <a:spcPct val="110000"/>
              </a:lnSpc>
              <a:spcBef>
                <a:spcPts val="0"/>
              </a:spcBef>
              <a:spcAft>
                <a:spcPct val="10000"/>
              </a:spcAft>
              <a:buSzPct val="100000"/>
              <a:defRPr/>
            </a:pPr>
            <a:r>
              <a:rPr lang="en-US" sz="2400" dirty="0"/>
              <a:t>Sugar-free</a:t>
            </a:r>
          </a:p>
          <a:p>
            <a:pPr marL="568325" indent="-457200" fontAlgn="base">
              <a:lnSpc>
                <a:spcPct val="110000"/>
              </a:lnSpc>
              <a:spcBef>
                <a:spcPts val="0"/>
              </a:spcBef>
              <a:spcAft>
                <a:spcPct val="10000"/>
              </a:spcAft>
              <a:buSzPct val="100000"/>
              <a:defRPr/>
            </a:pPr>
            <a:r>
              <a:rPr lang="en-US" sz="2400" dirty="0"/>
              <a:t>Absorbed through lining of mouth</a:t>
            </a:r>
          </a:p>
          <a:p>
            <a:pPr marL="511175" lvl="1" indent="0" fontAlgn="base">
              <a:lnSpc>
                <a:spcPct val="110000"/>
              </a:lnSpc>
              <a:spcBef>
                <a:spcPts val="0"/>
              </a:spcBef>
              <a:spcAft>
                <a:spcPct val="10000"/>
              </a:spcAft>
              <a:buSzPct val="100000"/>
              <a:buNone/>
              <a:defRPr/>
            </a:pPr>
            <a:r>
              <a:rPr lang="en-US" sz="2000" dirty="0"/>
              <a:t>- Chew Slowly and Park</a:t>
            </a:r>
          </a:p>
          <a:p>
            <a:pPr marL="568325" indent="-457200" fontAlgn="base">
              <a:lnSpc>
                <a:spcPct val="110000"/>
              </a:lnSpc>
              <a:spcBef>
                <a:spcPts val="0"/>
              </a:spcBef>
              <a:spcAft>
                <a:spcPct val="10000"/>
              </a:spcAft>
              <a:buSzPct val="100000"/>
              <a:defRPr/>
            </a:pPr>
            <a:r>
              <a:rPr lang="en-US" sz="2400" dirty="0"/>
              <a:t>Two strengths (2mg and 4mg)</a:t>
            </a:r>
          </a:p>
          <a:p>
            <a:pPr marL="568325" indent="-457200" fontAlgn="base">
              <a:lnSpc>
                <a:spcPct val="110000"/>
              </a:lnSpc>
              <a:spcBef>
                <a:spcPts val="0"/>
              </a:spcBef>
              <a:spcAft>
                <a:spcPct val="10000"/>
              </a:spcAft>
              <a:buSzPct val="100000"/>
              <a:defRPr/>
            </a:pPr>
            <a:r>
              <a:rPr lang="en-US" sz="2400" dirty="0"/>
              <a:t>Flavors are: Original, cinnamon, fruit, mint, and orange</a:t>
            </a:r>
          </a:p>
          <a:p>
            <a:pPr marL="568325" indent="-457200" fontAlgn="base">
              <a:lnSpc>
                <a:spcPct val="110000"/>
              </a:lnSpc>
              <a:spcBef>
                <a:spcPts val="0"/>
              </a:spcBef>
              <a:spcAft>
                <a:spcPct val="10000"/>
              </a:spcAft>
              <a:buSzPct val="100000"/>
              <a:defRPr/>
            </a:pPr>
            <a:r>
              <a:rPr lang="en-US" sz="2400" dirty="0"/>
              <a:t>OTC as Nicorette or as generic</a:t>
            </a:r>
          </a:p>
          <a:p>
            <a:pPr marL="568325" indent="-457200" fontAlgn="base">
              <a:lnSpc>
                <a:spcPct val="110000"/>
              </a:lnSpc>
              <a:spcBef>
                <a:spcPts val="0"/>
              </a:spcBef>
              <a:spcAft>
                <a:spcPct val="10000"/>
              </a:spcAft>
              <a:buSzPct val="100000"/>
              <a:defRPr/>
            </a:pPr>
            <a:r>
              <a:rPr lang="en-US" sz="2400" dirty="0"/>
              <a:t>May not be good choice for people with jaw problems, braces, retainers, dentures</a:t>
            </a:r>
            <a:r>
              <a:rPr lang="en-US" sz="2400" dirty="0">
                <a:solidFill>
                  <a:srgbClr val="FF0000"/>
                </a:solidFill>
              </a:rPr>
              <a:t> </a:t>
            </a:r>
            <a:r>
              <a:rPr lang="en-US" sz="2400" dirty="0"/>
              <a:t>or significant dental work</a:t>
            </a:r>
          </a:p>
          <a:p>
            <a:pPr marL="568325" indent="-457200" fontAlgn="base">
              <a:lnSpc>
                <a:spcPct val="110000"/>
              </a:lnSpc>
              <a:spcBef>
                <a:spcPts val="0"/>
              </a:spcBef>
              <a:spcAft>
                <a:spcPct val="10000"/>
              </a:spcAft>
              <a:buSzPct val="100000"/>
              <a:defRPr/>
            </a:pPr>
            <a:r>
              <a:rPr lang="en-US" sz="2400" dirty="0"/>
              <a:t>May irritate the mouth and throat and cause dryness</a:t>
            </a:r>
          </a:p>
          <a:p>
            <a:pPr marL="568325" indent="-457200" fontAlgn="base">
              <a:lnSpc>
                <a:spcPct val="110000"/>
              </a:lnSpc>
              <a:spcBef>
                <a:spcPct val="30000"/>
              </a:spcBef>
              <a:spcAft>
                <a:spcPct val="10000"/>
              </a:spcAft>
              <a:buSzPct val="100000"/>
              <a:defRPr/>
            </a:pPr>
            <a:endParaRPr lang="en-US" sz="2800" dirty="0"/>
          </a:p>
          <a:p>
            <a:pPr marL="568325" indent="-457200" fontAlgn="base">
              <a:lnSpc>
                <a:spcPct val="110000"/>
              </a:lnSpc>
              <a:spcBef>
                <a:spcPct val="30000"/>
              </a:spcBef>
              <a:spcAft>
                <a:spcPct val="10000"/>
              </a:spcAft>
              <a:buSzPct val="50000"/>
              <a:defRPr/>
            </a:pPr>
            <a:endParaRPr lang="en-US" dirty="0"/>
          </a:p>
          <a:p>
            <a:pPr marL="568325" indent="-457200" fontAlgn="base">
              <a:lnSpc>
                <a:spcPct val="90000"/>
              </a:lnSpc>
              <a:spcBef>
                <a:spcPct val="30000"/>
              </a:spcBef>
              <a:spcAft>
                <a:spcPct val="10000"/>
              </a:spcAft>
              <a:buSzPct val="50000"/>
              <a:defRPr/>
            </a:pPr>
            <a:endParaRPr lang="en-US" dirty="0"/>
          </a:p>
          <a:p>
            <a:pPr indent="-231775" fontAlgn="base">
              <a:lnSpc>
                <a:spcPct val="90000"/>
              </a:lnSpc>
              <a:spcBef>
                <a:spcPct val="30000"/>
              </a:spcBef>
              <a:spcAft>
                <a:spcPct val="10000"/>
              </a:spcAft>
              <a:buSzPct val="50000"/>
              <a:defRPr/>
            </a:pPr>
            <a:endParaRPr lang="en-US" dirty="0"/>
          </a:p>
          <a:p>
            <a:pPr indent="-231775" fontAlgn="base">
              <a:lnSpc>
                <a:spcPct val="90000"/>
              </a:lnSpc>
              <a:spcBef>
                <a:spcPct val="30000"/>
              </a:spcBef>
              <a:spcAft>
                <a:spcPct val="10000"/>
              </a:spcAft>
              <a:buSzPct val="50000"/>
              <a:defRPr/>
            </a:pPr>
            <a:endParaRPr lang="en-US" dirty="0"/>
          </a:p>
          <a:p>
            <a:pPr marL="342900" lvl="0" indent="-231775" fontAlgn="base">
              <a:lnSpc>
                <a:spcPct val="90000"/>
              </a:lnSpc>
              <a:spcBef>
                <a:spcPct val="30000"/>
              </a:spcBef>
              <a:spcAft>
                <a:spcPct val="10000"/>
              </a:spcAft>
              <a:buClrTx/>
              <a:buSzPct val="50000"/>
              <a:buFont typeface="Arial" pitchFamily="34" charset="0"/>
              <a:buChar char="•"/>
              <a:defRPr/>
            </a:pPr>
            <a:endParaRPr lang="en-US" dirty="0"/>
          </a:p>
        </p:txBody>
      </p:sp>
      <p:sp>
        <p:nvSpPr>
          <p:cNvPr id="4" name="Slide Number Placeholder 4"/>
          <p:cNvSpPr>
            <a:spLocks noGrp="1"/>
          </p:cNvSpPr>
          <p:nvPr>
            <p:ph type="sldNum" sz="quarter" idx="12"/>
          </p:nvPr>
        </p:nvSpPr>
        <p:spPr>
          <a:xfrm>
            <a:off x="6553200" y="6356350"/>
            <a:ext cx="2133600" cy="365125"/>
          </a:xfrm>
        </p:spPr>
        <p:txBody>
          <a:bodyPr/>
          <a:lstStyle/>
          <a:p>
            <a:r>
              <a:rPr lang="en-US" dirty="0">
                <a:solidFill>
                  <a:schemeClr val="bg1"/>
                </a:solidFill>
              </a:rPr>
              <a:t>21</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0" y="692623"/>
            <a:ext cx="1143000" cy="11430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rial" pitchFamily="34" charset="0"/>
                <a:cs typeface="Arial" pitchFamily="34" charset="0"/>
              </a:rPr>
              <a:t>NICOTINE LOZENGE</a:t>
            </a:r>
          </a:p>
        </p:txBody>
      </p:sp>
      <p:sp>
        <p:nvSpPr>
          <p:cNvPr id="3" name="Content Placeholder 2"/>
          <p:cNvSpPr>
            <a:spLocks noGrp="1"/>
          </p:cNvSpPr>
          <p:nvPr>
            <p:ph idx="1"/>
          </p:nvPr>
        </p:nvSpPr>
        <p:spPr>
          <a:xfrm>
            <a:off x="457200" y="1828800"/>
            <a:ext cx="8458200" cy="4419600"/>
          </a:xfrm>
        </p:spPr>
        <p:txBody>
          <a:bodyPr>
            <a:normAutofit fontScale="92500" lnSpcReduction="10000"/>
          </a:bodyPr>
          <a:lstStyle/>
          <a:p>
            <a:pPr lvl="0" fontAlgn="base">
              <a:lnSpc>
                <a:spcPct val="120000"/>
              </a:lnSpc>
              <a:spcAft>
                <a:spcPct val="0"/>
              </a:spcAft>
              <a:buSzPct val="100000"/>
              <a:defRPr/>
            </a:pPr>
            <a:r>
              <a:rPr lang="en-US" sz="3000" dirty="0"/>
              <a:t>Absorbed through lining of mouth</a:t>
            </a:r>
          </a:p>
          <a:p>
            <a:pPr marL="457200" lvl="1" indent="0" fontAlgn="base">
              <a:lnSpc>
                <a:spcPct val="120000"/>
              </a:lnSpc>
              <a:spcAft>
                <a:spcPct val="0"/>
              </a:spcAft>
              <a:buSzPct val="100000"/>
              <a:buNone/>
              <a:defRPr/>
            </a:pPr>
            <a:r>
              <a:rPr lang="en-US" sz="2600" dirty="0"/>
              <a:t>- Moisten then “park” between cheek and gum line</a:t>
            </a:r>
          </a:p>
          <a:p>
            <a:pPr lvl="0" fontAlgn="base">
              <a:lnSpc>
                <a:spcPct val="120000"/>
              </a:lnSpc>
              <a:spcAft>
                <a:spcPct val="0"/>
              </a:spcAft>
              <a:buSzPct val="100000"/>
              <a:defRPr/>
            </a:pPr>
            <a:r>
              <a:rPr lang="en-US" sz="3000" dirty="0"/>
              <a:t>OTC in two strengths  (2mg and 4mg)</a:t>
            </a:r>
          </a:p>
          <a:p>
            <a:pPr lvl="0" fontAlgn="base">
              <a:lnSpc>
                <a:spcPct val="120000"/>
              </a:lnSpc>
              <a:spcAft>
                <a:spcPct val="0"/>
              </a:spcAft>
              <a:buSzPct val="100000"/>
              <a:defRPr/>
            </a:pPr>
            <a:r>
              <a:rPr lang="en-US" sz="3000" dirty="0"/>
              <a:t>Sugar-free flavors:</a:t>
            </a:r>
          </a:p>
          <a:p>
            <a:pPr marL="457200" lvl="1" indent="0" fontAlgn="base">
              <a:lnSpc>
                <a:spcPct val="120000"/>
              </a:lnSpc>
              <a:spcAft>
                <a:spcPct val="0"/>
              </a:spcAft>
              <a:buSzPct val="100000"/>
              <a:buNone/>
              <a:defRPr/>
            </a:pPr>
            <a:r>
              <a:rPr lang="en-US" sz="2600" dirty="0"/>
              <a:t>- Mint</a:t>
            </a:r>
          </a:p>
          <a:p>
            <a:pPr marL="457200" lvl="1" indent="0" fontAlgn="base">
              <a:lnSpc>
                <a:spcPct val="120000"/>
              </a:lnSpc>
              <a:spcAft>
                <a:spcPct val="0"/>
              </a:spcAft>
              <a:buSzPct val="100000"/>
              <a:buNone/>
              <a:defRPr/>
            </a:pPr>
            <a:r>
              <a:rPr lang="en-US" sz="2600" dirty="0"/>
              <a:t>- Cherry</a:t>
            </a:r>
          </a:p>
          <a:p>
            <a:pPr lvl="0" fontAlgn="base">
              <a:lnSpc>
                <a:spcPct val="120000"/>
              </a:lnSpc>
              <a:spcAft>
                <a:spcPct val="0"/>
              </a:spcAft>
              <a:buSzPct val="100000"/>
              <a:defRPr/>
            </a:pPr>
            <a:r>
              <a:rPr lang="en-US" sz="3000" dirty="0"/>
              <a:t>May irritate the mouth and throat and cause dryness</a:t>
            </a:r>
          </a:p>
          <a:p>
            <a:pPr marL="342900" lvl="0" indent="-342900" fontAlgn="base">
              <a:lnSpc>
                <a:spcPct val="90000"/>
              </a:lnSpc>
              <a:spcBef>
                <a:spcPct val="20000"/>
              </a:spcBef>
              <a:spcAft>
                <a:spcPct val="0"/>
              </a:spcAft>
              <a:buClrTx/>
              <a:buSzPct val="50000"/>
              <a:buFont typeface="Arial" pitchFamily="34" charset="0"/>
              <a:buChar char="•"/>
              <a:defRPr/>
            </a:pPr>
            <a:endParaRPr lang="en-US" dirty="0"/>
          </a:p>
        </p:txBody>
      </p:sp>
      <p:sp>
        <p:nvSpPr>
          <p:cNvPr id="4" name="Slide Number Placeholder 4"/>
          <p:cNvSpPr>
            <a:spLocks noGrp="1"/>
          </p:cNvSpPr>
          <p:nvPr>
            <p:ph type="sldNum" sz="quarter" idx="12"/>
          </p:nvPr>
        </p:nvSpPr>
        <p:spPr>
          <a:xfrm>
            <a:off x="6553200" y="6356350"/>
            <a:ext cx="2133600" cy="365125"/>
          </a:xfrm>
        </p:spPr>
        <p:txBody>
          <a:bodyPr/>
          <a:lstStyle/>
          <a:p>
            <a:r>
              <a:rPr lang="en-US" dirty="0">
                <a:solidFill>
                  <a:schemeClr val="bg1"/>
                </a:solidFill>
              </a:rPr>
              <a:t>22</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5873" y="681623"/>
            <a:ext cx="1168254" cy="1168254"/>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rial" pitchFamily="34" charset="0"/>
                <a:cs typeface="Arial" pitchFamily="34" charset="0"/>
              </a:rPr>
              <a:t>NICOTINE INHALER</a:t>
            </a:r>
          </a:p>
        </p:txBody>
      </p:sp>
      <p:sp>
        <p:nvSpPr>
          <p:cNvPr id="3" name="Content Placeholder 2"/>
          <p:cNvSpPr>
            <a:spLocks noGrp="1"/>
          </p:cNvSpPr>
          <p:nvPr>
            <p:ph idx="1"/>
          </p:nvPr>
        </p:nvSpPr>
        <p:spPr/>
        <p:txBody>
          <a:bodyPr>
            <a:normAutofit/>
          </a:bodyPr>
          <a:lstStyle/>
          <a:p>
            <a:r>
              <a:rPr lang="en-US" sz="2800" dirty="0"/>
              <a:t>Nicotine inhalation system:</a:t>
            </a:r>
          </a:p>
          <a:p>
            <a:pPr lvl="1"/>
            <a:r>
              <a:rPr lang="en-US" sz="2400" dirty="0"/>
              <a:t>Mouthpiece</a:t>
            </a:r>
          </a:p>
          <a:p>
            <a:pPr lvl="1"/>
            <a:r>
              <a:rPr lang="en-US" sz="2400" dirty="0"/>
              <a:t>Cartridge</a:t>
            </a:r>
          </a:p>
          <a:p>
            <a:r>
              <a:rPr lang="en-US" sz="2800" dirty="0"/>
              <a:t>Absorbed through lining of mouth</a:t>
            </a:r>
          </a:p>
          <a:p>
            <a:r>
              <a:rPr lang="en-US" sz="2800" dirty="0"/>
              <a:t>Mimics hand-to-mouth action of smoking</a:t>
            </a:r>
          </a:p>
          <a:p>
            <a:pPr lvl="1"/>
            <a:r>
              <a:rPr lang="en-US" sz="2400" dirty="0"/>
              <a:t>Prescription only</a:t>
            </a:r>
          </a:p>
          <a:p>
            <a:r>
              <a:rPr lang="en-US" sz="2800" dirty="0"/>
              <a:t>May irritate the mouth and throat and cause dryness if not used properly</a:t>
            </a:r>
          </a:p>
        </p:txBody>
      </p:sp>
      <p:sp>
        <p:nvSpPr>
          <p:cNvPr id="4" name="Slide Number Placeholder 4"/>
          <p:cNvSpPr>
            <a:spLocks noGrp="1"/>
          </p:cNvSpPr>
          <p:nvPr>
            <p:ph type="sldNum" sz="quarter" idx="12"/>
          </p:nvPr>
        </p:nvSpPr>
        <p:spPr>
          <a:xfrm>
            <a:off x="6553200" y="6356350"/>
            <a:ext cx="2133600" cy="365125"/>
          </a:xfrm>
        </p:spPr>
        <p:txBody>
          <a:bodyPr/>
          <a:lstStyle/>
          <a:p>
            <a:r>
              <a:rPr lang="en-US" dirty="0">
                <a:solidFill>
                  <a:schemeClr val="bg1"/>
                </a:solidFill>
              </a:rPr>
              <a:t>23</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latin typeface="Arial" pitchFamily="34" charset="0"/>
                <a:cs typeface="Arial" pitchFamily="34" charset="0"/>
              </a:rPr>
              <a:t>NICOTINE NASAL SPRAY</a:t>
            </a:r>
          </a:p>
        </p:txBody>
      </p:sp>
      <p:sp>
        <p:nvSpPr>
          <p:cNvPr id="3" name="Content Placeholder 2"/>
          <p:cNvSpPr>
            <a:spLocks noGrp="1"/>
          </p:cNvSpPr>
          <p:nvPr>
            <p:ph idx="1"/>
          </p:nvPr>
        </p:nvSpPr>
        <p:spPr/>
        <p:txBody>
          <a:bodyPr>
            <a:normAutofit/>
          </a:bodyPr>
          <a:lstStyle/>
          <a:p>
            <a:pPr>
              <a:spcAft>
                <a:spcPts val="600"/>
              </a:spcAft>
            </a:pPr>
            <a:r>
              <a:rPr lang="en-US" sz="2800" dirty="0"/>
              <a:t>Quickly absorbed through lining of nose</a:t>
            </a:r>
          </a:p>
          <a:p>
            <a:pPr>
              <a:spcAft>
                <a:spcPts val="600"/>
              </a:spcAft>
            </a:pPr>
            <a:r>
              <a:rPr lang="en-US" sz="2800" dirty="0"/>
              <a:t>Gives largest “spike” of nicotine</a:t>
            </a:r>
          </a:p>
          <a:p>
            <a:pPr>
              <a:spcAft>
                <a:spcPts val="600"/>
              </a:spcAft>
            </a:pPr>
            <a:r>
              <a:rPr lang="en-US" sz="2800" dirty="0"/>
              <a:t>Prescription only as </a:t>
            </a:r>
            <a:r>
              <a:rPr lang="en-US" sz="2800" dirty="0" err="1"/>
              <a:t>Nicotrol</a:t>
            </a:r>
            <a:r>
              <a:rPr lang="en-US" sz="2800" dirty="0"/>
              <a:t> NS</a:t>
            </a:r>
          </a:p>
          <a:p>
            <a:pPr>
              <a:spcAft>
                <a:spcPts val="600"/>
              </a:spcAft>
            </a:pPr>
            <a:r>
              <a:rPr lang="en-US" sz="2800" dirty="0"/>
              <a:t>About 100 doses per bottle</a:t>
            </a:r>
          </a:p>
          <a:p>
            <a:pPr>
              <a:spcAft>
                <a:spcPts val="600"/>
              </a:spcAft>
            </a:pPr>
            <a:r>
              <a:rPr lang="en-US" sz="2800" dirty="0"/>
              <a:t>Side effects may include: sneezing, sore throat, and runny nose and eyes</a:t>
            </a:r>
          </a:p>
          <a:p>
            <a:pPr>
              <a:spcAft>
                <a:spcPts val="600"/>
              </a:spcAft>
            </a:pPr>
            <a:r>
              <a:rPr lang="en-US" sz="2800" dirty="0"/>
              <a:t>High liability for abuse</a:t>
            </a:r>
          </a:p>
          <a:p>
            <a:pPr>
              <a:buNone/>
            </a:pPr>
            <a:endParaRPr lang="en-US" sz="2800" dirty="0"/>
          </a:p>
        </p:txBody>
      </p:sp>
      <p:sp>
        <p:nvSpPr>
          <p:cNvPr id="4" name="Slide Number Placeholder 4"/>
          <p:cNvSpPr>
            <a:spLocks noGrp="1"/>
          </p:cNvSpPr>
          <p:nvPr>
            <p:ph type="sldNum" sz="quarter" idx="12"/>
          </p:nvPr>
        </p:nvSpPr>
        <p:spPr>
          <a:xfrm>
            <a:off x="6553200" y="6356350"/>
            <a:ext cx="2133600" cy="365125"/>
          </a:xfrm>
        </p:spPr>
        <p:txBody>
          <a:bodyPr/>
          <a:lstStyle/>
          <a:p>
            <a:r>
              <a:rPr lang="en-US" dirty="0">
                <a:solidFill>
                  <a:schemeClr val="bg1"/>
                </a:solidFill>
              </a:rPr>
              <a:t>24</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1400" y="530371"/>
            <a:ext cx="1168254" cy="1168254"/>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rial" pitchFamily="34" charset="0"/>
                <a:cs typeface="Arial" pitchFamily="34" charset="0"/>
              </a:rPr>
              <a:t>SMOKING WITH NRT</a:t>
            </a:r>
          </a:p>
        </p:txBody>
      </p:sp>
      <p:sp>
        <p:nvSpPr>
          <p:cNvPr id="3" name="Content Placeholder 2"/>
          <p:cNvSpPr>
            <a:spLocks noGrp="1"/>
          </p:cNvSpPr>
          <p:nvPr>
            <p:ph idx="1"/>
          </p:nvPr>
        </p:nvSpPr>
        <p:spPr/>
        <p:txBody>
          <a:bodyPr/>
          <a:lstStyle/>
          <a:p>
            <a:pPr>
              <a:lnSpc>
                <a:spcPct val="150000"/>
              </a:lnSpc>
              <a:buSzPct val="100000"/>
            </a:pPr>
            <a:r>
              <a:rPr lang="en-US" sz="2800" dirty="0"/>
              <a:t>Relatively safe</a:t>
            </a:r>
          </a:p>
          <a:p>
            <a:pPr>
              <a:lnSpc>
                <a:spcPct val="150000"/>
              </a:lnSpc>
              <a:buSzPct val="100000"/>
            </a:pPr>
            <a:r>
              <a:rPr lang="en-US" sz="2800" dirty="0"/>
              <a:t>Harm reduction</a:t>
            </a:r>
          </a:p>
          <a:p>
            <a:pPr>
              <a:lnSpc>
                <a:spcPct val="150000"/>
              </a:lnSpc>
              <a:buSzPct val="100000"/>
            </a:pPr>
            <a:r>
              <a:rPr lang="en-US" sz="2800" dirty="0"/>
              <a:t>Less reinforcing effects</a:t>
            </a:r>
            <a:br>
              <a:rPr lang="en-US" sz="2800" dirty="0"/>
            </a:br>
            <a:endParaRPr lang="en-US" sz="2800" dirty="0"/>
          </a:p>
          <a:p>
            <a:pPr>
              <a:buNone/>
            </a:pPr>
            <a:endParaRPr lang="en-US" dirty="0"/>
          </a:p>
        </p:txBody>
      </p:sp>
      <p:sp>
        <p:nvSpPr>
          <p:cNvPr id="4" name="Slide Number Placeholder 4"/>
          <p:cNvSpPr>
            <a:spLocks noGrp="1"/>
          </p:cNvSpPr>
          <p:nvPr>
            <p:ph type="sldNum" sz="quarter" idx="12"/>
          </p:nvPr>
        </p:nvSpPr>
        <p:spPr>
          <a:xfrm>
            <a:off x="6553200" y="6356350"/>
            <a:ext cx="2133600" cy="365125"/>
          </a:xfrm>
        </p:spPr>
        <p:txBody>
          <a:bodyPr/>
          <a:lstStyle/>
          <a:p>
            <a:r>
              <a:rPr lang="en-US" dirty="0">
                <a:solidFill>
                  <a:schemeClr val="bg1"/>
                </a:solidFill>
              </a:rPr>
              <a:t>25</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54050"/>
          </a:xfrm>
        </p:spPr>
        <p:txBody>
          <a:bodyPr/>
          <a:lstStyle/>
          <a:p>
            <a:pPr algn="ctr"/>
            <a:r>
              <a:rPr lang="en-US" dirty="0">
                <a:latin typeface="Arial" pitchFamily="34" charset="0"/>
                <a:cs typeface="Arial" pitchFamily="34" charset="0"/>
              </a:rPr>
              <a:t>ORAL MEDICATIONS</a:t>
            </a:r>
          </a:p>
        </p:txBody>
      </p:sp>
      <p:sp>
        <p:nvSpPr>
          <p:cNvPr id="5" name="Content Placeholder 4"/>
          <p:cNvSpPr>
            <a:spLocks noGrp="1"/>
          </p:cNvSpPr>
          <p:nvPr>
            <p:ph idx="1"/>
          </p:nvPr>
        </p:nvSpPr>
        <p:spPr>
          <a:xfrm>
            <a:off x="457200" y="1066800"/>
            <a:ext cx="8229600" cy="4724400"/>
          </a:xfrm>
        </p:spPr>
        <p:txBody>
          <a:bodyPr>
            <a:normAutofit/>
          </a:bodyPr>
          <a:lstStyle/>
          <a:p>
            <a:r>
              <a:rPr lang="en-US" sz="2800" dirty="0"/>
              <a:t>Bupropion SR – prescription only</a:t>
            </a:r>
          </a:p>
          <a:p>
            <a:pPr lvl="1">
              <a:lnSpc>
                <a:spcPct val="150000"/>
              </a:lnSpc>
            </a:pPr>
            <a:r>
              <a:rPr lang="en-US" sz="2400" dirty="0" err="1"/>
              <a:t>Zyban</a:t>
            </a:r>
            <a:r>
              <a:rPr lang="en-US" sz="2400" dirty="0"/>
              <a:t>; Wellbutrin SR or Generic</a:t>
            </a:r>
          </a:p>
          <a:p>
            <a:pPr lvl="1">
              <a:lnSpc>
                <a:spcPct val="150000"/>
              </a:lnSpc>
            </a:pPr>
            <a:r>
              <a:rPr lang="en-US" sz="2400" dirty="0"/>
              <a:t>Can be used alone or in combination with NRTs</a:t>
            </a:r>
          </a:p>
          <a:p>
            <a:pPr lvl="1">
              <a:lnSpc>
                <a:spcPct val="150000"/>
              </a:lnSpc>
            </a:pPr>
            <a:r>
              <a:rPr lang="en-US" sz="2400" dirty="0"/>
              <a:t>Effective among many clients, including those with depressive disorders</a:t>
            </a:r>
          </a:p>
          <a:p>
            <a:pPr lvl="1">
              <a:lnSpc>
                <a:spcPct val="150000"/>
              </a:lnSpc>
            </a:pPr>
            <a:r>
              <a:rPr lang="en-US" sz="2400" dirty="0"/>
              <a:t>Non-sedating, activating antidepressant</a:t>
            </a:r>
          </a:p>
          <a:p>
            <a:pPr lvl="1">
              <a:lnSpc>
                <a:spcPct val="150000"/>
              </a:lnSpc>
            </a:pPr>
            <a:r>
              <a:rPr lang="en-US" sz="2400" dirty="0"/>
              <a:t>Potential side effects :  headache, insomnia</a:t>
            </a:r>
          </a:p>
          <a:p>
            <a:pPr>
              <a:lnSpc>
                <a:spcPct val="150000"/>
              </a:lnSpc>
            </a:pPr>
            <a:endParaRPr lang="en-US" sz="2400" dirty="0"/>
          </a:p>
        </p:txBody>
      </p:sp>
      <p:sp>
        <p:nvSpPr>
          <p:cNvPr id="4" name="Slide Number Placeholder 4"/>
          <p:cNvSpPr>
            <a:spLocks noGrp="1"/>
          </p:cNvSpPr>
          <p:nvPr>
            <p:ph type="sldNum" sz="quarter" idx="12"/>
          </p:nvPr>
        </p:nvSpPr>
        <p:spPr>
          <a:xfrm>
            <a:off x="6553200" y="6356350"/>
            <a:ext cx="2133600" cy="365125"/>
          </a:xfrm>
        </p:spPr>
        <p:txBody>
          <a:bodyPr/>
          <a:lstStyle/>
          <a:p>
            <a:fld id="{FF081B44-B4C0-4E41-A8D7-7662849E1A9D}" type="slidenum">
              <a:rPr lang="en-US" smtClean="0">
                <a:solidFill>
                  <a:schemeClr val="bg1"/>
                </a:solidFill>
              </a:rPr>
              <a:pPr/>
              <a:t>26</a:t>
            </a:fld>
            <a:endParaRPr lang="en-US" dirty="0">
              <a:solidFill>
                <a:schemeClr val="bg1"/>
              </a:solidFill>
            </a:endParaRPr>
          </a:p>
        </p:txBody>
      </p:sp>
    </p:spTree>
    <p:extLst>
      <p:ext uri="{BB962C8B-B14F-4D97-AF65-F5344CB8AC3E}">
        <p14:creationId xmlns:p14="http://schemas.microsoft.com/office/powerpoint/2010/main" val="17054919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rial" pitchFamily="34" charset="0"/>
                <a:cs typeface="Arial" pitchFamily="34" charset="0"/>
              </a:rPr>
              <a:t>ORAL MEDICATIONS</a:t>
            </a:r>
          </a:p>
        </p:txBody>
      </p:sp>
      <p:sp>
        <p:nvSpPr>
          <p:cNvPr id="9" name="Content Placeholder 8"/>
          <p:cNvSpPr>
            <a:spLocks noGrp="1"/>
          </p:cNvSpPr>
          <p:nvPr>
            <p:ph idx="1"/>
          </p:nvPr>
        </p:nvSpPr>
        <p:spPr>
          <a:xfrm>
            <a:off x="457200" y="1676400"/>
            <a:ext cx="8229600" cy="4953000"/>
          </a:xfrm>
        </p:spPr>
        <p:txBody>
          <a:bodyPr>
            <a:normAutofit/>
          </a:bodyPr>
          <a:lstStyle/>
          <a:p>
            <a:r>
              <a:rPr lang="en-US" sz="3000" dirty="0" err="1"/>
              <a:t>Varenicline</a:t>
            </a:r>
            <a:r>
              <a:rPr lang="en-US" sz="3000" dirty="0"/>
              <a:t> </a:t>
            </a:r>
            <a:r>
              <a:rPr lang="en-US" sz="3000" dirty="0" err="1"/>
              <a:t>HCl</a:t>
            </a:r>
            <a:r>
              <a:rPr lang="en-US" sz="3000" dirty="0"/>
              <a:t> (Chantix) –prescription only</a:t>
            </a:r>
          </a:p>
          <a:p>
            <a:pPr lvl="1">
              <a:spcAft>
                <a:spcPts val="400"/>
              </a:spcAft>
            </a:pPr>
            <a:r>
              <a:rPr lang="en-US" sz="2400" dirty="0"/>
              <a:t>Reduces the amount of physical and mental pleasure received from tobacco</a:t>
            </a:r>
          </a:p>
          <a:p>
            <a:pPr lvl="1">
              <a:spcAft>
                <a:spcPts val="400"/>
              </a:spcAft>
            </a:pPr>
            <a:r>
              <a:rPr lang="en-US" sz="2400" dirty="0"/>
              <a:t>Dosed in graduating strengths (0.5mg </a:t>
            </a:r>
            <a:r>
              <a:rPr lang="en-US" sz="2400" dirty="0">
                <a:sym typeface="Wingdings"/>
              </a:rPr>
              <a:t></a:t>
            </a:r>
            <a:r>
              <a:rPr lang="en-US" sz="2400" dirty="0"/>
              <a:t> 1mg)</a:t>
            </a:r>
          </a:p>
          <a:p>
            <a:pPr lvl="1">
              <a:spcAft>
                <a:spcPts val="400"/>
              </a:spcAft>
            </a:pPr>
            <a:r>
              <a:rPr lang="en-US" sz="2400" dirty="0"/>
              <a:t>Use with NRTs not recommended</a:t>
            </a:r>
          </a:p>
          <a:p>
            <a:pPr lvl="1">
              <a:spcAft>
                <a:spcPts val="400"/>
              </a:spcAft>
            </a:pPr>
            <a:r>
              <a:rPr lang="en-US" sz="2400" dirty="0"/>
              <a:t>Recommended length of use is 12 weeks, but can be extended for clients who successfully quit so they can boost their chances of remaining smoke-free</a:t>
            </a:r>
          </a:p>
          <a:p>
            <a:pPr lvl="1">
              <a:spcAft>
                <a:spcPts val="400"/>
              </a:spcAft>
            </a:pPr>
            <a:r>
              <a:rPr lang="en-US" sz="2400" dirty="0"/>
              <a:t>Potential side effects: nausea and vivid dreams</a:t>
            </a:r>
          </a:p>
          <a:p>
            <a:endParaRPr lang="en-US" dirty="0"/>
          </a:p>
        </p:txBody>
      </p:sp>
      <p:sp>
        <p:nvSpPr>
          <p:cNvPr id="4" name="Slide Number Placeholder 4"/>
          <p:cNvSpPr>
            <a:spLocks noGrp="1"/>
          </p:cNvSpPr>
          <p:nvPr>
            <p:ph type="sldNum" sz="quarter" idx="12"/>
          </p:nvPr>
        </p:nvSpPr>
        <p:spPr>
          <a:xfrm>
            <a:off x="6553200" y="6356350"/>
            <a:ext cx="2133600" cy="365125"/>
          </a:xfrm>
        </p:spPr>
        <p:txBody>
          <a:bodyPr/>
          <a:lstStyle/>
          <a:p>
            <a:r>
              <a:rPr lang="en-US" dirty="0">
                <a:solidFill>
                  <a:schemeClr val="bg1"/>
                </a:solidFill>
              </a:rPr>
              <a:t>27</a:t>
            </a:r>
          </a:p>
        </p:txBody>
      </p:sp>
    </p:spTree>
    <p:extLst>
      <p:ext uri="{BB962C8B-B14F-4D97-AF65-F5344CB8AC3E}">
        <p14:creationId xmlns:p14="http://schemas.microsoft.com/office/powerpoint/2010/main" val="29785578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Smoking Tobacco and Medications</a:t>
            </a:r>
          </a:p>
        </p:txBody>
      </p:sp>
      <p:sp>
        <p:nvSpPr>
          <p:cNvPr id="3" name="Content Placeholder 2"/>
          <p:cNvSpPr>
            <a:spLocks noGrp="1"/>
          </p:cNvSpPr>
          <p:nvPr>
            <p:ph idx="1"/>
          </p:nvPr>
        </p:nvSpPr>
        <p:spPr/>
        <p:txBody>
          <a:bodyPr>
            <a:normAutofit/>
          </a:bodyPr>
          <a:lstStyle/>
          <a:p>
            <a:r>
              <a:rPr lang="en-US" dirty="0"/>
              <a:t>Cigarette smoking induces the activity of P450 isoenzyme</a:t>
            </a:r>
          </a:p>
          <a:p>
            <a:r>
              <a:rPr lang="en-US" dirty="0"/>
              <a:t>These enzymes affect how the body metabolizes medications</a:t>
            </a:r>
          </a:p>
          <a:p>
            <a:r>
              <a:rPr lang="en-US" dirty="0"/>
              <a:t>The chemicals in tobacco smoke may interact with antipsychotics, antidepressants, and other medications</a:t>
            </a:r>
          </a:p>
        </p:txBody>
      </p:sp>
      <p:sp>
        <p:nvSpPr>
          <p:cNvPr id="4" name="TextBox 3"/>
          <p:cNvSpPr txBox="1"/>
          <p:nvPr/>
        </p:nvSpPr>
        <p:spPr>
          <a:xfrm>
            <a:off x="5029200" y="5943600"/>
            <a:ext cx="3048000" cy="553998"/>
          </a:xfrm>
          <a:prstGeom prst="rect">
            <a:avLst/>
          </a:prstGeom>
          <a:noFill/>
        </p:spPr>
        <p:txBody>
          <a:bodyPr wrap="square" rtlCol="0">
            <a:spAutoFit/>
          </a:bodyPr>
          <a:lstStyle/>
          <a:p>
            <a:r>
              <a:rPr lang="en-US" sz="1200" dirty="0"/>
              <a:t>Desai et al 2001; </a:t>
            </a:r>
            <a:r>
              <a:rPr lang="en-US" sz="1200" dirty="0" err="1"/>
              <a:t>Zevin</a:t>
            </a:r>
            <a:r>
              <a:rPr lang="en-US" sz="1200" dirty="0"/>
              <a:t> &amp; </a:t>
            </a:r>
            <a:r>
              <a:rPr lang="en-US" sz="1200" dirty="0" err="1"/>
              <a:t>Benowitz</a:t>
            </a:r>
            <a:r>
              <a:rPr lang="en-US" sz="1200" dirty="0"/>
              <a:t> 1999</a:t>
            </a:r>
          </a:p>
          <a:p>
            <a:endParaRPr lang="en-US" dirty="0"/>
          </a:p>
        </p:txBody>
      </p:sp>
      <p:sp>
        <p:nvSpPr>
          <p:cNvPr id="5" name="Slide Number Placeholder 4"/>
          <p:cNvSpPr>
            <a:spLocks noGrp="1"/>
          </p:cNvSpPr>
          <p:nvPr>
            <p:ph type="sldNum" sz="quarter" idx="12"/>
          </p:nvPr>
        </p:nvSpPr>
        <p:spPr>
          <a:xfrm>
            <a:off x="6553200" y="6416675"/>
            <a:ext cx="2133600" cy="365125"/>
          </a:xfrm>
        </p:spPr>
        <p:txBody>
          <a:bodyPr/>
          <a:lstStyle/>
          <a:p>
            <a:fld id="{FF081B44-B4C0-4E41-A8D7-7662849E1A9D}" type="slidenum">
              <a:rPr lang="en-US" smtClean="0">
                <a:solidFill>
                  <a:schemeClr val="bg1"/>
                </a:solidFill>
              </a:rPr>
              <a:pPr/>
              <a:t>28</a:t>
            </a:fld>
            <a:endParaRPr lang="en-US" dirty="0">
              <a:solidFill>
                <a:schemeClr val="bg1"/>
              </a:solidFill>
            </a:endParaRPr>
          </a:p>
        </p:txBody>
      </p:sp>
    </p:spTree>
    <p:extLst>
      <p:ext uri="{BB962C8B-B14F-4D97-AF65-F5344CB8AC3E}">
        <p14:creationId xmlns:p14="http://schemas.microsoft.com/office/powerpoint/2010/main" val="39781768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Quitting Smoking Tobacco </a:t>
            </a:r>
          </a:p>
        </p:txBody>
      </p:sp>
      <p:sp>
        <p:nvSpPr>
          <p:cNvPr id="3" name="Content Placeholder 2"/>
          <p:cNvSpPr>
            <a:spLocks noGrp="1"/>
          </p:cNvSpPr>
          <p:nvPr>
            <p:ph idx="1"/>
          </p:nvPr>
        </p:nvSpPr>
        <p:spPr/>
        <p:txBody>
          <a:bodyPr>
            <a:normAutofit lnSpcReduction="10000"/>
          </a:bodyPr>
          <a:lstStyle/>
          <a:p>
            <a:r>
              <a:rPr lang="en-US" dirty="0"/>
              <a:t>Consider adjusting medications affected by tobacco smoking </a:t>
            </a:r>
          </a:p>
          <a:p>
            <a:r>
              <a:rPr lang="en-US" dirty="0"/>
              <a:t>Nicotine Replacement Therapy does not change present</a:t>
            </a:r>
            <a:r>
              <a:rPr lang="en-US" dirty="0">
                <a:solidFill>
                  <a:srgbClr val="FF0000"/>
                </a:solidFill>
              </a:rPr>
              <a:t> </a:t>
            </a:r>
            <a:r>
              <a:rPr lang="en-US" dirty="0"/>
              <a:t>medication levels</a:t>
            </a:r>
          </a:p>
          <a:p>
            <a:r>
              <a:rPr lang="en-US" dirty="0"/>
              <a:t>Smoking Tobacco does affect how Bupropion is metabolized </a:t>
            </a:r>
          </a:p>
          <a:p>
            <a:pPr lvl="1"/>
            <a:r>
              <a:rPr lang="en-US" dirty="0"/>
              <a:t>Antidepressants and antipsychotics should be started at the lower end of the dose range</a:t>
            </a:r>
          </a:p>
          <a:p>
            <a:endParaRPr lang="en-US" dirty="0"/>
          </a:p>
        </p:txBody>
      </p:sp>
      <p:sp>
        <p:nvSpPr>
          <p:cNvPr id="4" name="Slide Number Placeholder 3"/>
          <p:cNvSpPr>
            <a:spLocks noGrp="1"/>
          </p:cNvSpPr>
          <p:nvPr>
            <p:ph type="sldNum" sz="quarter" idx="12"/>
          </p:nvPr>
        </p:nvSpPr>
        <p:spPr/>
        <p:txBody>
          <a:bodyPr/>
          <a:lstStyle/>
          <a:p>
            <a:fld id="{FF081B44-B4C0-4E41-A8D7-7662849E1A9D}" type="slidenum">
              <a:rPr lang="en-US" smtClean="0">
                <a:solidFill>
                  <a:schemeClr val="bg1"/>
                </a:solidFill>
              </a:rPr>
              <a:pPr/>
              <a:t>29</a:t>
            </a:fld>
            <a:endParaRPr lang="en-US" dirty="0">
              <a:solidFill>
                <a:schemeClr val="bg1"/>
              </a:solidFill>
            </a:endParaRPr>
          </a:p>
        </p:txBody>
      </p:sp>
    </p:spTree>
    <p:extLst>
      <p:ext uri="{BB962C8B-B14F-4D97-AF65-F5344CB8AC3E}">
        <p14:creationId xmlns:p14="http://schemas.microsoft.com/office/powerpoint/2010/main" val="3277678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t>OBJECTIVES</a:t>
            </a:r>
          </a:p>
        </p:txBody>
      </p:sp>
      <p:sp>
        <p:nvSpPr>
          <p:cNvPr id="5" name="Content Placeholder 4"/>
          <p:cNvSpPr>
            <a:spLocks noGrp="1"/>
          </p:cNvSpPr>
          <p:nvPr>
            <p:ph idx="1"/>
          </p:nvPr>
        </p:nvSpPr>
        <p:spPr>
          <a:xfrm>
            <a:off x="457200" y="1752600"/>
            <a:ext cx="8229600" cy="4724400"/>
          </a:xfrm>
        </p:spPr>
        <p:txBody>
          <a:bodyPr>
            <a:noAutofit/>
          </a:bodyPr>
          <a:lstStyle/>
          <a:p>
            <a:pPr marL="22860" indent="0">
              <a:lnSpc>
                <a:spcPct val="120000"/>
              </a:lnSpc>
              <a:buNone/>
            </a:pPr>
            <a:r>
              <a:rPr lang="en-US" sz="2800" u="sng" spc="-100" dirty="0"/>
              <a:t>As a result of this training, participants will be able to:</a:t>
            </a:r>
            <a:endParaRPr lang="en-US" sz="2800" dirty="0"/>
          </a:p>
          <a:p>
            <a:pPr lvl="1">
              <a:buFont typeface="Arial" panose="020B0604020202020204" pitchFamily="34" charset="0"/>
              <a:buChar char="•"/>
            </a:pPr>
            <a:r>
              <a:rPr lang="en-US" sz="2400" dirty="0"/>
              <a:t>Describe how tobacco dependence is a chronic relapsing illness</a:t>
            </a:r>
          </a:p>
          <a:p>
            <a:pPr lvl="1">
              <a:buFont typeface="Arial" panose="020B0604020202020204" pitchFamily="34" charset="0"/>
              <a:buChar char="•"/>
            </a:pPr>
            <a:r>
              <a:rPr lang="en-US" sz="2400" dirty="0"/>
              <a:t>Identify the different types of pharmacotherapy available to support a quit attempt </a:t>
            </a:r>
          </a:p>
          <a:p>
            <a:pPr lvl="1">
              <a:buFont typeface="Arial" panose="020B0604020202020204" pitchFamily="34" charset="0"/>
              <a:buChar char="•"/>
            </a:pPr>
            <a:r>
              <a:rPr lang="en-US" sz="2400" dirty="0"/>
              <a:t>Determine the appropriate medications to prescribe to clients based on medical history and drug interactions.</a:t>
            </a:r>
          </a:p>
          <a:p>
            <a:pPr lvl="1">
              <a:buFont typeface="Arial" panose="020B0604020202020204" pitchFamily="34" charset="0"/>
              <a:buChar char="•"/>
            </a:pPr>
            <a:r>
              <a:rPr lang="en-US" sz="2400" dirty="0"/>
              <a:t>Explain nicotine withdrawal symptoms and how pharmacotherapy can assist with a quit attempt</a:t>
            </a:r>
          </a:p>
        </p:txBody>
      </p:sp>
      <p:sp>
        <p:nvSpPr>
          <p:cNvPr id="4" name="Slide Number Placeholder 4"/>
          <p:cNvSpPr>
            <a:spLocks noGrp="1"/>
          </p:cNvSpPr>
          <p:nvPr>
            <p:ph type="sldNum" sz="quarter" idx="12"/>
          </p:nvPr>
        </p:nvSpPr>
        <p:spPr>
          <a:xfrm>
            <a:off x="6553200" y="6356350"/>
            <a:ext cx="2133600" cy="365125"/>
          </a:xfrm>
        </p:spPr>
        <p:txBody>
          <a:bodyPr/>
          <a:lstStyle/>
          <a:p>
            <a:fld id="{FF081B44-B4C0-4E41-A8D7-7662849E1A9D}" type="slidenum">
              <a:rPr lang="en-US" smtClean="0">
                <a:solidFill>
                  <a:schemeClr val="bg1"/>
                </a:solidFill>
              </a:rPr>
              <a:pPr/>
              <a:t>3</a:t>
            </a:fld>
            <a:endParaRPr lang="en-US" dirty="0">
              <a:solidFill>
                <a:schemeClr val="bg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58850"/>
          </a:xfrm>
        </p:spPr>
        <p:txBody>
          <a:bodyPr/>
          <a:lstStyle/>
          <a:p>
            <a:r>
              <a:rPr lang="en-US" dirty="0"/>
              <a:t>Case Study</a:t>
            </a:r>
          </a:p>
        </p:txBody>
      </p:sp>
      <p:sp>
        <p:nvSpPr>
          <p:cNvPr id="3" name="Content Placeholder 2"/>
          <p:cNvSpPr>
            <a:spLocks noGrp="1"/>
          </p:cNvSpPr>
          <p:nvPr>
            <p:ph idx="1"/>
          </p:nvPr>
        </p:nvSpPr>
        <p:spPr>
          <a:xfrm>
            <a:off x="685800" y="1524000"/>
            <a:ext cx="8001000" cy="3429000"/>
          </a:xfrm>
        </p:spPr>
        <p:txBody>
          <a:bodyPr>
            <a:normAutofit/>
          </a:bodyPr>
          <a:lstStyle/>
          <a:p>
            <a:pPr marL="0" indent="0">
              <a:buNone/>
            </a:pPr>
            <a:r>
              <a:rPr lang="en-US" dirty="0"/>
              <a:t>Discuss what would be the best pharmacology choice for the case study on the handout in groups</a:t>
            </a:r>
          </a:p>
        </p:txBody>
      </p:sp>
      <p:sp>
        <p:nvSpPr>
          <p:cNvPr id="4" name="Slide Number Placeholder 3"/>
          <p:cNvSpPr>
            <a:spLocks noGrp="1"/>
          </p:cNvSpPr>
          <p:nvPr>
            <p:ph type="sldNum" sz="quarter" idx="12"/>
          </p:nvPr>
        </p:nvSpPr>
        <p:spPr/>
        <p:txBody>
          <a:bodyPr/>
          <a:lstStyle/>
          <a:p>
            <a:fld id="{FF081B44-B4C0-4E41-A8D7-7662849E1A9D}" type="slidenum">
              <a:rPr lang="en-US" smtClean="0">
                <a:solidFill>
                  <a:schemeClr val="bg1"/>
                </a:solidFill>
              </a:rPr>
              <a:pPr/>
              <a:t>30</a:t>
            </a:fld>
            <a:endParaRPr lang="en-US" dirty="0">
              <a:solidFill>
                <a:schemeClr val="bg1"/>
              </a:solidFill>
            </a:endParaRPr>
          </a:p>
        </p:txBody>
      </p:sp>
    </p:spTree>
    <p:extLst>
      <p:ext uri="{BB962C8B-B14F-4D97-AF65-F5344CB8AC3E}">
        <p14:creationId xmlns:p14="http://schemas.microsoft.com/office/powerpoint/2010/main" val="19407585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p:txBody>
          <a:bodyPr/>
          <a:lstStyle/>
          <a:p>
            <a:r>
              <a:rPr lang="en-US" dirty="0"/>
              <a:t>Health care providers are the first line in helping smokers quit using tobacco</a:t>
            </a:r>
          </a:p>
          <a:p>
            <a:r>
              <a:rPr lang="en-US" dirty="0"/>
              <a:t>Tobacco cessation treatment increases quitting success rates and should be used in all smokers who are willing to quit</a:t>
            </a:r>
          </a:p>
          <a:p>
            <a:r>
              <a:rPr lang="en-US" dirty="0"/>
              <a:t>Tobacco cessation treatments are effective and well tolerated</a:t>
            </a:r>
          </a:p>
          <a:p>
            <a:pPr marL="0" indent="0">
              <a:buNone/>
            </a:pPr>
            <a:endParaRPr lang="en-US" dirty="0"/>
          </a:p>
        </p:txBody>
      </p:sp>
      <p:sp>
        <p:nvSpPr>
          <p:cNvPr id="4" name="Slide Number Placeholder 3"/>
          <p:cNvSpPr>
            <a:spLocks noGrp="1"/>
          </p:cNvSpPr>
          <p:nvPr>
            <p:ph type="sldNum" sz="quarter" idx="12"/>
          </p:nvPr>
        </p:nvSpPr>
        <p:spPr/>
        <p:txBody>
          <a:bodyPr/>
          <a:lstStyle/>
          <a:p>
            <a:fld id="{FF081B44-B4C0-4E41-A8D7-7662849E1A9D}" type="slidenum">
              <a:rPr lang="en-US" smtClean="0">
                <a:solidFill>
                  <a:schemeClr val="bg1"/>
                </a:solidFill>
              </a:rPr>
              <a:pPr/>
              <a:t>31</a:t>
            </a:fld>
            <a:endParaRPr lang="en-US">
              <a:solidFill>
                <a:schemeClr val="bg1"/>
              </a:solidFill>
            </a:endParaRPr>
          </a:p>
        </p:txBody>
      </p:sp>
    </p:spTree>
    <p:extLst>
      <p:ext uri="{BB962C8B-B14F-4D97-AF65-F5344CB8AC3E}">
        <p14:creationId xmlns:p14="http://schemas.microsoft.com/office/powerpoint/2010/main" val="12342199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br>
              <a:rPr lang="en-US" sz="3900" cap="small" dirty="0"/>
            </a:br>
            <a:br>
              <a:rPr lang="en-US" sz="3900" dirty="0"/>
            </a:br>
            <a:r>
              <a:rPr lang="en-US" sz="3900" dirty="0"/>
              <a:t>   </a:t>
            </a:r>
          </a:p>
        </p:txBody>
      </p:sp>
      <p:sp>
        <p:nvSpPr>
          <p:cNvPr id="3" name="Text Placeholder 2"/>
          <p:cNvSpPr>
            <a:spLocks noGrp="1"/>
          </p:cNvSpPr>
          <p:nvPr>
            <p:ph idx="1"/>
          </p:nvPr>
        </p:nvSpPr>
        <p:spPr/>
        <p:txBody>
          <a:bodyPr/>
          <a:lstStyle/>
          <a:p>
            <a:pPr marL="0" indent="0" algn="ctr">
              <a:buNone/>
            </a:pPr>
            <a:r>
              <a:rPr lang="en-US" sz="3900" cap="small"/>
              <a:t>Thank </a:t>
            </a:r>
            <a:r>
              <a:rPr lang="en-US" sz="3900" cap="small" dirty="0"/>
              <a:t>You!</a:t>
            </a:r>
            <a:endParaRPr lang="en-US" sz="3900" dirty="0"/>
          </a:p>
          <a:p>
            <a:pPr algn="ctr"/>
            <a:endParaRPr lang="en-US" dirty="0"/>
          </a:p>
          <a:p>
            <a:pPr algn="ctr"/>
            <a:endParaRPr lang="en-US" dirty="0"/>
          </a:p>
          <a:p>
            <a:pPr algn="ctr"/>
            <a:endParaRPr lang="en-US" dirty="0"/>
          </a:p>
          <a:p>
            <a:pPr algn="ctr"/>
            <a:endParaRPr lang="en-US" dirty="0"/>
          </a:p>
          <a:p>
            <a:pPr algn="ctr">
              <a:spcBef>
                <a:spcPct val="0"/>
              </a:spcBef>
            </a:pPr>
            <a:endParaRPr lang="en-US" dirty="0"/>
          </a:p>
          <a:p>
            <a:pPr algn="ctr">
              <a:spcBef>
                <a:spcPct val="0"/>
              </a:spcBef>
            </a:pPr>
            <a:endParaRPr lang="en-US" dirty="0"/>
          </a:p>
          <a:p>
            <a:pPr algn="ctr"/>
            <a:endParaRPr lang="en-US" dirty="0"/>
          </a:p>
          <a:p>
            <a:pPr algn="ctr">
              <a:spcBef>
                <a:spcPct val="0"/>
              </a:spcBef>
            </a:pPr>
            <a:endParaRPr lang="en-US" dirty="0"/>
          </a:p>
        </p:txBody>
      </p:sp>
      <p:sp>
        <p:nvSpPr>
          <p:cNvPr id="4" name="Slide Number Placeholder 4"/>
          <p:cNvSpPr>
            <a:spLocks noGrp="1"/>
          </p:cNvSpPr>
          <p:nvPr>
            <p:ph type="sldNum" sz="quarter" idx="12"/>
          </p:nvPr>
        </p:nvSpPr>
        <p:spPr>
          <a:xfrm>
            <a:off x="6553200" y="6356350"/>
            <a:ext cx="2133600" cy="365125"/>
          </a:xfrm>
        </p:spPr>
        <p:txBody>
          <a:bodyPr/>
          <a:lstStyle/>
          <a:p>
            <a:r>
              <a:rPr lang="en-US" dirty="0">
                <a:solidFill>
                  <a:schemeClr val="bg1"/>
                </a:solidFill>
              </a:rPr>
              <a:t>32</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2064" y="838200"/>
            <a:ext cx="8229600" cy="654050"/>
          </a:xfrm>
        </p:spPr>
        <p:txBody>
          <a:bodyPr/>
          <a:lstStyle/>
          <a:p>
            <a:r>
              <a:rPr lang="en-US" sz="3600" dirty="0"/>
              <a:t>AGENDA</a:t>
            </a:r>
          </a:p>
        </p:txBody>
      </p:sp>
      <p:sp>
        <p:nvSpPr>
          <p:cNvPr id="3" name="Content Placeholder 2"/>
          <p:cNvSpPr>
            <a:spLocks noGrp="1"/>
          </p:cNvSpPr>
          <p:nvPr>
            <p:ph idx="1"/>
          </p:nvPr>
        </p:nvSpPr>
        <p:spPr>
          <a:xfrm>
            <a:off x="1066800" y="1600200"/>
            <a:ext cx="8229600" cy="4953000"/>
          </a:xfrm>
        </p:spPr>
        <p:txBody>
          <a:bodyPr>
            <a:normAutofit/>
          </a:bodyPr>
          <a:lstStyle/>
          <a:p>
            <a:pPr>
              <a:spcAft>
                <a:spcPts val="600"/>
              </a:spcAft>
            </a:pPr>
            <a:r>
              <a:rPr lang="en-US" sz="2600" dirty="0"/>
              <a:t>Welcome, Introductions, Goal and Objectives</a:t>
            </a:r>
          </a:p>
          <a:p>
            <a:pPr>
              <a:spcAft>
                <a:spcPts val="600"/>
              </a:spcAft>
            </a:pPr>
            <a:r>
              <a:rPr lang="en-US" sz="2600" dirty="0"/>
              <a:t>Behavioral Health &amp; Tobacco Use</a:t>
            </a:r>
          </a:p>
          <a:p>
            <a:pPr>
              <a:spcAft>
                <a:spcPts val="600"/>
              </a:spcAft>
            </a:pPr>
            <a:r>
              <a:rPr lang="en-US" sz="2600" dirty="0"/>
              <a:t>Prescribers’ Role in the Integration of Tobacco Dependence Screening &amp; Treatment into Behavioral Health Settings</a:t>
            </a:r>
          </a:p>
          <a:p>
            <a:pPr>
              <a:spcAft>
                <a:spcPts val="600"/>
              </a:spcAft>
            </a:pPr>
            <a:r>
              <a:rPr lang="en-US" sz="2600" dirty="0"/>
              <a:t>Overview of Pharmacotherapy</a:t>
            </a:r>
          </a:p>
          <a:p>
            <a:pPr>
              <a:spcAft>
                <a:spcPts val="600"/>
              </a:spcAft>
            </a:pPr>
            <a:r>
              <a:rPr lang="en-US" sz="2600" dirty="0"/>
              <a:t>Case Study</a:t>
            </a:r>
          </a:p>
          <a:p>
            <a:pPr>
              <a:spcAft>
                <a:spcPts val="600"/>
              </a:spcAft>
            </a:pPr>
            <a:r>
              <a:rPr lang="en-US" sz="2600" dirty="0"/>
              <a:t>Closing</a:t>
            </a:r>
          </a:p>
          <a:p>
            <a:pPr marL="0" indent="0" algn="ctr">
              <a:buNone/>
            </a:pPr>
            <a:endParaRPr lang="en-US" sz="2400" dirty="0"/>
          </a:p>
          <a:p>
            <a:pPr marL="0" indent="0" algn="ctr">
              <a:buNone/>
            </a:pPr>
            <a:endParaRPr lang="en-US" sz="2400" dirty="0"/>
          </a:p>
          <a:p>
            <a:pPr marL="0" indent="0" algn="ctr">
              <a:buNone/>
            </a:pPr>
            <a:endParaRPr lang="en-US" sz="2400" dirty="0"/>
          </a:p>
          <a:p>
            <a:pPr marL="0" indent="0" algn="ctr">
              <a:buNone/>
            </a:pPr>
            <a:endParaRPr lang="en-US" sz="2000" dirty="0"/>
          </a:p>
          <a:p>
            <a:pPr marL="0" indent="0" algn="ctr">
              <a:buNone/>
            </a:pPr>
            <a:endParaRPr lang="en-US" sz="2000" dirty="0"/>
          </a:p>
        </p:txBody>
      </p:sp>
      <p:sp>
        <p:nvSpPr>
          <p:cNvPr id="5" name="Slide Number Placeholder 4"/>
          <p:cNvSpPr>
            <a:spLocks noGrp="1"/>
          </p:cNvSpPr>
          <p:nvPr>
            <p:ph type="sldNum" sz="quarter" idx="12"/>
          </p:nvPr>
        </p:nvSpPr>
        <p:spPr>
          <a:xfrm>
            <a:off x="6553200" y="6356350"/>
            <a:ext cx="2133600" cy="365125"/>
          </a:xfrm>
        </p:spPr>
        <p:txBody>
          <a:bodyPr/>
          <a:lstStyle/>
          <a:p>
            <a:r>
              <a:rPr lang="en-US" dirty="0">
                <a:solidFill>
                  <a:schemeClr val="bg1"/>
                </a:solidFill>
              </a:rPr>
              <a:t>4</a:t>
            </a:r>
          </a:p>
        </p:txBody>
      </p:sp>
    </p:spTree>
    <p:extLst>
      <p:ext uri="{BB962C8B-B14F-4D97-AF65-F5344CB8AC3E}">
        <p14:creationId xmlns:p14="http://schemas.microsoft.com/office/powerpoint/2010/main" val="3323558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 &amp; INTRODUCTIONS</a:t>
            </a:r>
          </a:p>
        </p:txBody>
      </p:sp>
      <p:sp>
        <p:nvSpPr>
          <p:cNvPr id="3" name="Content Placeholder 2"/>
          <p:cNvSpPr>
            <a:spLocks noGrp="1"/>
          </p:cNvSpPr>
          <p:nvPr>
            <p:ph idx="1"/>
          </p:nvPr>
        </p:nvSpPr>
        <p:spPr>
          <a:xfrm>
            <a:off x="914400" y="1828800"/>
            <a:ext cx="8229600" cy="3962400"/>
          </a:xfrm>
        </p:spPr>
        <p:txBody>
          <a:bodyPr>
            <a:normAutofit/>
          </a:bodyPr>
          <a:lstStyle/>
          <a:p>
            <a:pPr marL="0" indent="0">
              <a:buNone/>
            </a:pPr>
            <a:r>
              <a:rPr lang="en-US" sz="2800" u="sng" dirty="0"/>
              <a:t>Please share your:</a:t>
            </a:r>
          </a:p>
          <a:p>
            <a:pPr marL="400050">
              <a:lnSpc>
                <a:spcPct val="150000"/>
              </a:lnSpc>
            </a:pPr>
            <a:r>
              <a:rPr lang="en-US" sz="2400" dirty="0"/>
              <a:t>Name </a:t>
            </a:r>
          </a:p>
          <a:p>
            <a:pPr marL="400050">
              <a:lnSpc>
                <a:spcPct val="150000"/>
              </a:lnSpc>
            </a:pPr>
            <a:r>
              <a:rPr lang="en-US" sz="2400" dirty="0"/>
              <a:t>Agency </a:t>
            </a:r>
          </a:p>
          <a:p>
            <a:pPr marL="400050">
              <a:lnSpc>
                <a:spcPct val="150000"/>
              </a:lnSpc>
            </a:pPr>
            <a:r>
              <a:rPr lang="en-US" sz="2400" dirty="0"/>
              <a:t>Role</a:t>
            </a:r>
          </a:p>
        </p:txBody>
      </p:sp>
      <p:sp>
        <p:nvSpPr>
          <p:cNvPr id="4" name="Slide Number Placeholder 4"/>
          <p:cNvSpPr>
            <a:spLocks noGrp="1"/>
          </p:cNvSpPr>
          <p:nvPr>
            <p:ph type="sldNum" sz="quarter" idx="12"/>
          </p:nvPr>
        </p:nvSpPr>
        <p:spPr>
          <a:xfrm>
            <a:off x="6553200" y="6356350"/>
            <a:ext cx="2133600" cy="365125"/>
          </a:xfrm>
        </p:spPr>
        <p:txBody>
          <a:bodyPr/>
          <a:lstStyle/>
          <a:p>
            <a:r>
              <a:rPr lang="en-US" dirty="0">
                <a:solidFill>
                  <a:schemeClr val="bg1"/>
                </a:solidFill>
              </a:rPr>
              <a:t>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p:txBody>
          <a:bodyPr/>
          <a:lstStyle/>
          <a:p>
            <a:pPr marL="0" indent="0" algn="ctr">
              <a:lnSpc>
                <a:spcPct val="150000"/>
              </a:lnSpc>
              <a:buNone/>
            </a:pPr>
            <a:br>
              <a:rPr lang="en-US" sz="1000"/>
            </a:br>
            <a:r>
              <a:rPr lang="en-US" sz="3900" cap="small"/>
              <a:t>Behavioral Health &amp; Tobacco Use</a:t>
            </a:r>
            <a:endParaRPr lang="en-US" dirty="0"/>
          </a:p>
        </p:txBody>
      </p:sp>
      <p:sp>
        <p:nvSpPr>
          <p:cNvPr id="4" name="Slide Number Placeholder 4"/>
          <p:cNvSpPr>
            <a:spLocks noGrp="1"/>
          </p:cNvSpPr>
          <p:nvPr>
            <p:ph type="sldNum" sz="quarter" idx="12"/>
          </p:nvPr>
        </p:nvSpPr>
        <p:spPr>
          <a:xfrm>
            <a:off x="6553200" y="6356350"/>
            <a:ext cx="2133600" cy="365125"/>
          </a:xfrm>
        </p:spPr>
        <p:txBody>
          <a:bodyPr/>
          <a:lstStyle/>
          <a:p>
            <a:fld id="{FF081B44-B4C0-4E41-A8D7-7662849E1A9D}" type="slidenum">
              <a:rPr lang="en-US" smtClean="0">
                <a:solidFill>
                  <a:schemeClr val="bg1"/>
                </a:solidFill>
              </a:rPr>
              <a:pPr/>
              <a:t>6</a:t>
            </a:fld>
            <a:endParaRPr lang="en-US" dirty="0">
              <a:solidFill>
                <a:schemeClr val="bg1"/>
              </a:solidFill>
            </a:endParaRPr>
          </a:p>
        </p:txBody>
      </p:sp>
    </p:spTree>
    <p:extLst>
      <p:ext uri="{BB962C8B-B14F-4D97-AF65-F5344CB8AC3E}">
        <p14:creationId xmlns:p14="http://schemas.microsoft.com/office/powerpoint/2010/main" val="1297007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Behavioral Health and Tobacco Use</a:t>
            </a:r>
          </a:p>
        </p:txBody>
      </p:sp>
      <p:sp>
        <p:nvSpPr>
          <p:cNvPr id="3" name="Content Placeholder 2"/>
          <p:cNvSpPr>
            <a:spLocks noGrp="1"/>
          </p:cNvSpPr>
          <p:nvPr>
            <p:ph idx="1"/>
          </p:nvPr>
        </p:nvSpPr>
        <p:spPr/>
        <p:txBody>
          <a:bodyPr>
            <a:normAutofit fontScale="92500"/>
          </a:bodyPr>
          <a:lstStyle/>
          <a:p>
            <a:r>
              <a:rPr lang="en-US" dirty="0"/>
              <a:t>Individuals with mental illness and substance use disorders are more nicotine dependent and therefore require more intensive treatment</a:t>
            </a:r>
          </a:p>
          <a:p>
            <a:r>
              <a:rPr lang="en-US" dirty="0"/>
              <a:t>Pharmacotherapy and counseling strategies must be individualized to each client’s needs</a:t>
            </a:r>
          </a:p>
          <a:p>
            <a:r>
              <a:rPr lang="en-US" dirty="0"/>
              <a:t>Integrate into Co-</a:t>
            </a:r>
            <a:r>
              <a:rPr lang="en-US" dirty="0" err="1"/>
              <a:t>occuring</a:t>
            </a:r>
            <a:r>
              <a:rPr lang="en-US" dirty="0"/>
              <a:t> Disorder Treatment</a:t>
            </a:r>
          </a:p>
          <a:p>
            <a:endParaRPr lang="en-US" dirty="0"/>
          </a:p>
        </p:txBody>
      </p:sp>
      <p:sp>
        <p:nvSpPr>
          <p:cNvPr id="5" name="TextBox 4"/>
          <p:cNvSpPr txBox="1"/>
          <p:nvPr/>
        </p:nvSpPr>
        <p:spPr>
          <a:xfrm>
            <a:off x="457200" y="5836024"/>
            <a:ext cx="7194176" cy="4308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0" i="0" u="none" strike="noStrike" cap="none" spc="0" normalizeH="0" baseline="0" dirty="0">
                <a:ln>
                  <a:noFill/>
                </a:ln>
                <a:solidFill>
                  <a:srgbClr val="000000"/>
                </a:solidFill>
                <a:effectLst/>
                <a:uFillTx/>
                <a:sym typeface="Helvetica Neue"/>
              </a:rPr>
              <a:t>-</a:t>
            </a:r>
            <a:r>
              <a:rPr kumimoji="0" lang="en-US" sz="1100" b="0" i="0" u="none" strike="noStrike" cap="none" spc="0" normalizeH="0" baseline="0" dirty="0" err="1">
                <a:ln>
                  <a:noFill/>
                </a:ln>
                <a:solidFill>
                  <a:srgbClr val="000000"/>
                </a:solidFill>
                <a:effectLst/>
                <a:uFillTx/>
                <a:sym typeface="Helvetica Neue"/>
              </a:rPr>
              <a:t>Schroader</a:t>
            </a:r>
            <a:r>
              <a:rPr kumimoji="0" lang="en-US" sz="1100" b="0" i="0" u="none" strike="noStrike" cap="none" spc="0" normalizeH="0" baseline="0" dirty="0">
                <a:ln>
                  <a:noFill/>
                </a:ln>
                <a:solidFill>
                  <a:srgbClr val="000000"/>
                </a:solidFill>
                <a:effectLst/>
                <a:uFillTx/>
                <a:sym typeface="Helvetica Neue"/>
              </a:rPr>
              <a:t>, SA, Morris CD. </a:t>
            </a:r>
            <a:r>
              <a:rPr lang="en-US" sz="1100" dirty="0"/>
              <a:t>Confronting a neglected epidemic: tobacco cessation for persons with mental illness and substance abuse problems. </a:t>
            </a:r>
            <a:r>
              <a:rPr lang="en-US" sz="1100" i="1" dirty="0"/>
              <a:t>Annual Review of Public Health</a:t>
            </a:r>
            <a:r>
              <a:rPr lang="en-US" sz="1100" dirty="0"/>
              <a:t>, 2010; 31:297-314.</a:t>
            </a:r>
            <a:endParaRPr kumimoji="0" lang="en-US" sz="1100" b="0" i="0" u="none" strike="noStrike" cap="none" spc="0" normalizeH="0" baseline="0" dirty="0">
              <a:ln>
                <a:noFill/>
              </a:ln>
              <a:solidFill>
                <a:srgbClr val="000000"/>
              </a:solidFill>
              <a:effectLst/>
              <a:uFillTx/>
              <a:sym typeface="Helvetica Neue"/>
            </a:endParaRPr>
          </a:p>
        </p:txBody>
      </p:sp>
      <p:sp>
        <p:nvSpPr>
          <p:cNvPr id="4" name="Slide Number Placeholder 3"/>
          <p:cNvSpPr>
            <a:spLocks noGrp="1"/>
          </p:cNvSpPr>
          <p:nvPr>
            <p:ph type="sldNum" sz="quarter" idx="12"/>
          </p:nvPr>
        </p:nvSpPr>
        <p:spPr/>
        <p:txBody>
          <a:bodyPr/>
          <a:lstStyle/>
          <a:p>
            <a:fld id="{FF081B44-B4C0-4E41-A8D7-7662849E1A9D}" type="slidenum">
              <a:rPr lang="en-US" smtClean="0">
                <a:solidFill>
                  <a:schemeClr val="bg1"/>
                </a:solidFill>
              </a:rPr>
              <a:pPr/>
              <a:t>7</a:t>
            </a:fld>
            <a:endParaRPr lang="en-US" dirty="0">
              <a:solidFill>
                <a:schemeClr val="bg1"/>
              </a:solidFill>
            </a:endParaRPr>
          </a:p>
        </p:txBody>
      </p:sp>
    </p:spTree>
    <p:extLst>
      <p:ext uri="{BB962C8B-B14F-4D97-AF65-F5344CB8AC3E}">
        <p14:creationId xmlns:p14="http://schemas.microsoft.com/office/powerpoint/2010/main" val="2420236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DSM V Criteria for Tobacco Use Disorder</a:t>
            </a:r>
          </a:p>
        </p:txBody>
      </p:sp>
      <p:sp>
        <p:nvSpPr>
          <p:cNvPr id="3" name="Content Placeholder 2"/>
          <p:cNvSpPr>
            <a:spLocks noGrp="1"/>
          </p:cNvSpPr>
          <p:nvPr>
            <p:ph idx="1"/>
          </p:nvPr>
        </p:nvSpPr>
        <p:spPr/>
        <p:txBody>
          <a:bodyPr>
            <a:normAutofit fontScale="85000" lnSpcReduction="20000"/>
          </a:bodyPr>
          <a:lstStyle/>
          <a:p>
            <a:pPr marL="0" indent="0">
              <a:buNone/>
            </a:pPr>
            <a:r>
              <a:rPr lang="en-US" dirty="0"/>
              <a:t>Considered an addiction if 2 or more apply:</a:t>
            </a:r>
          </a:p>
          <a:p>
            <a:r>
              <a:rPr lang="en-US" dirty="0"/>
              <a:t>Withdrawal</a:t>
            </a:r>
          </a:p>
          <a:p>
            <a:r>
              <a:rPr lang="en-US" dirty="0"/>
              <a:t>Tolerance</a:t>
            </a:r>
          </a:p>
          <a:p>
            <a:r>
              <a:rPr lang="en-US" dirty="0"/>
              <a:t>Desire or efforts to cut down/control use</a:t>
            </a:r>
          </a:p>
          <a:p>
            <a:r>
              <a:rPr lang="en-US" dirty="0"/>
              <a:t>Great time spent in obtaining/using</a:t>
            </a:r>
          </a:p>
          <a:p>
            <a:r>
              <a:rPr lang="en-US" dirty="0"/>
              <a:t>Reduced occupational, recreational activities</a:t>
            </a:r>
          </a:p>
          <a:p>
            <a:r>
              <a:rPr lang="en-US" dirty="0"/>
              <a:t>Use despite problems</a:t>
            </a:r>
          </a:p>
          <a:p>
            <a:r>
              <a:rPr lang="en-US" dirty="0"/>
              <a:t>Larger amounts consumed than intended</a:t>
            </a:r>
          </a:p>
          <a:p>
            <a:r>
              <a:rPr lang="en-US" dirty="0"/>
              <a:t>Cravings; strong urges to use</a:t>
            </a:r>
          </a:p>
        </p:txBody>
      </p:sp>
      <p:sp>
        <p:nvSpPr>
          <p:cNvPr id="4" name="Slide Number Placeholder 3"/>
          <p:cNvSpPr>
            <a:spLocks noGrp="1"/>
          </p:cNvSpPr>
          <p:nvPr>
            <p:ph type="sldNum" sz="quarter" idx="12"/>
          </p:nvPr>
        </p:nvSpPr>
        <p:spPr/>
        <p:txBody>
          <a:bodyPr/>
          <a:lstStyle/>
          <a:p>
            <a:fld id="{FF081B44-B4C0-4E41-A8D7-7662849E1A9D}" type="slidenum">
              <a:rPr lang="en-US" smtClean="0">
                <a:solidFill>
                  <a:schemeClr val="bg1"/>
                </a:solidFill>
              </a:rPr>
              <a:pPr/>
              <a:t>8</a:t>
            </a:fld>
            <a:endParaRPr lang="en-US" dirty="0">
              <a:solidFill>
                <a:schemeClr val="bg1"/>
              </a:solidFill>
            </a:endParaRPr>
          </a:p>
        </p:txBody>
      </p:sp>
    </p:spTree>
    <p:extLst>
      <p:ext uri="{BB962C8B-B14F-4D97-AF65-F5344CB8AC3E}">
        <p14:creationId xmlns:p14="http://schemas.microsoft.com/office/powerpoint/2010/main" val="2741176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p:txBody>
          <a:bodyPr>
            <a:normAutofit fontScale="92500" lnSpcReduction="20000"/>
          </a:bodyPr>
          <a:lstStyle/>
          <a:p>
            <a:pPr marL="0" indent="0" algn="ctr">
              <a:lnSpc>
                <a:spcPct val="150000"/>
              </a:lnSpc>
              <a:buNone/>
            </a:pPr>
            <a:br>
              <a:rPr lang="en-US" sz="1000" dirty="0"/>
            </a:br>
            <a:r>
              <a:rPr lang="en-US" sz="3900" cap="small" dirty="0"/>
              <a:t>Prescriber’s role in the integration of tobacco dependence screening &amp; treatment into behavioral Health settings</a:t>
            </a:r>
            <a:br>
              <a:rPr lang="en-US" sz="3900" cap="small" dirty="0"/>
            </a:br>
            <a:endParaRPr lang="en-US" dirty="0"/>
          </a:p>
        </p:txBody>
      </p:sp>
      <p:sp>
        <p:nvSpPr>
          <p:cNvPr id="4" name="Slide Number Placeholder 4"/>
          <p:cNvSpPr>
            <a:spLocks noGrp="1"/>
          </p:cNvSpPr>
          <p:nvPr>
            <p:ph type="sldNum" sz="quarter" idx="12"/>
          </p:nvPr>
        </p:nvSpPr>
        <p:spPr>
          <a:xfrm>
            <a:off x="6553200" y="6356350"/>
            <a:ext cx="2133600" cy="365125"/>
          </a:xfrm>
        </p:spPr>
        <p:txBody>
          <a:bodyPr/>
          <a:lstStyle/>
          <a:p>
            <a:fld id="{FF081B44-B4C0-4E41-A8D7-7662849E1A9D}" type="slidenum">
              <a:rPr lang="en-US" smtClean="0">
                <a:solidFill>
                  <a:schemeClr val="bg1"/>
                </a:solidFill>
              </a:rPr>
              <a:pPr/>
              <a:t>9</a:t>
            </a:fld>
            <a:endParaRPr lang="en-US" dirty="0">
              <a:solidFill>
                <a:schemeClr val="bg1"/>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8009</TotalTime>
  <Words>2304</Words>
  <Application>Microsoft Office PowerPoint</Application>
  <PresentationFormat>On-screen Show (4:3)</PresentationFormat>
  <Paragraphs>363</Paragraphs>
  <Slides>32</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Helvetica Neue</vt:lpstr>
      <vt:lpstr>Tahoma</vt:lpstr>
      <vt:lpstr>Tw Cen MT</vt:lpstr>
      <vt:lpstr>Wingdings</vt:lpstr>
      <vt:lpstr>Office Theme</vt:lpstr>
      <vt:lpstr>Tobacco Dependence Screening and Treatment in Behavioral Health Settings</vt:lpstr>
      <vt:lpstr>GOAL</vt:lpstr>
      <vt:lpstr>OBJECTIVES</vt:lpstr>
      <vt:lpstr>AGENDA</vt:lpstr>
      <vt:lpstr>WELCOME &amp; INTRODUCTIONS</vt:lpstr>
      <vt:lpstr>PowerPoint Presentation</vt:lpstr>
      <vt:lpstr>Behavioral Health and Tobacco Use</vt:lpstr>
      <vt:lpstr>DSM V Criteria for Tobacco Use Disorder</vt:lpstr>
      <vt:lpstr>PowerPoint Presentation</vt:lpstr>
      <vt:lpstr>Why Should Clinicians Address Tobacco?</vt:lpstr>
      <vt:lpstr>Chronic Relapsing Illness</vt:lpstr>
      <vt:lpstr>The 5 A’s</vt:lpstr>
      <vt:lpstr>PowerPoint Presentation</vt:lpstr>
      <vt:lpstr>TOBACCO DEPENDENCE: A 2-PART PROBLEM</vt:lpstr>
      <vt:lpstr>NICOTINE WITHDRAWAL</vt:lpstr>
      <vt:lpstr>FDA APPROVED CESSTION MEDICATIONS</vt:lpstr>
      <vt:lpstr>PHARMACOTHERAPY</vt:lpstr>
      <vt:lpstr>            PHARMACOTHERAPY</vt:lpstr>
      <vt:lpstr>NICOTINE PATCH</vt:lpstr>
      <vt:lpstr>DOSING RECOMMENDATIONS</vt:lpstr>
      <vt:lpstr>NICOTINE GUM</vt:lpstr>
      <vt:lpstr>NICOTINE LOZENGE</vt:lpstr>
      <vt:lpstr>NICOTINE INHALER</vt:lpstr>
      <vt:lpstr>NICOTINE NASAL SPRAY</vt:lpstr>
      <vt:lpstr>SMOKING WITH NRT</vt:lpstr>
      <vt:lpstr>ORAL MEDICATIONS</vt:lpstr>
      <vt:lpstr>ORAL MEDICATIONS</vt:lpstr>
      <vt:lpstr>Smoking Tobacco and Medications</vt:lpstr>
      <vt:lpstr>Quitting Smoking Tobacco </vt:lpstr>
      <vt:lpstr>Case Study</vt:lpstr>
      <vt:lpstr>Conclusions</vt:lpstr>
      <vt:lpstr>     </vt:lpstr>
    </vt:vector>
  </TitlesOfParts>
  <Company>CAIDPC2138</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DPC2138</dc:creator>
  <cp:lastModifiedBy>Michael Graziano</cp:lastModifiedBy>
  <cp:revision>345</cp:revision>
  <cp:lastPrinted>2016-05-25T13:12:55Z</cp:lastPrinted>
  <dcterms:created xsi:type="dcterms:W3CDTF">2014-10-20T17:14:16Z</dcterms:created>
  <dcterms:modified xsi:type="dcterms:W3CDTF">2017-11-20T16:52:12Z</dcterms:modified>
</cp:coreProperties>
</file>