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440" r:id="rId2"/>
    <p:sldId id="267" r:id="rId3"/>
    <p:sldId id="384" r:id="rId4"/>
    <p:sldId id="274" r:id="rId5"/>
    <p:sldId id="421" r:id="rId6"/>
    <p:sldId id="423"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302" r:id="rId21"/>
    <p:sldId id="313" r:id="rId22"/>
    <p:sldId id="314" r:id="rId23"/>
    <p:sldId id="342" r:id="rId24"/>
    <p:sldId id="343" r:id="rId25"/>
    <p:sldId id="344" r:id="rId26"/>
    <p:sldId id="345" r:id="rId27"/>
    <p:sldId id="346" r:id="rId28"/>
    <p:sldId id="347" r:id="rId29"/>
    <p:sldId id="348" r:id="rId30"/>
    <p:sldId id="351" r:id="rId31"/>
    <p:sldId id="30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AA55A8-3453-4903-89A4-290A22486F9F}">
          <p14:sldIdLst>
            <p14:sldId id="440"/>
            <p14:sldId id="267"/>
            <p14:sldId id="384"/>
            <p14:sldId id="274"/>
            <p14:sldId id="421"/>
            <p14:sldId id="423"/>
            <p14:sldId id="427"/>
            <p14:sldId id="428"/>
            <p14:sldId id="429"/>
            <p14:sldId id="430"/>
            <p14:sldId id="431"/>
            <p14:sldId id="432"/>
            <p14:sldId id="433"/>
            <p14:sldId id="434"/>
            <p14:sldId id="435"/>
            <p14:sldId id="436"/>
            <p14:sldId id="437"/>
            <p14:sldId id="438"/>
            <p14:sldId id="439"/>
          </p14:sldIdLst>
        </p14:section>
        <p14:section name="Untitled Section" id="{D7F8F01B-7890-46FE-AA8C-C6277C078671}">
          <p14:sldIdLst>
            <p14:sldId id="302"/>
            <p14:sldId id="313"/>
            <p14:sldId id="314"/>
            <p14:sldId id="342"/>
            <p14:sldId id="343"/>
            <p14:sldId id="344"/>
            <p14:sldId id="345"/>
            <p14:sldId id="346"/>
            <p14:sldId id="347"/>
            <p14:sldId id="348"/>
            <p14:sldId id="351"/>
            <p14:sldId id="3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96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67" autoAdjust="0"/>
  </p:normalViewPr>
  <p:slideViewPr>
    <p:cSldViewPr>
      <p:cViewPr varScale="1">
        <p:scale>
          <a:sx n="100" d="100"/>
          <a:sy n="100" d="100"/>
        </p:scale>
        <p:origin x="19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41491B-C1F1-4580-AEB9-E9FBBA8A387B}" type="datetimeFigureOut">
              <a:rPr lang="en-US" smtClean="0"/>
              <a:pPr/>
              <a:t>11/20/2017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9391A9-36A8-4FFC-BF5B-075F6B57A38E}" type="slidenum">
              <a:rPr lang="en-US" smtClean="0"/>
              <a:pPr/>
              <a:t>‹#›</a:t>
            </a:fld>
            <a:endParaRPr lang="en-US" dirty="0"/>
          </a:p>
        </p:txBody>
      </p:sp>
    </p:spTree>
    <p:extLst>
      <p:ext uri="{BB962C8B-B14F-4D97-AF65-F5344CB8AC3E}">
        <p14:creationId xmlns:p14="http://schemas.microsoft.com/office/powerpoint/2010/main" val="2067383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4B5EB9-2FE4-4816-9BBE-C71049E3B25C}" type="datetimeFigureOut">
              <a:rPr lang="en-US" smtClean="0"/>
              <a:pPr/>
              <a:t>11/20/2017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0852C00-FA0A-4BE9-A204-DFE5FD8BF0A5}" type="slidenum">
              <a:rPr lang="en-US" smtClean="0"/>
              <a:pPr/>
              <a:t>‹#›</a:t>
            </a:fld>
            <a:endParaRPr lang="en-US" dirty="0"/>
          </a:p>
        </p:txBody>
      </p:sp>
    </p:spTree>
    <p:extLst>
      <p:ext uri="{BB962C8B-B14F-4D97-AF65-F5344CB8AC3E}">
        <p14:creationId xmlns:p14="http://schemas.microsoft.com/office/powerpoint/2010/main" val="31224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3</a:t>
            </a:fld>
            <a:endParaRPr lang="en-US"/>
          </a:p>
        </p:txBody>
      </p:sp>
    </p:spTree>
    <p:extLst>
      <p:ext uri="{BB962C8B-B14F-4D97-AF65-F5344CB8AC3E}">
        <p14:creationId xmlns:p14="http://schemas.microsoft.com/office/powerpoint/2010/main" val="2061048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2896F-D8B9-4797-83C1-53C36FC0B543}" type="slidenum">
              <a:rPr lang="en-US">
                <a:solidFill>
                  <a:srgbClr val="000000"/>
                </a:solidFill>
              </a:rPr>
              <a:pPr/>
              <a:t>26</a:t>
            </a:fld>
            <a:endParaRPr lang="en-US">
              <a:solidFill>
                <a:srgbClr val="000000"/>
              </a:solidFill>
            </a:endParaRPr>
          </a:p>
        </p:txBody>
      </p:sp>
      <p:sp>
        <p:nvSpPr>
          <p:cNvPr id="51202" name="Rectangle 2"/>
          <p:cNvSpPr>
            <a:spLocks noGrp="1" noRot="1" noChangeAspect="1" noChangeArrowheads="1" noTextEdit="1"/>
          </p:cNvSpPr>
          <p:nvPr>
            <p:ph type="sldImg"/>
          </p:nvPr>
        </p:nvSpPr>
        <p:spPr>
          <a:ln/>
        </p:spPr>
      </p:sp>
      <p:sp>
        <p:nvSpPr>
          <p:cNvPr id="51204" name="Rectangle 4"/>
          <p:cNvSpPr>
            <a:spLocks noGrp="1" noChangeArrowheads="1"/>
          </p:cNvSpPr>
          <p:nvPr>
            <p:ph type="body" idx="1"/>
          </p:nvPr>
        </p:nvSpPr>
        <p:spPr>
          <a:noFill/>
          <a:ln/>
        </p:spPr>
        <p:txBody>
          <a:bodyPr/>
          <a:lstStyle/>
          <a:p>
            <a:pPr lvl="1"/>
            <a:r>
              <a:rPr lang="en-US" sz="1200" b="1" u="sng" kern="1200" dirty="0">
                <a:solidFill>
                  <a:schemeClr val="tx1"/>
                </a:solidFill>
                <a:latin typeface="+mn-lt"/>
                <a:ea typeface="+mn-ea"/>
                <a:cs typeface="+mn-cs"/>
              </a:rPr>
              <a:t>Stage 4 (Action)</a:t>
            </a:r>
            <a:r>
              <a:rPr lang="en-US" sz="1200" kern="1200" dirty="0">
                <a:solidFill>
                  <a:schemeClr val="tx1"/>
                </a:solidFill>
                <a:latin typeface="+mn-lt"/>
                <a:ea typeface="+mn-ea"/>
                <a:cs typeface="+mn-cs"/>
              </a:rPr>
              <a:t> is when you are doing it, but you’re not 100% confident you can keep it up without slipping.  This is the stage where you are taking it one day at time.  This stage requires considerable commitment. It runs from 1 day to 6 months.  </a:t>
            </a:r>
          </a:p>
          <a:p>
            <a:pPr lvl="1"/>
            <a:r>
              <a:rPr lang="en-US" sz="1200" kern="1200" dirty="0">
                <a:solidFill>
                  <a:schemeClr val="tx1"/>
                </a:solidFill>
                <a:latin typeface="+mn-lt"/>
                <a:ea typeface="+mn-ea"/>
                <a:cs typeface="+mn-cs"/>
              </a:rPr>
              <a:t>How many of you remember being at this stage? Raise your hands.  </a:t>
            </a:r>
          </a:p>
          <a:p>
            <a:pPr lvl="1"/>
            <a:r>
              <a:rPr lang="en-US" sz="1200" kern="1200" dirty="0">
                <a:solidFill>
                  <a:schemeClr val="tx1"/>
                </a:solidFill>
                <a:latin typeface="+mn-lt"/>
                <a:ea typeface="+mn-ea"/>
                <a:cs typeface="+mn-cs"/>
              </a:rPr>
              <a:t>Tell me what that was like?   </a:t>
            </a:r>
          </a:p>
          <a:p>
            <a:r>
              <a:rPr lang="en-US"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sym typeface="Wingdings"/>
              </a:rPr>
              <a:t></a:t>
            </a:r>
            <a:r>
              <a:rPr lang="en-US" sz="1200" b="1" kern="1200" dirty="0">
                <a:solidFill>
                  <a:schemeClr val="tx1"/>
                </a:solidFill>
                <a:latin typeface="+mn-lt"/>
                <a:ea typeface="+mn-ea"/>
                <a:cs typeface="+mn-cs"/>
              </a:rPr>
              <a:t>Trainer’s Note</a:t>
            </a:r>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Allow participants to describe their experiences in detail. </a:t>
            </a:r>
          </a:p>
          <a:p>
            <a:pPr lvl="2"/>
            <a:r>
              <a:rPr lang="en-US" sz="1200" kern="1200" dirty="0">
                <a:solidFill>
                  <a:schemeClr val="tx1"/>
                </a:solidFill>
                <a:latin typeface="+mn-lt"/>
                <a:ea typeface="+mn-ea"/>
                <a:cs typeface="+mn-cs"/>
              </a:rPr>
              <a:t>Highlight that slipping is a normal occurrence when trying to change a behavior.</a:t>
            </a:r>
          </a:p>
          <a:p>
            <a:r>
              <a:rPr lang="en-US" sz="1200" b="1"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Just because you slip doesn’t mean you aren’t successful.    It’s normal to slip, and most people do.  These Stages of Change are not linear.  People will remain in different stages for different lengths of time and move back and forth through the stages.  And that is perfectly normal.  Some people will have a brief slip and then go right back to the new behavior.  Others will “relapse” and temporarily move back to a previous stage of change again.  When you try again, you don’t have to start over from the beginning (Stage 1) usually, you just go back one stage.</a:t>
            </a:r>
          </a:p>
          <a:p>
            <a:endParaRPr lang="en-US" b="1" i="1" dirty="0"/>
          </a:p>
        </p:txBody>
      </p:sp>
    </p:spTree>
    <p:extLst>
      <p:ext uri="{BB962C8B-B14F-4D97-AF65-F5344CB8AC3E}">
        <p14:creationId xmlns:p14="http://schemas.microsoft.com/office/powerpoint/2010/main" val="423892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29C231-3C1A-43F2-87DF-A7F1905AE14D}" type="slidenum">
              <a:rPr lang="en-US">
                <a:solidFill>
                  <a:srgbClr val="000000"/>
                </a:solidFill>
              </a:rPr>
              <a:pPr/>
              <a:t>27</a:t>
            </a:fld>
            <a:endParaRPr lang="en-US">
              <a:solidFill>
                <a:srgbClr val="000000"/>
              </a:solidFill>
            </a:endParaRPr>
          </a:p>
        </p:txBody>
      </p:sp>
      <p:sp>
        <p:nvSpPr>
          <p:cNvPr id="35842" name="Rectangle 2"/>
          <p:cNvSpPr>
            <a:spLocks noGrp="1" noRot="1" noChangeAspect="1" noChangeArrowheads="1" noTextEdit="1"/>
          </p:cNvSpPr>
          <p:nvPr>
            <p:ph type="sldImg"/>
          </p:nvPr>
        </p:nvSpPr>
        <p:spPr>
          <a:ln/>
        </p:spPr>
      </p:sp>
      <p:sp>
        <p:nvSpPr>
          <p:cNvPr id="35844" name="Rectangle 4"/>
          <p:cNvSpPr>
            <a:spLocks noGrp="1" noChangeArrowheads="1"/>
          </p:cNvSpPr>
          <p:nvPr>
            <p:ph type="body" idx="1"/>
          </p:nvPr>
        </p:nvSpPr>
        <p:spPr>
          <a:noFill/>
          <a:ln/>
        </p:spPr>
        <p:txBody>
          <a:bodyPr/>
          <a:lstStyle/>
          <a:p>
            <a:pPr lvl="1"/>
            <a:r>
              <a:rPr lang="en-US" sz="1200" kern="1200" dirty="0">
                <a:solidFill>
                  <a:schemeClr val="tx1"/>
                </a:solidFill>
                <a:latin typeface="+mn-lt"/>
                <a:ea typeface="+mn-ea"/>
                <a:cs typeface="+mn-cs"/>
              </a:rPr>
              <a:t>Now we get to the final stage,</a:t>
            </a:r>
            <a:r>
              <a:rPr lang="en-US" sz="1200" b="1" kern="1200" dirty="0">
                <a:solidFill>
                  <a:schemeClr val="tx1"/>
                </a:solidFill>
                <a:latin typeface="+mn-lt"/>
                <a:ea typeface="+mn-ea"/>
                <a:cs typeface="+mn-cs"/>
              </a:rPr>
              <a:t> </a:t>
            </a:r>
            <a:r>
              <a:rPr lang="en-US" sz="1200" b="1" u="sng" kern="1200" dirty="0">
                <a:solidFill>
                  <a:schemeClr val="tx1"/>
                </a:solidFill>
                <a:latin typeface="+mn-lt"/>
                <a:ea typeface="+mn-ea"/>
                <a:cs typeface="+mn-cs"/>
              </a:rPr>
              <a:t>Maintenance (Stage 5)</a:t>
            </a:r>
            <a:r>
              <a:rPr lang="en-US" sz="1200" kern="1200" dirty="0">
                <a:solidFill>
                  <a:schemeClr val="tx1"/>
                </a:solidFill>
                <a:latin typeface="+mn-lt"/>
                <a:ea typeface="+mn-ea"/>
                <a:cs typeface="+mn-cs"/>
              </a:rPr>
              <a:t>.  This is the point where the new way of behaving becomes a regular part of your life.  We consider Stage 5 (Maintenance) to be after you have maintained the behavior for at least 6 months.  </a:t>
            </a:r>
          </a:p>
          <a:p>
            <a:pPr lvl="1"/>
            <a:r>
              <a:rPr lang="en-US" sz="1200" kern="1200" dirty="0">
                <a:solidFill>
                  <a:schemeClr val="tx1"/>
                </a:solidFill>
                <a:latin typeface="+mn-lt"/>
                <a:ea typeface="+mn-ea"/>
                <a:cs typeface="+mn-cs"/>
              </a:rPr>
              <a:t>How many of you remember being at that stage or are in that stage now?  Raise your hands.</a:t>
            </a:r>
          </a:p>
          <a:p>
            <a:pPr lvl="1"/>
            <a:r>
              <a:rPr lang="en-US" sz="1200" kern="1200" dirty="0">
                <a:solidFill>
                  <a:schemeClr val="tx1"/>
                </a:solidFill>
                <a:latin typeface="+mn-lt"/>
                <a:ea typeface="+mn-ea"/>
                <a:cs typeface="+mn-cs"/>
              </a:rPr>
              <a:t>Tell me what that was like?</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sym typeface="Wingdings"/>
              </a:rPr>
              <a:t></a:t>
            </a:r>
            <a:r>
              <a:rPr lang="en-US" sz="1200" b="1" kern="1200" dirty="0">
                <a:solidFill>
                  <a:schemeClr val="tx1"/>
                </a:solidFill>
                <a:latin typeface="+mn-lt"/>
                <a:ea typeface="+mn-ea"/>
                <a:cs typeface="+mn-cs"/>
              </a:rPr>
              <a:t>Trainer’s Note</a:t>
            </a:r>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Give participants an opportunity to describe their personal experiences.  </a:t>
            </a:r>
          </a:p>
          <a:p>
            <a:pPr lvl="2"/>
            <a:r>
              <a:rPr lang="en-US" sz="1200" kern="1200" dirty="0">
                <a:solidFill>
                  <a:schemeClr val="tx1"/>
                </a:solidFill>
                <a:latin typeface="+mn-lt"/>
                <a:ea typeface="+mn-ea"/>
                <a:cs typeface="+mn-cs"/>
              </a:rPr>
              <a:t>Highlight that being in Stage 5 does not mean that there are no temptations or struggles.</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lvl="1"/>
            <a:r>
              <a:rPr lang="en-US" sz="1200" kern="1200" dirty="0">
                <a:solidFill>
                  <a:schemeClr val="tx1"/>
                </a:solidFill>
                <a:latin typeface="+mn-lt"/>
                <a:ea typeface="+mn-ea"/>
                <a:cs typeface="+mn-cs"/>
              </a:rPr>
              <a:t>Emphasize: </a:t>
            </a:r>
          </a:p>
          <a:p>
            <a:pPr lvl="2"/>
            <a:r>
              <a:rPr lang="en-US" sz="1200" kern="1200" dirty="0">
                <a:solidFill>
                  <a:schemeClr val="tx1"/>
                </a:solidFill>
                <a:latin typeface="+mn-lt"/>
                <a:ea typeface="+mn-ea"/>
                <a:cs typeface="+mn-cs"/>
              </a:rPr>
              <a:t>Being in Stage 5 is defined as successfully performing the new behavior without a relapse for six months or longer.</a:t>
            </a:r>
          </a:p>
          <a:p>
            <a:pPr lvl="2"/>
            <a:r>
              <a:rPr lang="en-US" sz="1200" kern="1200" dirty="0">
                <a:solidFill>
                  <a:schemeClr val="tx1"/>
                </a:solidFill>
                <a:latin typeface="+mn-lt"/>
                <a:ea typeface="+mn-ea"/>
                <a:cs typeface="+mn-cs"/>
              </a:rPr>
              <a:t>The longer you maintain a behavior; the less likely it is you will experience a slip.  But if you do, it’s not a failure.  It’s just a slip into another stage.  </a:t>
            </a:r>
          </a:p>
          <a:p>
            <a:endParaRPr lang="en-US" b="1" i="1" dirty="0"/>
          </a:p>
        </p:txBody>
      </p:sp>
    </p:spTree>
    <p:extLst>
      <p:ext uri="{BB962C8B-B14F-4D97-AF65-F5344CB8AC3E}">
        <p14:creationId xmlns:p14="http://schemas.microsoft.com/office/powerpoint/2010/main" val="3326165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Distribute a copy of “Stages of Behavior Change Overview” to each participant. </a:t>
            </a:r>
          </a:p>
          <a:p>
            <a:pPr lvl="0"/>
            <a:r>
              <a:rPr lang="en-US" sz="1200" kern="1200" dirty="0">
                <a:solidFill>
                  <a:schemeClr val="tx1"/>
                </a:solidFill>
                <a:latin typeface="+mn-lt"/>
                <a:ea typeface="+mn-ea"/>
                <a:cs typeface="+mn-cs"/>
              </a:rPr>
              <a:t>Highlight that we don’t stage people, we stage their goals. </a:t>
            </a:r>
          </a:p>
          <a:p>
            <a:r>
              <a:rPr lang="en-US" sz="1200" kern="1200" dirty="0">
                <a:solidFill>
                  <a:schemeClr val="tx1"/>
                </a:solidFill>
                <a:latin typeface="+mn-lt"/>
                <a:ea typeface="+mn-ea"/>
                <a:cs typeface="+mn-cs"/>
              </a:rPr>
              <a:t>Explain that stages are not linear and recycling through stages is common. Emphasize that relapse can occur at any time. </a:t>
            </a:r>
            <a:endParaRPr lang="en-US" dirty="0"/>
          </a:p>
        </p:txBody>
      </p:sp>
      <p:sp>
        <p:nvSpPr>
          <p:cNvPr id="4" name="Slide Number Placeholder 3"/>
          <p:cNvSpPr>
            <a:spLocks noGrp="1"/>
          </p:cNvSpPr>
          <p:nvPr>
            <p:ph type="sldNum" sz="quarter" idx="10"/>
          </p:nvPr>
        </p:nvSpPr>
        <p:spPr/>
        <p:txBody>
          <a:bodyPr/>
          <a:lstStyle/>
          <a:p>
            <a:fld id="{FC20E90B-8EC5-43CC-8AFB-0ABC5E15E573}" type="slidenum">
              <a:rPr lang="en-US" smtClean="0"/>
              <a:pPr/>
              <a:t>28</a:t>
            </a:fld>
            <a:endParaRPr lang="en-US"/>
          </a:p>
        </p:txBody>
      </p:sp>
    </p:spTree>
    <p:extLst>
      <p:ext uri="{BB962C8B-B14F-4D97-AF65-F5344CB8AC3E}">
        <p14:creationId xmlns:p14="http://schemas.microsoft.com/office/powerpoint/2010/main" val="126215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Tell participants that stages have different domains we can focus on to help people towards behavior change: </a:t>
            </a:r>
          </a:p>
          <a:p>
            <a:pPr lvl="2"/>
            <a:r>
              <a:rPr lang="en-US" sz="1200" kern="1200" dirty="0">
                <a:solidFill>
                  <a:schemeClr val="tx1"/>
                </a:solidFill>
                <a:latin typeface="+mn-lt"/>
                <a:ea typeface="+mn-ea"/>
                <a:cs typeface="+mn-cs"/>
              </a:rPr>
              <a:t>Cognitive - The way a person thinks. It includes perceptions, attitudes, beliefs and knowledge.</a:t>
            </a:r>
          </a:p>
          <a:p>
            <a:pPr lvl="2"/>
            <a:r>
              <a:rPr lang="en-US" sz="1200" kern="1200" dirty="0">
                <a:solidFill>
                  <a:schemeClr val="tx1"/>
                </a:solidFill>
                <a:latin typeface="+mn-lt"/>
                <a:ea typeface="+mn-ea"/>
                <a:cs typeface="+mn-cs"/>
              </a:rPr>
              <a:t>Affective - The way a person feels.</a:t>
            </a:r>
          </a:p>
          <a:p>
            <a:pPr lvl="2"/>
            <a:r>
              <a:rPr lang="en-US" sz="1200" kern="1200" dirty="0">
                <a:solidFill>
                  <a:schemeClr val="tx1"/>
                </a:solidFill>
                <a:latin typeface="+mn-lt"/>
                <a:ea typeface="+mn-ea"/>
                <a:cs typeface="+mn-cs"/>
              </a:rPr>
              <a:t>Behavioral - The way a person acts</a:t>
            </a:r>
            <a:endParaRPr lang="en-US" dirty="0"/>
          </a:p>
          <a:p>
            <a:endParaRPr lang="en-US" dirty="0"/>
          </a:p>
          <a:p>
            <a:r>
              <a:rPr lang="en-US" sz="1200" b="1" kern="1200" dirty="0">
                <a:solidFill>
                  <a:schemeClr val="tx1"/>
                </a:solidFill>
                <a:latin typeface="+mn-lt"/>
                <a:ea typeface="+mn-ea"/>
                <a:cs typeface="+mn-cs"/>
              </a:rPr>
              <a:t>Share Examples of Domains to Focus on to Help Clients Change</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Provide the following examples of each domain:</a:t>
            </a:r>
          </a:p>
          <a:p>
            <a:pPr lvl="1"/>
            <a:r>
              <a:rPr lang="en-US" sz="1200" kern="1200" dirty="0">
                <a:solidFill>
                  <a:schemeClr val="tx1"/>
                </a:solidFill>
                <a:latin typeface="+mn-lt"/>
                <a:ea typeface="+mn-ea"/>
                <a:cs typeface="+mn-cs"/>
              </a:rPr>
              <a:t>Cognitive:  If a lot of people in my support system have smoked and therefore I feel that smoking cannot be harmful to me, I am less likely to stop smoking. Addressing this will help move me towards behavior change.   </a:t>
            </a:r>
          </a:p>
          <a:p>
            <a:pPr lvl="1"/>
            <a:r>
              <a:rPr lang="en-US" sz="1200" kern="1200" dirty="0">
                <a:solidFill>
                  <a:schemeClr val="tx1"/>
                </a:solidFill>
                <a:latin typeface="+mn-lt"/>
                <a:ea typeface="+mn-ea"/>
                <a:cs typeface="+mn-cs"/>
              </a:rPr>
              <a:t>Affective:  If smoking is the only thing that makes me feel relaxed, I am less likely to consider not smoking.  Addressing this will help move me towards behavior change.  </a:t>
            </a:r>
          </a:p>
          <a:p>
            <a:pPr lvl="1"/>
            <a:r>
              <a:rPr lang="en-US" sz="1200" kern="1200" dirty="0">
                <a:solidFill>
                  <a:schemeClr val="tx1"/>
                </a:solidFill>
                <a:latin typeface="+mn-lt"/>
                <a:ea typeface="+mn-ea"/>
                <a:cs typeface="+mn-cs"/>
              </a:rPr>
              <a:t>Behavioral:  If I continue to associate with people who smoke, I am more likely to not continue smoking.  Addressing this will help move me towards behavior change.  </a:t>
            </a:r>
          </a:p>
          <a:p>
            <a:pPr lvl="0"/>
            <a:r>
              <a:rPr lang="en-US" sz="1200" kern="1200" dirty="0">
                <a:solidFill>
                  <a:schemeClr val="tx1"/>
                </a:solidFill>
                <a:latin typeface="+mn-lt"/>
                <a:ea typeface="+mn-ea"/>
                <a:cs typeface="+mn-cs"/>
              </a:rPr>
              <a:t>Highlight that during the first three stages, participants should focus on using interventions that impact the </a:t>
            </a:r>
            <a:r>
              <a:rPr lang="en-US" sz="1200" i="1" kern="1200" dirty="0">
                <a:solidFill>
                  <a:schemeClr val="tx1"/>
                </a:solidFill>
                <a:latin typeface="+mn-lt"/>
                <a:ea typeface="+mn-ea"/>
                <a:cs typeface="+mn-cs"/>
              </a:rPr>
              <a:t>cognitive and affective</a:t>
            </a:r>
            <a:r>
              <a:rPr lang="en-US" sz="1200" kern="1200" dirty="0">
                <a:solidFill>
                  <a:schemeClr val="tx1"/>
                </a:solidFill>
                <a:latin typeface="+mn-lt"/>
                <a:ea typeface="+mn-ea"/>
                <a:cs typeface="+mn-cs"/>
              </a:rPr>
              <a:t> domains whereas the latter stages, they may focus on using interventions for the </a:t>
            </a:r>
            <a:r>
              <a:rPr lang="en-US" sz="1200" i="1" kern="1200" dirty="0">
                <a:solidFill>
                  <a:schemeClr val="tx1"/>
                </a:solidFill>
                <a:latin typeface="+mn-lt"/>
                <a:ea typeface="+mn-ea"/>
                <a:cs typeface="+mn-cs"/>
              </a:rPr>
              <a:t>behavioral domain</a:t>
            </a:r>
            <a:r>
              <a:rPr lang="en-US" sz="1200" kern="1200" dirty="0">
                <a:solidFill>
                  <a:schemeClr val="tx1"/>
                </a:solidFill>
                <a:latin typeface="+mn-lt"/>
                <a:ea typeface="+mn-ea"/>
                <a:cs typeface="+mn-cs"/>
              </a:rPr>
              <a:t>. They may also need to impact the cognitive and affective domain in later stages.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29</a:t>
            </a:fld>
            <a:endParaRPr lang="en-US"/>
          </a:p>
        </p:txBody>
      </p:sp>
    </p:spTree>
    <p:extLst>
      <p:ext uri="{BB962C8B-B14F-4D97-AF65-F5344CB8AC3E}">
        <p14:creationId xmlns:p14="http://schemas.microsoft.com/office/powerpoint/2010/main" val="43441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Distribute the “Staging Practice Worksheet” to each participant. </a:t>
            </a:r>
          </a:p>
          <a:p>
            <a:pPr lvl="0"/>
            <a:r>
              <a:rPr lang="en-US" sz="1200" kern="1200" dirty="0">
                <a:solidFill>
                  <a:schemeClr val="tx1"/>
                </a:solidFill>
                <a:latin typeface="+mn-lt"/>
                <a:ea typeface="+mn-ea"/>
                <a:cs typeface="+mn-cs"/>
              </a:rPr>
              <a:t>Explain they will use the statements on the worksheet to stage the client in regards to stopping tobacco use.</a:t>
            </a:r>
          </a:p>
          <a:p>
            <a:pPr lvl="0"/>
            <a:r>
              <a:rPr lang="en-US" sz="1200" kern="1200" dirty="0">
                <a:solidFill>
                  <a:schemeClr val="tx1"/>
                </a:solidFill>
                <a:latin typeface="+mn-lt"/>
                <a:ea typeface="+mn-ea"/>
                <a:cs typeface="+mn-cs"/>
              </a:rPr>
              <a:t>Ask participants to determine which stage the client is in based on each of the statements and the goal. </a:t>
            </a:r>
          </a:p>
          <a:p>
            <a:pPr lvl="0"/>
            <a:r>
              <a:rPr lang="en-US" sz="1200" kern="1200" dirty="0">
                <a:solidFill>
                  <a:schemeClr val="tx1"/>
                </a:solidFill>
                <a:latin typeface="+mn-lt"/>
                <a:ea typeface="+mn-ea"/>
                <a:cs typeface="+mn-cs"/>
              </a:rPr>
              <a:t>Using the answer key as a guide, discuss with participants. </a:t>
            </a:r>
          </a:p>
          <a:p>
            <a:pPr lvl="0"/>
            <a:r>
              <a:rPr lang="en-US" sz="1200" kern="1200" dirty="0">
                <a:solidFill>
                  <a:schemeClr val="tx1"/>
                </a:solidFill>
                <a:latin typeface="+mn-lt"/>
                <a:ea typeface="+mn-ea"/>
                <a:cs typeface="+mn-cs"/>
              </a:rPr>
              <a:t>Highlight that when staging, it is important to use varying questioning techniques to avoid redundant and repetitive questioning. </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30</a:t>
            </a:fld>
            <a:endParaRPr lang="en-US" dirty="0"/>
          </a:p>
        </p:txBody>
      </p:sp>
    </p:spTree>
    <p:extLst>
      <p:ext uri="{BB962C8B-B14F-4D97-AF65-F5344CB8AC3E}">
        <p14:creationId xmlns:p14="http://schemas.microsoft.com/office/powerpoint/2010/main" val="2419371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Highlights</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Thank everyone for their participation and hard work.</a:t>
            </a:r>
          </a:p>
          <a:p>
            <a:pPr lvl="0"/>
            <a:r>
              <a:rPr lang="en-US" sz="1200" kern="1200" dirty="0">
                <a:solidFill>
                  <a:schemeClr val="tx1"/>
                </a:solidFill>
                <a:latin typeface="+mn-lt"/>
                <a:ea typeface="+mn-ea"/>
                <a:cs typeface="+mn-cs"/>
              </a:rPr>
              <a:t>Ask if anyone wants to share one highlight they are taking away from the training.  </a:t>
            </a:r>
            <a:r>
              <a:rPr lang="en-US" sz="1200" i="1" kern="1200" dirty="0">
                <a:solidFill>
                  <a:schemeClr val="tx1"/>
                </a:solidFill>
                <a:latin typeface="+mn-lt"/>
                <a:ea typeface="+mn-ea"/>
                <a:cs typeface="+mn-cs"/>
              </a:rPr>
              <a:t>(Time permitting)</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Once everyone who wants to say something has, wrap up the training by thanking participants for being a part of the training. </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31</a:t>
            </a:fld>
            <a:endParaRPr lang="en-US" dirty="0"/>
          </a:p>
        </p:txBody>
      </p:sp>
    </p:spTree>
    <p:extLst>
      <p:ext uri="{BB962C8B-B14F-4D97-AF65-F5344CB8AC3E}">
        <p14:creationId xmlns:p14="http://schemas.microsoft.com/office/powerpoint/2010/main" val="42705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Open-Ended Questions Worksheet Activity</a:t>
            </a:r>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Explain the following:</a:t>
            </a:r>
          </a:p>
          <a:p>
            <a:pPr lvl="1"/>
            <a:r>
              <a:rPr lang="en-US" sz="1200" kern="1200" dirty="0">
                <a:solidFill>
                  <a:schemeClr val="tx1"/>
                </a:solidFill>
                <a:latin typeface="+mn-lt"/>
                <a:ea typeface="+mn-ea"/>
                <a:cs typeface="+mn-cs"/>
              </a:rPr>
              <a:t>Now everyone will do an activity to build skills in writing open-ended questions.  </a:t>
            </a:r>
          </a:p>
          <a:p>
            <a:pPr lvl="1"/>
            <a:r>
              <a:rPr lang="en-US" sz="1200" kern="1200" dirty="0">
                <a:solidFill>
                  <a:schemeClr val="tx1"/>
                </a:solidFill>
                <a:latin typeface="+mn-lt"/>
                <a:ea typeface="+mn-ea"/>
                <a:cs typeface="+mn-cs"/>
              </a:rPr>
              <a:t>Asking open-ended questions can sound like an easy task, but before meeting with a client it is important to practice asking them.</a:t>
            </a:r>
          </a:p>
          <a:p>
            <a:pPr lvl="1"/>
            <a:r>
              <a:rPr lang="en-US" sz="1200" kern="1200" dirty="0">
                <a:solidFill>
                  <a:schemeClr val="tx1"/>
                </a:solidFill>
                <a:latin typeface="+mn-lt"/>
                <a:ea typeface="+mn-ea"/>
                <a:cs typeface="+mn-cs"/>
              </a:rPr>
              <a:t>We are passing out a worksheet.  Every statement on the worksheet is phrased as a closed ended question.  The task is for you to individually rewrite questions to make them open.</a:t>
            </a:r>
          </a:p>
          <a:p>
            <a:pPr lvl="0"/>
            <a:r>
              <a:rPr lang="en-US" sz="1200" kern="1200" dirty="0">
                <a:solidFill>
                  <a:schemeClr val="tx1"/>
                </a:solidFill>
                <a:latin typeface="+mn-lt"/>
                <a:ea typeface="+mn-ea"/>
                <a:cs typeface="+mn-cs"/>
              </a:rPr>
              <a:t>Ask participants to refer to the </a:t>
            </a:r>
            <a:r>
              <a:rPr lang="en-US" sz="1200" i="1" kern="1200" dirty="0">
                <a:solidFill>
                  <a:schemeClr val="tx1"/>
                </a:solidFill>
                <a:latin typeface="+mn-lt"/>
                <a:ea typeface="+mn-ea"/>
                <a:cs typeface="+mn-cs"/>
              </a:rPr>
              <a:t>Open Ended Questions Worksheet</a:t>
            </a:r>
            <a:r>
              <a:rPr lang="en-US" sz="1200" kern="1200" dirty="0">
                <a:solidFill>
                  <a:schemeClr val="tx1"/>
                </a:solidFill>
                <a:latin typeface="+mn-lt"/>
                <a:ea typeface="+mn-ea"/>
                <a:cs typeface="+mn-cs"/>
              </a:rPr>
              <a:t>.</a:t>
            </a:r>
          </a:p>
          <a:p>
            <a:pPr lvl="0"/>
            <a:r>
              <a:rPr lang="en-US" sz="1200" kern="1200" dirty="0">
                <a:solidFill>
                  <a:schemeClr val="tx1"/>
                </a:solidFill>
                <a:latin typeface="+mn-lt"/>
                <a:ea typeface="+mn-ea"/>
                <a:cs typeface="+mn-cs"/>
              </a:rPr>
              <a:t>Give them about 5 minutes to complete sheet individually.</a:t>
            </a:r>
          </a:p>
          <a:p>
            <a:pPr lvl="0"/>
            <a:r>
              <a:rPr lang="en-US" sz="1200" kern="1200" dirty="0">
                <a:solidFill>
                  <a:schemeClr val="tx1"/>
                </a:solidFill>
                <a:latin typeface="+mn-lt"/>
                <a:ea typeface="+mn-ea"/>
                <a:cs typeface="+mn-cs"/>
              </a:rPr>
              <a:t>Keep the PowerPoint slide with </a:t>
            </a:r>
            <a:r>
              <a:rPr lang="en-US" sz="1200" i="1" kern="1200" dirty="0">
                <a:solidFill>
                  <a:schemeClr val="tx1"/>
                </a:solidFill>
                <a:latin typeface="+mn-lt"/>
                <a:ea typeface="+mn-ea"/>
                <a:cs typeface="+mn-cs"/>
              </a:rPr>
              <a:t>Open-Ended Question Stems</a:t>
            </a:r>
            <a:r>
              <a:rPr lang="en-US" sz="1200" kern="1200" dirty="0">
                <a:solidFill>
                  <a:schemeClr val="tx1"/>
                </a:solidFill>
                <a:latin typeface="+mn-lt"/>
                <a:ea typeface="+mn-ea"/>
                <a:cs typeface="+mn-cs"/>
              </a:rPr>
              <a:t> up on the screen.</a:t>
            </a:r>
          </a:p>
          <a:p>
            <a:pPr lvl="0"/>
            <a:r>
              <a:rPr lang="en-US" sz="1200" kern="1200" dirty="0">
                <a:solidFill>
                  <a:schemeClr val="tx1"/>
                </a:solidFill>
                <a:latin typeface="+mn-lt"/>
                <a:ea typeface="+mn-ea"/>
                <a:cs typeface="+mn-cs"/>
              </a:rPr>
              <a:t>Call time and review as a large group.</a:t>
            </a:r>
          </a:p>
          <a:p>
            <a:pPr lvl="0"/>
            <a:r>
              <a:rPr lang="en-US" sz="1200" kern="1200" dirty="0">
                <a:solidFill>
                  <a:schemeClr val="tx1"/>
                </a:solidFill>
                <a:latin typeface="+mn-lt"/>
                <a:ea typeface="+mn-ea"/>
                <a:cs typeface="+mn-cs"/>
              </a:rPr>
              <a:t>If people have trouble writing open questions, ask another volunteer to share what they wrote.</a:t>
            </a:r>
          </a:p>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5</a:t>
            </a:fld>
            <a:endParaRPr lang="en-US" dirty="0"/>
          </a:p>
        </p:txBody>
      </p:sp>
    </p:spTree>
    <p:extLst>
      <p:ext uri="{BB962C8B-B14F-4D97-AF65-F5344CB8AC3E}">
        <p14:creationId xmlns:p14="http://schemas.microsoft.com/office/powerpoint/2010/main" val="132097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9</a:t>
            </a:fld>
            <a:endParaRPr lang="en-US"/>
          </a:p>
        </p:txBody>
      </p:sp>
    </p:spTree>
    <p:extLst>
      <p:ext uri="{BB962C8B-B14F-4D97-AF65-F5344CB8AC3E}">
        <p14:creationId xmlns:p14="http://schemas.microsoft.com/office/powerpoint/2010/main" val="429423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EE273E-5E66-4949-AEA2-FDD9F6D39B2F}" type="slidenum">
              <a:rPr lang="en-US" smtClean="0"/>
              <a:pPr/>
              <a:t>20</a:t>
            </a:fld>
            <a:endParaRPr lang="en-US" dirty="0"/>
          </a:p>
        </p:txBody>
      </p:sp>
    </p:spTree>
    <p:extLst>
      <p:ext uri="{BB962C8B-B14F-4D97-AF65-F5344CB8AC3E}">
        <p14:creationId xmlns:p14="http://schemas.microsoft.com/office/powerpoint/2010/main" val="329928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21</a:t>
            </a:fld>
            <a:endParaRPr lang="en-US"/>
          </a:p>
        </p:txBody>
      </p:sp>
    </p:spTree>
    <p:extLst>
      <p:ext uri="{BB962C8B-B14F-4D97-AF65-F5344CB8AC3E}">
        <p14:creationId xmlns:p14="http://schemas.microsoft.com/office/powerpoint/2010/main" val="1266888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kern="1200" dirty="0">
                <a:solidFill>
                  <a:schemeClr val="tx1"/>
                </a:solidFill>
                <a:latin typeface="+mn-lt"/>
                <a:ea typeface="+mn-ea"/>
                <a:cs typeface="+mn-cs"/>
              </a:rPr>
              <a:t>Tell participants:</a:t>
            </a:r>
          </a:p>
          <a:p>
            <a:pPr lvl="1"/>
            <a:r>
              <a:rPr lang="en-US" sz="1200" kern="1200" dirty="0">
                <a:solidFill>
                  <a:schemeClr val="tx1"/>
                </a:solidFill>
                <a:latin typeface="+mn-lt"/>
                <a:ea typeface="+mn-ea"/>
                <a:cs typeface="+mn-cs"/>
              </a:rPr>
              <a:t>When it comes to changing behaviors, clients may not want to change, may be thinking about changing, may be preparing to change, or may be in process of changing. </a:t>
            </a:r>
          </a:p>
          <a:p>
            <a:pPr lvl="1"/>
            <a:r>
              <a:rPr lang="en-US" sz="1200" kern="1200" dirty="0">
                <a:solidFill>
                  <a:schemeClr val="tx1"/>
                </a:solidFill>
                <a:latin typeface="+mn-lt"/>
                <a:ea typeface="+mn-ea"/>
                <a:cs typeface="+mn-cs"/>
              </a:rPr>
              <a:t>According to the </a:t>
            </a:r>
            <a:r>
              <a:rPr lang="en-US" sz="1200" kern="1200" dirty="0" err="1">
                <a:solidFill>
                  <a:schemeClr val="tx1"/>
                </a:solidFill>
                <a:latin typeface="+mn-lt"/>
                <a:ea typeface="+mn-ea"/>
                <a:cs typeface="+mn-cs"/>
              </a:rPr>
              <a:t>Transtheoretical</a:t>
            </a:r>
            <a:r>
              <a:rPr lang="en-US" sz="1200" kern="1200" dirty="0">
                <a:solidFill>
                  <a:schemeClr val="tx1"/>
                </a:solidFill>
                <a:latin typeface="+mn-lt"/>
                <a:ea typeface="+mn-ea"/>
                <a:cs typeface="+mn-cs"/>
              </a:rPr>
              <a:t> Model (TTM) of Behavior Change, these different states that someone may be in are known as the “Stages of Change”.</a:t>
            </a:r>
          </a:p>
          <a:p>
            <a:pPr lvl="1"/>
            <a:r>
              <a:rPr lang="en-US" sz="1200" kern="1200" dirty="0">
                <a:solidFill>
                  <a:schemeClr val="tx1"/>
                </a:solidFill>
                <a:latin typeface="+mn-lt"/>
                <a:ea typeface="+mn-ea"/>
                <a:cs typeface="+mn-cs"/>
              </a:rPr>
              <a:t>As Counseling staff it will be important to assess which Stage of Change a client is in. </a:t>
            </a:r>
          </a:p>
          <a:p>
            <a:pPr lvl="1"/>
            <a:r>
              <a:rPr lang="en-US" sz="1200" kern="1200" dirty="0">
                <a:solidFill>
                  <a:schemeClr val="tx1"/>
                </a:solidFill>
                <a:latin typeface="+mn-lt"/>
                <a:ea typeface="+mn-ea"/>
                <a:cs typeface="+mn-cs"/>
              </a:rPr>
              <a:t>The 5 stages of change are:</a:t>
            </a:r>
          </a:p>
          <a:p>
            <a:pPr lvl="2"/>
            <a:r>
              <a:rPr lang="en-US" sz="1200" kern="1200" dirty="0">
                <a:solidFill>
                  <a:schemeClr val="tx1"/>
                </a:solidFill>
                <a:latin typeface="+mn-lt"/>
                <a:ea typeface="+mn-ea"/>
                <a:cs typeface="+mn-cs"/>
              </a:rPr>
              <a:t>Pre-contemplation</a:t>
            </a:r>
          </a:p>
          <a:p>
            <a:pPr lvl="2"/>
            <a:r>
              <a:rPr lang="en-US" sz="1200" kern="1200" dirty="0">
                <a:solidFill>
                  <a:schemeClr val="tx1"/>
                </a:solidFill>
                <a:latin typeface="+mn-lt"/>
                <a:ea typeface="+mn-ea"/>
                <a:cs typeface="+mn-cs"/>
              </a:rPr>
              <a:t>Contemplation</a:t>
            </a:r>
          </a:p>
          <a:p>
            <a:pPr lvl="2"/>
            <a:r>
              <a:rPr lang="en-US" sz="1200" kern="1200" dirty="0">
                <a:solidFill>
                  <a:schemeClr val="tx1"/>
                </a:solidFill>
                <a:latin typeface="+mn-lt"/>
                <a:ea typeface="+mn-ea"/>
                <a:cs typeface="+mn-cs"/>
              </a:rPr>
              <a:t>Preparation</a:t>
            </a:r>
          </a:p>
          <a:p>
            <a:pPr lvl="2"/>
            <a:r>
              <a:rPr lang="en-US" sz="1200" kern="1200" dirty="0">
                <a:solidFill>
                  <a:schemeClr val="tx1"/>
                </a:solidFill>
                <a:latin typeface="+mn-lt"/>
                <a:ea typeface="+mn-ea"/>
                <a:cs typeface="+mn-cs"/>
              </a:rPr>
              <a:t>Action</a:t>
            </a:r>
          </a:p>
          <a:p>
            <a:pPr lvl="2"/>
            <a:r>
              <a:rPr lang="en-US" sz="1200" kern="1200" dirty="0">
                <a:solidFill>
                  <a:schemeClr val="tx1"/>
                </a:solidFill>
                <a:latin typeface="+mn-lt"/>
                <a:ea typeface="+mn-ea"/>
                <a:cs typeface="+mn-cs"/>
              </a:rPr>
              <a:t>Maintenance</a:t>
            </a:r>
          </a:p>
          <a:p>
            <a:endParaRPr lang="en-US" dirty="0"/>
          </a:p>
          <a:p>
            <a:pPr lvl="1"/>
            <a:r>
              <a:rPr lang="en-US" sz="1200" kern="1200" dirty="0">
                <a:solidFill>
                  <a:schemeClr val="tx1"/>
                </a:solidFill>
                <a:latin typeface="+mn-lt"/>
                <a:ea typeface="+mn-ea"/>
                <a:cs typeface="+mn-cs"/>
              </a:rPr>
              <a:t>The TTM Stages of Change model helps us to better understand how people change behaviors.  </a:t>
            </a:r>
          </a:p>
          <a:p>
            <a:pPr lvl="1"/>
            <a:r>
              <a:rPr lang="en-US" sz="1200" kern="1200" dirty="0">
                <a:solidFill>
                  <a:schemeClr val="tx1"/>
                </a:solidFill>
                <a:latin typeface="+mn-lt"/>
                <a:ea typeface="+mn-ea"/>
                <a:cs typeface="+mn-cs"/>
              </a:rPr>
              <a:t>TTM notes that relapse is a part of behavior change.</a:t>
            </a:r>
          </a:p>
          <a:p>
            <a:pPr lvl="1"/>
            <a:r>
              <a:rPr lang="en-US" sz="1200" kern="1200" dirty="0">
                <a:solidFill>
                  <a:schemeClr val="tx1"/>
                </a:solidFill>
                <a:latin typeface="+mn-lt"/>
                <a:ea typeface="+mn-ea"/>
                <a:cs typeface="+mn-cs"/>
              </a:rPr>
              <a:t>Harm reduction is an approach to help minimize the exposure when a person is not able or willing to stop a behavior.</a:t>
            </a:r>
          </a:p>
          <a:p>
            <a:pPr lvl="1"/>
            <a:r>
              <a:rPr lang="en-US" sz="1200" kern="1200" dirty="0">
                <a:solidFill>
                  <a:schemeClr val="tx1"/>
                </a:solidFill>
                <a:latin typeface="+mn-lt"/>
                <a:ea typeface="+mn-ea"/>
                <a:cs typeface="+mn-cs"/>
              </a:rPr>
              <a:t>Providing information around the impact of tobacco use is important in the early stages of change.</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Ask participants to think about a behavior in their lives that they have tried to change. </a:t>
            </a:r>
          </a:p>
          <a:p>
            <a:pPr lvl="0"/>
            <a:r>
              <a:rPr lang="en-US" sz="1200" kern="1200" dirty="0">
                <a:solidFill>
                  <a:schemeClr val="tx1"/>
                </a:solidFill>
                <a:latin typeface="+mn-lt"/>
                <a:ea typeface="+mn-ea"/>
                <a:cs typeface="+mn-cs"/>
              </a:rPr>
              <a:t>Offer some examples:</a:t>
            </a:r>
          </a:p>
          <a:p>
            <a:pPr lvl="1"/>
            <a:r>
              <a:rPr lang="en-US" sz="1200" kern="1200" dirty="0">
                <a:solidFill>
                  <a:schemeClr val="tx1"/>
                </a:solidFill>
                <a:latin typeface="+mn-lt"/>
                <a:ea typeface="+mn-ea"/>
                <a:cs typeface="+mn-cs"/>
              </a:rPr>
              <a:t>Diet/Eating habits (drink more water, eat more vegetables, eat less junk food, etc.)</a:t>
            </a:r>
          </a:p>
          <a:p>
            <a:pPr lvl="1"/>
            <a:r>
              <a:rPr lang="en-US" sz="1200" kern="1200" dirty="0">
                <a:solidFill>
                  <a:schemeClr val="tx1"/>
                </a:solidFill>
                <a:latin typeface="+mn-lt"/>
                <a:ea typeface="+mn-ea"/>
                <a:cs typeface="+mn-cs"/>
              </a:rPr>
              <a:t>Exercise habits</a:t>
            </a:r>
          </a:p>
          <a:p>
            <a:pPr lvl="0"/>
            <a:r>
              <a:rPr lang="en-US" sz="1200" kern="1200" dirty="0">
                <a:solidFill>
                  <a:schemeClr val="tx1"/>
                </a:solidFill>
                <a:latin typeface="+mn-lt"/>
                <a:ea typeface="+mn-ea"/>
                <a:cs typeface="+mn-cs"/>
              </a:rPr>
              <a:t>Walk participants through the 5 stages of change by saying the following (use PowerPoint slides when describing each stage if possible):   Next slide </a:t>
            </a:r>
          </a:p>
          <a:p>
            <a:endParaRPr lang="en-US" dirty="0"/>
          </a:p>
        </p:txBody>
      </p:sp>
      <p:sp>
        <p:nvSpPr>
          <p:cNvPr id="4" name="Slide Number Placeholder 3"/>
          <p:cNvSpPr>
            <a:spLocks noGrp="1"/>
          </p:cNvSpPr>
          <p:nvPr>
            <p:ph type="sldNum" sz="quarter" idx="10"/>
          </p:nvPr>
        </p:nvSpPr>
        <p:spPr/>
        <p:txBody>
          <a:bodyPr/>
          <a:lstStyle/>
          <a:p>
            <a:fld id="{A0852C00-FA0A-4BE9-A204-DFE5FD8BF0A5}" type="slidenum">
              <a:rPr lang="en-US" smtClean="0"/>
              <a:pPr/>
              <a:t>22</a:t>
            </a:fld>
            <a:endParaRPr lang="en-US"/>
          </a:p>
        </p:txBody>
      </p:sp>
    </p:spTree>
    <p:extLst>
      <p:ext uri="{BB962C8B-B14F-4D97-AF65-F5344CB8AC3E}">
        <p14:creationId xmlns:p14="http://schemas.microsoft.com/office/powerpoint/2010/main" val="158328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1CCFC-C549-4B15-AE69-E8437EC70872}" type="slidenum">
              <a:rPr lang="en-US">
                <a:solidFill>
                  <a:srgbClr val="000000"/>
                </a:solidFill>
              </a:rPr>
              <a:pPr/>
              <a:t>23</a:t>
            </a:fld>
            <a:endParaRPr lang="en-US">
              <a:solidFill>
                <a:srgbClr val="000000"/>
              </a:solidFill>
            </a:endParaRPr>
          </a:p>
        </p:txBody>
      </p:sp>
      <p:sp>
        <p:nvSpPr>
          <p:cNvPr id="48130" name="Rectangle 2"/>
          <p:cNvSpPr>
            <a:spLocks noGrp="1" noRot="1" noChangeAspect="1" noChangeArrowheads="1" noTextEdit="1"/>
          </p:cNvSpPr>
          <p:nvPr>
            <p:ph type="sldImg"/>
          </p:nvPr>
        </p:nvSpPr>
        <p:spPr>
          <a:ln/>
        </p:spPr>
      </p:sp>
      <p:sp>
        <p:nvSpPr>
          <p:cNvPr id="48132" name="Rectangle 4"/>
          <p:cNvSpPr>
            <a:spLocks noGrp="1" noChangeArrowheads="1"/>
          </p:cNvSpPr>
          <p:nvPr>
            <p:ph type="body" idx="1"/>
          </p:nvPr>
        </p:nvSpPr>
        <p:spPr>
          <a:noFill/>
          <a:ln/>
        </p:spPr>
        <p:txBody>
          <a:bodyPr/>
          <a:lstStyle/>
          <a:p>
            <a:pPr lvl="1"/>
            <a:r>
              <a:rPr lang="en-US" sz="1200" kern="1200" dirty="0">
                <a:solidFill>
                  <a:schemeClr val="tx1"/>
                </a:solidFill>
                <a:latin typeface="+mn-lt"/>
                <a:ea typeface="+mn-ea"/>
                <a:cs typeface="+mn-cs"/>
              </a:rPr>
              <a:t>Most of you are familiar with the stages of change model.  Let’s pick a behavior and see how the model works.  How many of you have ever tried to change the way you eat? Let’s look at changing the way you eat and the stages of change.  </a:t>
            </a:r>
          </a:p>
          <a:p>
            <a:pPr lvl="1"/>
            <a:r>
              <a:rPr lang="en-US" sz="1200" kern="1200" dirty="0">
                <a:solidFill>
                  <a:schemeClr val="tx1"/>
                </a:solidFill>
                <a:latin typeface="+mn-lt"/>
                <a:ea typeface="+mn-ea"/>
                <a:cs typeface="+mn-cs"/>
              </a:rPr>
              <a:t>We’ll begin with </a:t>
            </a:r>
            <a:r>
              <a:rPr lang="en-US" sz="1200" b="1" u="sng" kern="1200" dirty="0">
                <a:solidFill>
                  <a:schemeClr val="tx1"/>
                </a:solidFill>
                <a:latin typeface="+mn-lt"/>
                <a:ea typeface="+mn-ea"/>
                <a:cs typeface="+mn-cs"/>
              </a:rPr>
              <a:t>Stage 1 (Pre-contemplation)</a:t>
            </a:r>
            <a:r>
              <a:rPr lang="en-US" sz="1200" kern="1200" dirty="0">
                <a:solidFill>
                  <a:schemeClr val="tx1"/>
                </a:solidFill>
                <a:latin typeface="+mn-lt"/>
                <a:ea typeface="+mn-ea"/>
                <a:cs typeface="+mn-cs"/>
              </a:rPr>
              <a:t> of the Stages of Change Model.  Stage 1 is when you are not considering a change at all.  You are comfortable with what you are doing.  In stage one:</a:t>
            </a:r>
          </a:p>
          <a:p>
            <a:pPr lvl="2"/>
            <a:r>
              <a:rPr lang="en-US" sz="1200" kern="1200" dirty="0">
                <a:solidFill>
                  <a:schemeClr val="tx1"/>
                </a:solidFill>
                <a:latin typeface="+mn-lt"/>
                <a:ea typeface="+mn-ea"/>
                <a:cs typeface="+mn-cs"/>
              </a:rPr>
              <a:t>Others may be aware or think you have a problem, you don’t</a:t>
            </a:r>
          </a:p>
          <a:p>
            <a:pPr lvl="2"/>
            <a:r>
              <a:rPr lang="en-US" sz="1200" kern="1200" dirty="0">
                <a:solidFill>
                  <a:schemeClr val="tx1"/>
                </a:solidFill>
                <a:latin typeface="+mn-lt"/>
                <a:ea typeface="+mn-ea"/>
                <a:cs typeface="+mn-cs"/>
              </a:rPr>
              <a:t>You have no in intention to change for the next 6 months</a:t>
            </a:r>
          </a:p>
          <a:p>
            <a:pPr lvl="1"/>
            <a:r>
              <a:rPr lang="en-US" sz="1200" kern="1200" dirty="0">
                <a:solidFill>
                  <a:schemeClr val="tx1"/>
                </a:solidFill>
                <a:latin typeface="+mn-lt"/>
                <a:ea typeface="+mn-ea"/>
                <a:cs typeface="+mn-cs"/>
              </a:rPr>
              <a:t>How many of you remember being at this stage? Raise your hands.</a:t>
            </a:r>
          </a:p>
          <a:p>
            <a:pPr lvl="1"/>
            <a:r>
              <a:rPr lang="en-US" sz="1200" kern="1200" dirty="0">
                <a:solidFill>
                  <a:schemeClr val="tx1"/>
                </a:solidFill>
                <a:latin typeface="+mn-lt"/>
                <a:ea typeface="+mn-ea"/>
                <a:cs typeface="+mn-cs"/>
              </a:rPr>
              <a:t>When you were at that stage, what was your reaction if people said, “You should stop?” </a:t>
            </a:r>
          </a:p>
          <a:p>
            <a:pPr lvl="2"/>
            <a:r>
              <a:rPr lang="en-US" sz="1200" kern="1200" dirty="0">
                <a:solidFill>
                  <a:schemeClr val="tx1"/>
                </a:solidFill>
                <a:latin typeface="+mn-lt"/>
                <a:ea typeface="+mn-ea"/>
                <a:cs typeface="+mn-cs"/>
              </a:rPr>
              <a:t>Highlight they likely don’t want to hear other people say that they should stop.</a:t>
            </a:r>
          </a:p>
          <a:p>
            <a:pPr>
              <a:lnSpc>
                <a:spcPct val="150000"/>
              </a:lnSpc>
            </a:pPr>
            <a:endParaRPr lang="en-US" b="1" i="1" dirty="0"/>
          </a:p>
        </p:txBody>
      </p:sp>
    </p:spTree>
    <p:extLst>
      <p:ext uri="{BB962C8B-B14F-4D97-AF65-F5344CB8AC3E}">
        <p14:creationId xmlns:p14="http://schemas.microsoft.com/office/powerpoint/2010/main" val="246425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66AAA-4D02-417D-8790-44EF44269DE7}" type="slidenum">
              <a:rPr lang="en-US">
                <a:solidFill>
                  <a:srgbClr val="000000"/>
                </a:solidFill>
              </a:rPr>
              <a:pPr/>
              <a:t>24</a:t>
            </a:fld>
            <a:endParaRPr lang="en-US">
              <a:solidFill>
                <a:srgbClr val="000000"/>
              </a:solidFill>
            </a:endParaRPr>
          </a:p>
        </p:txBody>
      </p:sp>
      <p:sp>
        <p:nvSpPr>
          <p:cNvPr id="49154" name="Rectangle 2"/>
          <p:cNvSpPr>
            <a:spLocks noGrp="1" noRot="1" noChangeAspect="1" noChangeArrowheads="1" noTextEdit="1"/>
          </p:cNvSpPr>
          <p:nvPr>
            <p:ph type="sldImg"/>
          </p:nvPr>
        </p:nvSpPr>
        <p:spPr>
          <a:ln/>
        </p:spPr>
      </p:sp>
      <p:sp>
        <p:nvSpPr>
          <p:cNvPr id="49156" name="Rectangle 4"/>
          <p:cNvSpPr>
            <a:spLocks noGrp="1" noChangeArrowheads="1"/>
          </p:cNvSpPr>
          <p:nvPr>
            <p:ph type="body" idx="1"/>
          </p:nvPr>
        </p:nvSpPr>
        <p:spPr>
          <a:noFill/>
          <a:ln/>
        </p:spPr>
        <p:txBody>
          <a:bodyPr/>
          <a:lstStyle/>
          <a:p>
            <a:pPr lvl="1"/>
            <a:r>
              <a:rPr lang="en-US" sz="1200" kern="1200" dirty="0">
                <a:solidFill>
                  <a:schemeClr val="tx1"/>
                </a:solidFill>
                <a:latin typeface="+mn-lt"/>
                <a:ea typeface="+mn-ea"/>
                <a:cs typeface="+mn-cs"/>
              </a:rPr>
              <a:t>Now, let’s say that you’ve moved on to </a:t>
            </a:r>
            <a:r>
              <a:rPr lang="en-US" sz="1200" b="1" u="sng" kern="1200" dirty="0">
                <a:solidFill>
                  <a:schemeClr val="tx1"/>
                </a:solidFill>
                <a:latin typeface="+mn-lt"/>
                <a:ea typeface="+mn-ea"/>
                <a:cs typeface="+mn-cs"/>
              </a:rPr>
              <a:t>Stage 2 (Contemplation)</a:t>
            </a:r>
            <a:r>
              <a:rPr lang="en-US" sz="1200" kern="1200" dirty="0">
                <a:solidFill>
                  <a:schemeClr val="tx1"/>
                </a:solidFill>
                <a:latin typeface="+mn-lt"/>
                <a:ea typeface="+mn-ea"/>
                <a:cs typeface="+mn-cs"/>
              </a:rPr>
              <a:t>.  Stage 2 is when you start thinking, maybe there is a problem.  In other words, you’re considering making a change, but you are </a:t>
            </a:r>
            <a:r>
              <a:rPr lang="en-US" sz="1200" b="1" kern="1200" dirty="0">
                <a:solidFill>
                  <a:schemeClr val="tx1"/>
                </a:solidFill>
                <a:latin typeface="+mn-lt"/>
                <a:ea typeface="+mn-ea"/>
                <a:cs typeface="+mn-cs"/>
              </a:rPr>
              <a:t>ambivalent</a:t>
            </a:r>
            <a:r>
              <a:rPr lang="en-US" sz="1200" kern="1200" dirty="0">
                <a:solidFill>
                  <a:schemeClr val="tx1"/>
                </a:solidFill>
                <a:latin typeface="+mn-lt"/>
                <a:ea typeface="+mn-ea"/>
                <a:cs typeface="+mn-cs"/>
              </a:rPr>
              <a:t> and don’t feel ready to do the change right now.  This is where you start becoming aware of the pros and cons of your behavior. </a:t>
            </a:r>
          </a:p>
          <a:p>
            <a:pPr lvl="1"/>
            <a:r>
              <a:rPr lang="en-US" sz="1200" kern="1200" dirty="0">
                <a:solidFill>
                  <a:schemeClr val="tx1"/>
                </a:solidFill>
                <a:latin typeface="+mn-lt"/>
                <a:ea typeface="+mn-ea"/>
                <a:cs typeface="+mn-cs"/>
              </a:rPr>
              <a:t> How many of you remember getting to that point?  Raise your hands.</a:t>
            </a:r>
          </a:p>
          <a:p>
            <a:pPr lvl="1"/>
            <a:r>
              <a:rPr lang="en-US" sz="1200" kern="1200" dirty="0">
                <a:solidFill>
                  <a:schemeClr val="tx1"/>
                </a:solidFill>
                <a:latin typeface="+mn-lt"/>
                <a:ea typeface="+mn-ea"/>
                <a:cs typeface="+mn-cs"/>
              </a:rPr>
              <a:t>What moved you from Stage 1 to Stage 2?  In other words, what made you go from not considering it to thinking maybe you should do something about it in sometime in the future?</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sym typeface="Wingdings"/>
              </a:rPr>
              <a:t></a:t>
            </a:r>
            <a:r>
              <a:rPr lang="en-US" sz="1200" b="1" kern="1200" dirty="0">
                <a:solidFill>
                  <a:schemeClr val="tx1"/>
                </a:solidFill>
                <a:latin typeface="+mn-lt"/>
                <a:ea typeface="+mn-ea"/>
                <a:cs typeface="+mn-cs"/>
              </a:rPr>
              <a:t>Trainer’s Note</a:t>
            </a:r>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Encourage participants to tell their individual stories.  Identify in each case what it was that moved the participant from not being willing to think about changing his/her behavior to actively considering it.  Highlight these motivators and discuss with participants.</a:t>
            </a:r>
          </a:p>
          <a:p>
            <a:r>
              <a:rPr lang="en-US" sz="1200" kern="1200" dirty="0">
                <a:solidFill>
                  <a:schemeClr val="tx1"/>
                </a:solidFill>
                <a:latin typeface="+mn-lt"/>
                <a:ea typeface="+mn-ea"/>
                <a:cs typeface="+mn-cs"/>
              </a:rPr>
              <a:t> </a:t>
            </a:r>
          </a:p>
          <a:p>
            <a:pPr lvl="1"/>
            <a:r>
              <a:rPr lang="en-US" sz="1200" kern="1200" dirty="0">
                <a:solidFill>
                  <a:schemeClr val="tx1"/>
                </a:solidFill>
                <a:latin typeface="+mn-lt"/>
                <a:ea typeface="+mn-ea"/>
                <a:cs typeface="+mn-cs"/>
              </a:rPr>
              <a:t>Usually there is something that moves you from Stage 1 to Stage 2.  Also, I want you to notice that for every person the motivator for changing their behavior may be different.  </a:t>
            </a:r>
          </a:p>
          <a:p>
            <a:pPr lvl="1"/>
            <a:r>
              <a:rPr lang="en-US" sz="1200" kern="1200" dirty="0">
                <a:solidFill>
                  <a:schemeClr val="tx1"/>
                </a:solidFill>
                <a:latin typeface="+mn-lt"/>
                <a:ea typeface="+mn-ea"/>
                <a:cs typeface="+mn-cs"/>
              </a:rPr>
              <a:t>What might motivate you to change may be different from what motivates me or another person?</a:t>
            </a:r>
          </a:p>
          <a:p>
            <a:pPr>
              <a:lnSpc>
                <a:spcPct val="150000"/>
              </a:lnSpc>
            </a:pPr>
            <a:endParaRPr lang="en-US" b="1" i="1" dirty="0"/>
          </a:p>
        </p:txBody>
      </p:sp>
    </p:spTree>
    <p:extLst>
      <p:ext uri="{BB962C8B-B14F-4D97-AF65-F5344CB8AC3E}">
        <p14:creationId xmlns:p14="http://schemas.microsoft.com/office/powerpoint/2010/main" val="153403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BECE3-FAD0-4ECD-9CB7-AEA8E2064CB4}" type="slidenum">
              <a:rPr lang="en-US">
                <a:solidFill>
                  <a:srgbClr val="000000"/>
                </a:solidFill>
              </a:rPr>
              <a:pPr/>
              <a:t>25</a:t>
            </a:fld>
            <a:endParaRPr lang="en-US">
              <a:solidFill>
                <a:srgbClr val="000000"/>
              </a:solidFill>
            </a:endParaRPr>
          </a:p>
        </p:txBody>
      </p:sp>
      <p:sp>
        <p:nvSpPr>
          <p:cNvPr id="50178" name="Rectangle 2"/>
          <p:cNvSpPr>
            <a:spLocks noGrp="1" noRot="1" noChangeAspect="1" noChangeArrowheads="1" noTextEdit="1"/>
          </p:cNvSpPr>
          <p:nvPr>
            <p:ph type="sldImg"/>
          </p:nvPr>
        </p:nvSpPr>
        <p:spPr>
          <a:ln/>
        </p:spPr>
      </p:sp>
      <p:sp>
        <p:nvSpPr>
          <p:cNvPr id="50180" name="Rectangle 4"/>
          <p:cNvSpPr>
            <a:spLocks noGrp="1" noChangeArrowheads="1"/>
          </p:cNvSpPr>
          <p:nvPr>
            <p:ph type="body" idx="1"/>
          </p:nvPr>
        </p:nvSpPr>
        <p:spPr>
          <a:noFill/>
          <a:ln/>
        </p:spPr>
        <p:txBody>
          <a:bodyPr/>
          <a:lstStyle/>
          <a:p>
            <a:pPr lvl="1"/>
            <a:r>
              <a:rPr lang="en-US" sz="1200" b="1" u="sng" kern="1200" dirty="0">
                <a:solidFill>
                  <a:schemeClr val="tx1"/>
                </a:solidFill>
                <a:latin typeface="+mn-lt"/>
                <a:ea typeface="+mn-ea"/>
                <a:cs typeface="+mn-cs"/>
              </a:rPr>
              <a:t>Preparation (Stage 3)</a:t>
            </a:r>
            <a:r>
              <a:rPr lang="en-US" sz="1200" kern="1200" dirty="0">
                <a:solidFill>
                  <a:schemeClr val="tx1"/>
                </a:solidFill>
                <a:latin typeface="+mn-lt"/>
                <a:ea typeface="+mn-ea"/>
                <a:cs typeface="+mn-cs"/>
              </a:rPr>
              <a:t> is the next stage, where we seriously want to change the behavior, and take concrete steps to prepare to do it.  This is the stage where we intend to change within the next 30 days.  </a:t>
            </a:r>
          </a:p>
          <a:p>
            <a:pPr lvl="1"/>
            <a:r>
              <a:rPr lang="en-US" sz="1200" kern="1200" dirty="0">
                <a:solidFill>
                  <a:schemeClr val="tx1"/>
                </a:solidFill>
                <a:latin typeface="+mn-lt"/>
                <a:ea typeface="+mn-ea"/>
                <a:cs typeface="+mn-cs"/>
              </a:rPr>
              <a:t>How many of you remember being at that stage?  Raise your hands.</a:t>
            </a:r>
          </a:p>
          <a:p>
            <a:pPr lvl="1"/>
            <a:r>
              <a:rPr lang="en-US" sz="1200" kern="1200" dirty="0">
                <a:solidFill>
                  <a:schemeClr val="tx1"/>
                </a:solidFill>
                <a:latin typeface="+mn-lt"/>
                <a:ea typeface="+mn-ea"/>
                <a:cs typeface="+mn-cs"/>
              </a:rPr>
              <a:t>There are really two parts to this:  </a:t>
            </a:r>
          </a:p>
          <a:p>
            <a:pPr lvl="2"/>
            <a:r>
              <a:rPr lang="en-US" sz="1200" kern="1200" dirty="0">
                <a:solidFill>
                  <a:schemeClr val="tx1"/>
                </a:solidFill>
                <a:latin typeface="+mn-lt"/>
                <a:ea typeface="+mn-ea"/>
                <a:cs typeface="+mn-cs"/>
              </a:rPr>
              <a:t>The first part is planning how we are going to do it, which may include taking some steps.  </a:t>
            </a:r>
          </a:p>
          <a:p>
            <a:pPr lvl="2"/>
            <a:r>
              <a:rPr lang="en-US" sz="1200" kern="1200" dirty="0">
                <a:solidFill>
                  <a:schemeClr val="tx1"/>
                </a:solidFill>
                <a:latin typeface="+mn-lt"/>
                <a:ea typeface="+mn-ea"/>
                <a:cs typeface="+mn-cs"/>
              </a:rPr>
              <a:t>The second part is gearing up to make these changes.  This may or may not include picking a date to start.  </a:t>
            </a:r>
          </a:p>
          <a:p>
            <a:pPr lvl="1"/>
            <a:r>
              <a:rPr lang="en-US" sz="1200" kern="1200" dirty="0">
                <a:solidFill>
                  <a:schemeClr val="tx1"/>
                </a:solidFill>
                <a:latin typeface="+mn-lt"/>
                <a:ea typeface="+mn-ea"/>
                <a:cs typeface="+mn-cs"/>
              </a:rPr>
              <a:t>Who remembers being at this stage?  Tell me what kind of plans you made?  What were the first steps you took?  How did you prepare?</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sym typeface="Wingdings"/>
              </a:rPr>
              <a:t></a:t>
            </a:r>
            <a:r>
              <a:rPr lang="en-US" sz="1200" b="1" kern="1200" dirty="0">
                <a:solidFill>
                  <a:schemeClr val="tx1"/>
                </a:solidFill>
                <a:latin typeface="+mn-lt"/>
                <a:ea typeface="+mn-ea"/>
                <a:cs typeface="+mn-cs"/>
              </a:rPr>
              <a:t>Trainer’s Note</a:t>
            </a:r>
            <a:endParaRPr lang="en-US" sz="1200" kern="1200" dirty="0">
              <a:solidFill>
                <a:schemeClr val="tx1"/>
              </a:solidFill>
              <a:latin typeface="+mn-lt"/>
              <a:ea typeface="+mn-ea"/>
              <a:cs typeface="+mn-cs"/>
            </a:endParaRPr>
          </a:p>
          <a:p>
            <a:pPr lvl="2"/>
            <a:r>
              <a:rPr lang="en-US" sz="1200" kern="1200" dirty="0">
                <a:solidFill>
                  <a:schemeClr val="tx1"/>
                </a:solidFill>
                <a:latin typeface="+mn-lt"/>
                <a:ea typeface="+mn-ea"/>
                <a:cs typeface="+mn-cs"/>
              </a:rPr>
              <a:t>Encourage participants to describe the plans they made.  Ask about concrete steps taken.  </a:t>
            </a:r>
          </a:p>
          <a:p>
            <a:r>
              <a:rPr lang="en-US" sz="1200" kern="1200" dirty="0">
                <a:solidFill>
                  <a:schemeClr val="tx1"/>
                </a:solidFill>
                <a:latin typeface="+mn-lt"/>
                <a:ea typeface="+mn-ea"/>
                <a:cs typeface="+mn-cs"/>
              </a:rPr>
              <a:t> </a:t>
            </a:r>
          </a:p>
          <a:p>
            <a:pPr lvl="1"/>
            <a:r>
              <a:rPr lang="en-US" sz="1200" kern="1200" dirty="0">
                <a:solidFill>
                  <a:schemeClr val="tx1"/>
                </a:solidFill>
                <a:latin typeface="+mn-lt"/>
                <a:ea typeface="+mn-ea"/>
                <a:cs typeface="+mn-cs"/>
              </a:rPr>
              <a:t>Point out: </a:t>
            </a:r>
          </a:p>
          <a:p>
            <a:pPr lvl="2"/>
            <a:r>
              <a:rPr lang="en-US" sz="1200" kern="1200" dirty="0">
                <a:solidFill>
                  <a:schemeClr val="tx1"/>
                </a:solidFill>
                <a:latin typeface="+mn-lt"/>
                <a:ea typeface="+mn-ea"/>
                <a:cs typeface="+mn-cs"/>
              </a:rPr>
              <a:t>Similar to the motivators, people have different plans. What works for one person may not work for the other.</a:t>
            </a:r>
          </a:p>
          <a:p>
            <a:pPr lvl="2"/>
            <a:r>
              <a:rPr lang="en-US" sz="1200" kern="1200" dirty="0">
                <a:solidFill>
                  <a:schemeClr val="tx1"/>
                </a:solidFill>
                <a:latin typeface="+mn-lt"/>
                <a:ea typeface="+mn-ea"/>
                <a:cs typeface="+mn-cs"/>
              </a:rPr>
              <a:t>If you are able to predict and plan for barriers, you are more likely to succeed in behavioral change. </a:t>
            </a:r>
          </a:p>
          <a:p>
            <a:pPr lvl="0"/>
            <a:endParaRPr lang="en-US" b="1" i="1" dirty="0"/>
          </a:p>
        </p:txBody>
      </p:sp>
    </p:spTree>
    <p:extLst>
      <p:ext uri="{BB962C8B-B14F-4D97-AF65-F5344CB8AC3E}">
        <p14:creationId xmlns:p14="http://schemas.microsoft.com/office/powerpoint/2010/main" val="109285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6800"/>
            <a:ext cx="7772400" cy="1470025"/>
          </a:xfrm>
        </p:spPr>
        <p:txBody>
          <a:bodyPr/>
          <a:lstStyle/>
          <a:p>
            <a:r>
              <a:rPr lang="en-US"/>
              <a:t>Click to edit Master title style</a:t>
            </a:r>
          </a:p>
        </p:txBody>
      </p:sp>
      <p:sp>
        <p:nvSpPr>
          <p:cNvPr id="3" name="Subtitle 2"/>
          <p:cNvSpPr>
            <a:spLocks noGrp="1"/>
          </p:cNvSpPr>
          <p:nvPr>
            <p:ph type="subTitle" idx="1"/>
          </p:nvPr>
        </p:nvSpPr>
        <p:spPr>
          <a:xfrm>
            <a:off x="1676400" y="2819400"/>
            <a:ext cx="6400800" cy="12922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15962"/>
            <a:ext cx="7620000" cy="1036638"/>
          </a:xfrm>
        </p:spPr>
        <p:txBody>
          <a:bodyPr/>
          <a:lstStyle/>
          <a:p>
            <a:r>
              <a:rPr lang="en-US" dirty="0"/>
              <a:t>Click to edit Master title style</a:t>
            </a:r>
          </a:p>
        </p:txBody>
      </p:sp>
      <p:sp>
        <p:nvSpPr>
          <p:cNvPr id="3" name="Vertical Text Placeholder 2"/>
          <p:cNvSpPr>
            <a:spLocks noGrp="1"/>
          </p:cNvSpPr>
          <p:nvPr>
            <p:ph type="body" orient="vert" idx="1"/>
          </p:nvPr>
        </p:nvSpPr>
        <p:spPr>
          <a:xfrm>
            <a:off x="685800" y="1905001"/>
            <a:ext cx="7620000" cy="381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85800"/>
            <a:ext cx="5334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620000" cy="1066800"/>
          </a:xfrm>
        </p:spPr>
        <p:txBody>
          <a:bodyPr/>
          <a:lstStyle/>
          <a:p>
            <a:r>
              <a:rPr lang="en-US"/>
              <a:t>Click to edit Master title style</a:t>
            </a:r>
          </a:p>
        </p:txBody>
      </p:sp>
      <p:sp>
        <p:nvSpPr>
          <p:cNvPr id="3" name="Content Placeholder 2"/>
          <p:cNvSpPr>
            <a:spLocks noGrp="1"/>
          </p:cNvSpPr>
          <p:nvPr>
            <p:ph idx="1"/>
          </p:nvPr>
        </p:nvSpPr>
        <p:spPr>
          <a:xfrm>
            <a:off x="457200" y="1828800"/>
            <a:ext cx="7620000" cy="3733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2999" y="3481387"/>
            <a:ext cx="7351713" cy="137360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142999" y="1981200"/>
            <a:ext cx="7351713" cy="15128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868362"/>
            <a:ext cx="7543800" cy="808038"/>
          </a:xfrm>
        </p:spPr>
        <p:txBody>
          <a:bodyPr/>
          <a:lstStyle/>
          <a:p>
            <a:r>
              <a:rPr lang="en-US" dirty="0"/>
              <a:t>Click to edit Master title style</a:t>
            </a:r>
          </a:p>
        </p:txBody>
      </p:sp>
      <p:sp>
        <p:nvSpPr>
          <p:cNvPr id="3" name="Content Placeholder 2"/>
          <p:cNvSpPr>
            <a:spLocks noGrp="1"/>
          </p:cNvSpPr>
          <p:nvPr>
            <p:ph sz="half" idx="1"/>
          </p:nvPr>
        </p:nvSpPr>
        <p:spPr>
          <a:xfrm>
            <a:off x="457199" y="1722437"/>
            <a:ext cx="3922143"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62400" y="1722437"/>
            <a:ext cx="47244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981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54312"/>
            <a:ext cx="4040188"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81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54312"/>
            <a:ext cx="4041775" cy="3341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944562"/>
            <a:ext cx="8077200" cy="1036638"/>
          </a:xfrm>
        </p:spPr>
        <p:txBody>
          <a:bodyPr/>
          <a:lstStyle>
            <a:lvl1pPr>
              <a:defRPr/>
            </a:lvl1pPr>
          </a:lstStyle>
          <a:p>
            <a:r>
              <a:rPr lang="en-US" dirty="0"/>
              <a:t>Click to edit Master </a:t>
            </a:r>
            <a:br>
              <a:rPr lang="en-US" dirty="0"/>
            </a:br>
            <a:r>
              <a:rPr lang="en-US" dirty="0"/>
              <a:t>title style</a:t>
            </a:r>
          </a:p>
        </p:txBody>
      </p:sp>
      <p:sp>
        <p:nvSpPr>
          <p:cNvPr id="3" name="Date Placeholder 2"/>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9334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95400"/>
            <a:ext cx="511175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771651"/>
            <a:ext cx="3008313" cy="40957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44CFC9-DB4C-4624-A6B9-E3224E63510F}" type="datetimeFigureOut">
              <a:rPr lang="en-US" smtClean="0"/>
              <a:pPr/>
              <a:t>11/20/2017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081B44-B4C0-4E41-A8D7-7662849E1A9D}" type="slidenum">
              <a:rPr lang="en-US" smtClean="0"/>
              <a:pPr/>
              <a:t>‹#›</a:t>
            </a:fld>
            <a:endParaRPr lang="en-US" dirty="0"/>
          </a:p>
        </p:txBody>
      </p:sp>
      <p:sp>
        <p:nvSpPr>
          <p:cNvPr id="8" name="Title 1"/>
          <p:cNvSpPr>
            <a:spLocks noGrp="1"/>
          </p:cNvSpPr>
          <p:nvPr>
            <p:ph type="title"/>
          </p:nvPr>
        </p:nvSpPr>
        <p:spPr>
          <a:xfrm>
            <a:off x="457200" y="914400"/>
            <a:ext cx="8229600" cy="654050"/>
          </a:xfrm>
        </p:spPr>
        <p:txBody>
          <a:bodyPr>
            <a:normAutofit/>
          </a:bodyPr>
          <a:lstStyle>
            <a:lvl1pPr>
              <a:defRPr sz="3600"/>
            </a:lvl1pPr>
          </a:lstStyle>
          <a:p>
            <a:r>
              <a:rPr lang="en-US" dirty="0"/>
              <a:t>Click to edit Master title style</a:t>
            </a:r>
          </a:p>
        </p:txBody>
      </p:sp>
      <p:sp>
        <p:nvSpPr>
          <p:cNvPr id="9" name="Content Placeholder 2"/>
          <p:cNvSpPr>
            <a:spLocks noGrp="1"/>
          </p:cNvSpPr>
          <p:nvPr>
            <p:ph idx="1"/>
          </p:nvPr>
        </p:nvSpPr>
        <p:spPr>
          <a:xfrm>
            <a:off x="457200" y="1828800"/>
            <a:ext cx="8229600" cy="3962400"/>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7318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81200"/>
            <a:ext cx="8229600" cy="3124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4CFC9-DB4C-4624-A6B9-E3224E63510F}" type="datetimeFigureOut">
              <a:rPr lang="en-US" smtClean="0"/>
              <a:pPr/>
              <a:t>11/20/2017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81B44-B4C0-4E41-A8D7-7662849E1A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BD6F-73A5-48AB-B3D8-111C5E518613}"/>
              </a:ext>
            </a:extLst>
          </p:cNvPr>
          <p:cNvSpPr>
            <a:spLocks noGrp="1"/>
          </p:cNvSpPr>
          <p:nvPr>
            <p:ph type="ctrTitle"/>
          </p:nvPr>
        </p:nvSpPr>
        <p:spPr>
          <a:xfrm>
            <a:off x="762000" y="1066800"/>
            <a:ext cx="6629400" cy="1470025"/>
          </a:xfrm>
        </p:spPr>
        <p:txBody>
          <a:bodyPr>
            <a:normAutofit fontScale="90000"/>
          </a:bodyPr>
          <a:lstStyle/>
          <a:p>
            <a:pPr algn="l"/>
            <a:r>
              <a:rPr lang="en-US" dirty="0"/>
              <a:t>Tobacco Dependence Screening and Treatment in Behavioral Health Settings</a:t>
            </a:r>
          </a:p>
        </p:txBody>
      </p:sp>
      <p:sp>
        <p:nvSpPr>
          <p:cNvPr id="3" name="Subtitle 2">
            <a:extLst>
              <a:ext uri="{FF2B5EF4-FFF2-40B4-BE49-F238E27FC236}">
                <a16:creationId xmlns:a16="http://schemas.microsoft.com/office/drawing/2014/main" id="{539D41B3-6583-44AF-8E9F-595B4196D5BE}"/>
              </a:ext>
            </a:extLst>
          </p:cNvPr>
          <p:cNvSpPr>
            <a:spLocks noGrp="1"/>
          </p:cNvSpPr>
          <p:nvPr>
            <p:ph type="subTitle" idx="1"/>
          </p:nvPr>
        </p:nvSpPr>
        <p:spPr>
          <a:xfrm>
            <a:off x="1600200" y="3584575"/>
            <a:ext cx="7391400" cy="682625"/>
          </a:xfrm>
        </p:spPr>
        <p:txBody>
          <a:bodyPr>
            <a:normAutofit fontScale="55000" lnSpcReduction="20000"/>
          </a:bodyPr>
          <a:lstStyle/>
          <a:p>
            <a:r>
              <a:rPr lang="en-US" sz="7600" b="1" dirty="0">
                <a:solidFill>
                  <a:srgbClr val="009999"/>
                </a:solidFill>
              </a:rPr>
              <a:t>Screening and Assessment</a:t>
            </a:r>
          </a:p>
          <a:p>
            <a:endParaRPr lang="en-US" dirty="0"/>
          </a:p>
        </p:txBody>
      </p:sp>
    </p:spTree>
    <p:extLst>
      <p:ext uri="{BB962C8B-B14F-4D97-AF65-F5344CB8AC3E}">
        <p14:creationId xmlns:p14="http://schemas.microsoft.com/office/powerpoint/2010/main" val="144815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Play!</a:t>
            </a:r>
          </a:p>
        </p:txBody>
      </p:sp>
      <p:sp>
        <p:nvSpPr>
          <p:cNvPr id="3" name="Content Placeholder 2"/>
          <p:cNvSpPr>
            <a:spLocks noGrp="1"/>
          </p:cNvSpPr>
          <p:nvPr>
            <p:ph idx="1"/>
          </p:nvPr>
        </p:nvSpPr>
        <p:spPr/>
        <p:txBody>
          <a:bodyPr/>
          <a:lstStyle/>
          <a:p>
            <a:r>
              <a:rPr lang="en-US" dirty="0"/>
              <a:t>Pair up</a:t>
            </a:r>
          </a:p>
          <a:p>
            <a:r>
              <a:rPr lang="en-US" dirty="0"/>
              <a:t>Take out </a:t>
            </a:r>
            <a:r>
              <a:rPr lang="en-US" dirty="0" err="1"/>
              <a:t>Fagerström</a:t>
            </a:r>
            <a:r>
              <a:rPr lang="en-US" dirty="0"/>
              <a:t> handout</a:t>
            </a:r>
          </a:p>
          <a:p>
            <a:r>
              <a:rPr lang="en-US" dirty="0"/>
              <a:t>Administer </a:t>
            </a:r>
            <a:r>
              <a:rPr lang="en-US" dirty="0" err="1"/>
              <a:t>Fagerström</a:t>
            </a:r>
            <a:r>
              <a:rPr lang="en-US" dirty="0"/>
              <a:t> to person you are paired with</a:t>
            </a:r>
          </a:p>
          <a:p>
            <a:r>
              <a:rPr lang="en-US" dirty="0"/>
              <a:t>You do not need to use real answers</a:t>
            </a:r>
          </a:p>
          <a:p>
            <a:r>
              <a:rPr lang="en-US" dirty="0"/>
              <a:t>Score the instrument!</a:t>
            </a:r>
          </a:p>
          <a:p>
            <a:endParaRPr lang="en-US" dirty="0"/>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89955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Tobacco Use Disorder Diagnostic Criteria</a:t>
            </a:r>
          </a:p>
        </p:txBody>
      </p:sp>
      <p:sp>
        <p:nvSpPr>
          <p:cNvPr id="3" name="Content Placeholder 2"/>
          <p:cNvSpPr>
            <a:spLocks noGrp="1"/>
          </p:cNvSpPr>
          <p:nvPr>
            <p:ph idx="1"/>
          </p:nvPr>
        </p:nvSpPr>
        <p:spPr/>
        <p:txBody>
          <a:bodyPr>
            <a:normAutofit/>
          </a:bodyPr>
          <a:lstStyle/>
          <a:p>
            <a:r>
              <a:rPr lang="en-US" sz="2200" dirty="0"/>
              <a:t>A problematic pattern of tobacco use leading to clinically significant impairment or distress, as manifested by at least two of the following, occurring within a twelve-month period:</a:t>
            </a:r>
          </a:p>
          <a:p>
            <a:pPr marL="746125" lvl="3" indent="-457200">
              <a:buAutoNum type="arabicPeriod"/>
            </a:pPr>
            <a:r>
              <a:rPr lang="en-US" dirty="0"/>
              <a:t>Tobacco is often taken in larger amounts or over a longer period of time than was intended</a:t>
            </a:r>
          </a:p>
          <a:p>
            <a:pPr marL="746125" lvl="3" indent="-457200">
              <a:buAutoNum type="arabicPeriod"/>
            </a:pPr>
            <a:endParaRPr lang="en-US" dirty="0"/>
          </a:p>
          <a:p>
            <a:pPr marL="288925" lvl="3" indent="0">
              <a:buNone/>
            </a:pPr>
            <a:r>
              <a:rPr lang="en-US" dirty="0"/>
              <a:t>2. There is a persistent desire or unsuccessful efforts to cut down or control tobacco use</a:t>
            </a:r>
          </a:p>
          <a:p>
            <a:pPr marL="288925" lvl="3" indent="0">
              <a:buNone/>
            </a:pPr>
            <a:endParaRPr lang="en-US" dirty="0"/>
          </a:p>
          <a:p>
            <a:pPr marL="288925" lvl="3" indent="0">
              <a:buNone/>
            </a:pPr>
            <a:r>
              <a:rPr lang="en-US" dirty="0"/>
              <a:t>3. A great deal of time is spent in activities necessary to obtain or use tobacco</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368700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Tobacco Use Disorder Diagnostic Criteria</a:t>
            </a:r>
          </a:p>
        </p:txBody>
      </p:sp>
      <p:sp>
        <p:nvSpPr>
          <p:cNvPr id="3" name="Content Placeholder 2"/>
          <p:cNvSpPr>
            <a:spLocks noGrp="1"/>
          </p:cNvSpPr>
          <p:nvPr>
            <p:ph idx="1"/>
          </p:nvPr>
        </p:nvSpPr>
        <p:spPr/>
        <p:txBody>
          <a:bodyPr/>
          <a:lstStyle/>
          <a:p>
            <a:pPr marL="401638" lvl="3" indent="0">
              <a:buNone/>
            </a:pPr>
            <a:r>
              <a:rPr lang="en-US" dirty="0"/>
              <a:t>4. Craving, or strong desire or urge to use tobacco.</a:t>
            </a:r>
          </a:p>
          <a:p>
            <a:pPr marL="401638" lvl="3" indent="0">
              <a:buNone/>
            </a:pPr>
            <a:endParaRPr lang="en-US" dirty="0"/>
          </a:p>
          <a:p>
            <a:pPr marL="401638" lvl="3" indent="0">
              <a:buNone/>
            </a:pPr>
            <a:r>
              <a:rPr lang="en-US" dirty="0"/>
              <a:t>5. Recurrent tobacco use resulting in a failure to fulfill major role obligations at work, school or home.</a:t>
            </a:r>
          </a:p>
          <a:p>
            <a:pPr marL="401638" lvl="3" indent="0">
              <a:buNone/>
            </a:pPr>
            <a:endParaRPr lang="en-US" dirty="0"/>
          </a:p>
          <a:p>
            <a:pPr marL="401638" lvl="3" indent="0">
              <a:buNone/>
            </a:pPr>
            <a:r>
              <a:rPr lang="en-US" dirty="0"/>
              <a:t>6. Continued tobacco use despite having persistent or recurrent social or interpersonal problems caused or exacerbated by the effects of tobacco.</a:t>
            </a:r>
          </a:p>
          <a:p>
            <a:pPr marL="401638" lvl="3" indent="0">
              <a:buNone/>
            </a:pPr>
            <a:endParaRPr lang="en-US" dirty="0"/>
          </a:p>
          <a:p>
            <a:pPr marL="401638" lvl="3" indent="0">
              <a:buNone/>
            </a:pPr>
            <a:r>
              <a:rPr lang="en-US" dirty="0"/>
              <a:t>7. Important social, occupational, or recreational activities are given up or reduced because of tobacco use.</a:t>
            </a:r>
          </a:p>
          <a:p>
            <a:pPr marL="738188" indent="-336550"/>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50726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Tobacco Use Disorder Diagnostic Criteria</a:t>
            </a:r>
          </a:p>
        </p:txBody>
      </p:sp>
      <p:sp>
        <p:nvSpPr>
          <p:cNvPr id="3" name="Content Placeholder 2"/>
          <p:cNvSpPr>
            <a:spLocks noGrp="1"/>
          </p:cNvSpPr>
          <p:nvPr>
            <p:ph idx="1"/>
          </p:nvPr>
        </p:nvSpPr>
        <p:spPr/>
        <p:txBody>
          <a:bodyPr>
            <a:normAutofit fontScale="92500" lnSpcReduction="10000"/>
          </a:bodyPr>
          <a:lstStyle/>
          <a:p>
            <a:pPr marL="336550" lvl="3" indent="0">
              <a:buNone/>
            </a:pPr>
            <a:r>
              <a:rPr lang="en-US" dirty="0"/>
              <a:t>8. Recurrent tobacco use in situations in which it is physically hazardous (e.g., smoking in bed).</a:t>
            </a:r>
          </a:p>
          <a:p>
            <a:pPr marL="336550" lvl="3" indent="0">
              <a:buNone/>
            </a:pPr>
            <a:endParaRPr lang="en-US" dirty="0"/>
          </a:p>
          <a:p>
            <a:pPr marL="336550" lvl="3" indent="0">
              <a:buNone/>
            </a:pPr>
            <a:r>
              <a:rPr lang="en-US" dirty="0"/>
              <a:t>9. Tobacco use is continued despite knowledge of having a persistent or recurrent physical or psychological problem that is likely to have been caused or exacerbated by tobacco.</a:t>
            </a:r>
          </a:p>
          <a:p>
            <a:pPr marL="336550" lvl="3" indent="0">
              <a:buNone/>
            </a:pPr>
            <a:endParaRPr lang="en-US" dirty="0"/>
          </a:p>
          <a:p>
            <a:pPr marL="336550" lvl="3" indent="0">
              <a:buNone/>
            </a:pPr>
            <a:r>
              <a:rPr lang="en-US" dirty="0"/>
              <a:t>10. Tolerance, as defined by either of the following:</a:t>
            </a:r>
          </a:p>
          <a:p>
            <a:pPr lvl="2"/>
            <a:r>
              <a:rPr lang="en-US" dirty="0"/>
              <a:t>A need for markedly increased amounts of tobacco to achieve the desired effect.</a:t>
            </a:r>
          </a:p>
          <a:p>
            <a:pPr lvl="2"/>
            <a:r>
              <a:rPr lang="en-US" dirty="0"/>
              <a:t>A markedly diminished effect with continued use of the same amount of tobacco.</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189359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Tobacco Use Disorder Diagnostic Criteria</a:t>
            </a:r>
          </a:p>
        </p:txBody>
      </p:sp>
      <p:sp>
        <p:nvSpPr>
          <p:cNvPr id="3" name="Content Placeholder 2"/>
          <p:cNvSpPr>
            <a:spLocks noGrp="1"/>
          </p:cNvSpPr>
          <p:nvPr>
            <p:ph idx="1"/>
          </p:nvPr>
        </p:nvSpPr>
        <p:spPr/>
        <p:txBody>
          <a:bodyPr/>
          <a:lstStyle/>
          <a:p>
            <a:pPr marL="1371600" lvl="3" indent="-1082675">
              <a:buNone/>
            </a:pPr>
            <a:r>
              <a:rPr lang="en-US" dirty="0"/>
              <a:t>11. </a:t>
            </a:r>
            <a:r>
              <a:rPr lang="en-US" sz="2800" dirty="0"/>
              <a:t>Withdrawal, as manifested by either of the following:</a:t>
            </a:r>
          </a:p>
          <a:p>
            <a:pPr lvl="2"/>
            <a:r>
              <a:rPr lang="en-US" dirty="0"/>
              <a:t>The characteristic withdrawal syndrome for tobacco use.</a:t>
            </a:r>
          </a:p>
          <a:p>
            <a:pPr lvl="2"/>
            <a:r>
              <a:rPr lang="en-US" dirty="0"/>
              <a:t>Tobacco (or a closely related substance, such as nicotine) is taken to relieve or avoid withdrawal symptoms.  </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795865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Use Disorder Severity</a:t>
            </a:r>
          </a:p>
        </p:txBody>
      </p:sp>
      <p:sp>
        <p:nvSpPr>
          <p:cNvPr id="3" name="Content Placeholder 2"/>
          <p:cNvSpPr>
            <a:spLocks noGrp="1"/>
          </p:cNvSpPr>
          <p:nvPr>
            <p:ph idx="1"/>
          </p:nvPr>
        </p:nvSpPr>
        <p:spPr/>
        <p:txBody>
          <a:bodyPr/>
          <a:lstStyle/>
          <a:p>
            <a:r>
              <a:rPr lang="en-US" dirty="0"/>
              <a:t>Specify Severity: </a:t>
            </a:r>
          </a:p>
          <a:p>
            <a:pPr lvl="1"/>
            <a:r>
              <a:rPr lang="en-US" dirty="0"/>
              <a:t>Mild-2-3 Symptoms </a:t>
            </a:r>
          </a:p>
          <a:p>
            <a:pPr marL="457200" lvl="1" indent="0">
              <a:buNone/>
            </a:pPr>
            <a:endParaRPr lang="en-US" dirty="0"/>
          </a:p>
          <a:p>
            <a:pPr lvl="1"/>
            <a:r>
              <a:rPr lang="en-US" dirty="0"/>
              <a:t>Moderate-4-5 Symptoms </a:t>
            </a:r>
          </a:p>
          <a:p>
            <a:pPr marL="457200" lvl="1" indent="0">
              <a:buNone/>
            </a:pPr>
            <a:endParaRPr lang="en-US" dirty="0"/>
          </a:p>
          <a:p>
            <a:pPr lvl="1"/>
            <a:r>
              <a:rPr lang="en-US" dirty="0"/>
              <a:t>Severe-6 or more symptoms</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192715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Tobacco Withdrawal</a:t>
            </a:r>
          </a:p>
        </p:txBody>
      </p:sp>
      <p:sp>
        <p:nvSpPr>
          <p:cNvPr id="3" name="Content Placeholder 2"/>
          <p:cNvSpPr>
            <a:spLocks noGrp="1"/>
          </p:cNvSpPr>
          <p:nvPr>
            <p:ph idx="1"/>
          </p:nvPr>
        </p:nvSpPr>
        <p:spPr>
          <a:xfrm>
            <a:off x="152400" y="1568450"/>
            <a:ext cx="8534400" cy="4756150"/>
          </a:xfrm>
        </p:spPr>
        <p:txBody>
          <a:bodyPr>
            <a:normAutofit fontScale="92500" lnSpcReduction="20000"/>
          </a:bodyPr>
          <a:lstStyle/>
          <a:p>
            <a:pPr marL="223838" lvl="4" indent="0">
              <a:buNone/>
            </a:pPr>
            <a:r>
              <a:rPr lang="en-US" dirty="0"/>
              <a:t>A. Daily use of tobacco for at least several weeks.</a:t>
            </a:r>
          </a:p>
          <a:p>
            <a:pPr marL="223838" lvl="4" indent="0">
              <a:buNone/>
            </a:pPr>
            <a:r>
              <a:rPr lang="en-US" dirty="0"/>
              <a:t>B. Abrupt cessation of tobacco use, or reduction in the amount of tobacco used, followed within 24 hours by four (or more) of the following signs or symptoms:</a:t>
            </a:r>
          </a:p>
          <a:p>
            <a:pPr marL="465138" lvl="3" indent="-241300"/>
            <a:r>
              <a:rPr lang="en-US" dirty="0"/>
              <a:t>Irritability, frustration, or anger</a:t>
            </a:r>
          </a:p>
          <a:p>
            <a:pPr marL="465138" lvl="3" indent="-241300"/>
            <a:r>
              <a:rPr lang="en-US" dirty="0"/>
              <a:t>Anxiety</a:t>
            </a:r>
          </a:p>
          <a:p>
            <a:pPr marL="465138" lvl="3" indent="-241300"/>
            <a:r>
              <a:rPr lang="en-US" dirty="0"/>
              <a:t>Difficulty Concentrating</a:t>
            </a:r>
          </a:p>
          <a:p>
            <a:pPr marL="465138" lvl="3" indent="-241300"/>
            <a:r>
              <a:rPr lang="en-US" dirty="0"/>
              <a:t>Increased appetite</a:t>
            </a:r>
          </a:p>
          <a:p>
            <a:pPr marL="465138" lvl="3" indent="-241300"/>
            <a:r>
              <a:rPr lang="en-US" dirty="0"/>
              <a:t>Restlessness</a:t>
            </a:r>
          </a:p>
          <a:p>
            <a:pPr marL="465138" lvl="3" indent="-241300"/>
            <a:r>
              <a:rPr lang="en-US" dirty="0"/>
              <a:t>Depressed mood</a:t>
            </a:r>
          </a:p>
          <a:p>
            <a:pPr marL="465138" lvl="3" indent="-241300"/>
            <a:r>
              <a:rPr lang="en-US" dirty="0"/>
              <a:t>Insomnia </a:t>
            </a:r>
          </a:p>
          <a:p>
            <a:pPr marL="223838" lvl="4" indent="0">
              <a:buNone/>
            </a:pPr>
            <a:r>
              <a:rPr lang="en-US" dirty="0"/>
              <a:t>C. The signs or symptoms in Criterion B cause clinically significant distress or impairment in social, occupation or other important areas of functioning.</a:t>
            </a:r>
          </a:p>
          <a:p>
            <a:pPr marL="223838" lvl="4" indent="0">
              <a:buNone/>
            </a:pPr>
            <a:r>
              <a:rPr lang="en-US" dirty="0"/>
              <a:t>D. The signs or symptoms are not attributed to another medical condition and are not better explained by another mental disorder, including intoxication or withdrawal from another substance.  </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247358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Assess Tobacco Use</a:t>
            </a:r>
          </a:p>
        </p:txBody>
      </p:sp>
      <p:sp>
        <p:nvSpPr>
          <p:cNvPr id="3" name="Content Placeholder 2"/>
          <p:cNvSpPr>
            <a:spLocks noGrp="1"/>
          </p:cNvSpPr>
          <p:nvPr>
            <p:ph idx="1"/>
          </p:nvPr>
        </p:nvSpPr>
        <p:spPr/>
        <p:txBody>
          <a:bodyPr/>
          <a:lstStyle/>
          <a:p>
            <a:pPr marL="690563" lvl="3" indent="-354013"/>
            <a:r>
              <a:rPr lang="en-US" dirty="0"/>
              <a:t>Tell me about when you started using tobacco.</a:t>
            </a:r>
          </a:p>
          <a:p>
            <a:endParaRPr lang="en-US" dirty="0"/>
          </a:p>
          <a:p>
            <a:pPr marL="690563" lvl="3" indent="-401638"/>
            <a:r>
              <a:rPr lang="en-US" dirty="0"/>
              <a:t>How often do you use tobacco and how much do you use?</a:t>
            </a:r>
          </a:p>
          <a:p>
            <a:pPr marL="0" indent="0">
              <a:buNone/>
            </a:pPr>
            <a:r>
              <a:rPr lang="en-US" dirty="0"/>
              <a:t> </a:t>
            </a:r>
          </a:p>
          <a:p>
            <a:pPr marL="690563" lvl="3" indent="-401638"/>
            <a:r>
              <a:rPr lang="en-US" dirty="0"/>
              <a:t>What are some of the reasons for your tobacco use/Why do you use tobacco/What are the benefits of tobacco use?  </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55130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Assess Tobacco Use</a:t>
            </a:r>
          </a:p>
        </p:txBody>
      </p:sp>
      <p:sp>
        <p:nvSpPr>
          <p:cNvPr id="3" name="Content Placeholder 2"/>
          <p:cNvSpPr>
            <a:spLocks noGrp="1"/>
          </p:cNvSpPr>
          <p:nvPr>
            <p:ph idx="1"/>
          </p:nvPr>
        </p:nvSpPr>
        <p:spPr/>
        <p:txBody>
          <a:bodyPr/>
          <a:lstStyle/>
          <a:p>
            <a:pPr marL="512763" lvl="3" indent="-223838"/>
            <a:r>
              <a:rPr lang="en-US" dirty="0"/>
              <a:t>How does your current tobacco use compare to how much you used when you started using tobacco?</a:t>
            </a:r>
          </a:p>
          <a:p>
            <a:pPr marL="288925" indent="0">
              <a:buNone/>
            </a:pPr>
            <a:r>
              <a:rPr lang="en-US" dirty="0"/>
              <a:t> </a:t>
            </a:r>
          </a:p>
          <a:p>
            <a:pPr marL="512763" lvl="3" indent="-223838"/>
            <a:r>
              <a:rPr lang="en-US" dirty="0"/>
              <a:t>Tell me about previous attempts to discontinue tobacco use?  What was helpful and what was not?</a:t>
            </a:r>
          </a:p>
          <a:p>
            <a:pPr marL="512763" indent="-223838"/>
            <a:endParaRPr lang="en-US" dirty="0"/>
          </a:p>
          <a:p>
            <a:pPr marL="512763" lvl="3" indent="-223838"/>
            <a:r>
              <a:rPr lang="en-US" dirty="0"/>
              <a:t>What are some of the negative consequences of your tobacco use?</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114483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Assess Tobacco Use</a:t>
            </a:r>
          </a:p>
        </p:txBody>
      </p:sp>
      <p:sp>
        <p:nvSpPr>
          <p:cNvPr id="3" name="Content Placeholder 2"/>
          <p:cNvSpPr>
            <a:spLocks noGrp="1"/>
          </p:cNvSpPr>
          <p:nvPr>
            <p:ph idx="1"/>
          </p:nvPr>
        </p:nvSpPr>
        <p:spPr/>
        <p:txBody>
          <a:bodyPr>
            <a:normAutofit fontScale="92500" lnSpcReduction="10000"/>
          </a:bodyPr>
          <a:lstStyle/>
          <a:p>
            <a:pPr marL="465138" lvl="3" indent="-176213"/>
            <a:r>
              <a:rPr lang="en-US" dirty="0"/>
              <a:t>If you were to stop using tobacco, what would the reasons be for your discontinued use?</a:t>
            </a:r>
          </a:p>
          <a:p>
            <a:pPr marL="465138" indent="-176213"/>
            <a:endParaRPr lang="en-US" dirty="0"/>
          </a:p>
          <a:p>
            <a:pPr marL="465138" lvl="3" indent="-176213"/>
            <a:r>
              <a:rPr lang="en-US" dirty="0"/>
              <a:t>On a scale of 1 to 10, how important is it for you to change your tobacco use behavior?</a:t>
            </a:r>
          </a:p>
          <a:p>
            <a:pPr marL="288925" indent="0">
              <a:buNone/>
            </a:pPr>
            <a:endParaRPr lang="en-US" dirty="0"/>
          </a:p>
          <a:p>
            <a:pPr marL="465138" lvl="3" indent="-176213"/>
            <a:r>
              <a:rPr lang="en-US" dirty="0"/>
              <a:t>On a scale of 1 to 10, how confident are you in your ability to change your tobacco use behavior.</a:t>
            </a:r>
          </a:p>
          <a:p>
            <a:pPr marL="465138" indent="-176213"/>
            <a:endParaRPr lang="en-US" dirty="0"/>
          </a:p>
          <a:p>
            <a:pPr marL="465138" lvl="3" indent="-176213"/>
            <a:r>
              <a:rPr lang="en-US" dirty="0"/>
              <a:t>How do you feel when you are in situations when you cannot use tobacco?  </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243370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OBJECTIVES</a:t>
            </a:r>
          </a:p>
        </p:txBody>
      </p:sp>
      <p:sp>
        <p:nvSpPr>
          <p:cNvPr id="5" name="Content Placeholder 4"/>
          <p:cNvSpPr>
            <a:spLocks noGrp="1"/>
          </p:cNvSpPr>
          <p:nvPr>
            <p:ph idx="1"/>
          </p:nvPr>
        </p:nvSpPr>
        <p:spPr>
          <a:xfrm>
            <a:off x="457200" y="1752600"/>
            <a:ext cx="8229600" cy="4724400"/>
          </a:xfrm>
        </p:spPr>
        <p:txBody>
          <a:bodyPr>
            <a:noAutofit/>
          </a:bodyPr>
          <a:lstStyle/>
          <a:p>
            <a:pPr marL="22860" indent="0">
              <a:lnSpc>
                <a:spcPct val="120000"/>
              </a:lnSpc>
              <a:buNone/>
            </a:pPr>
            <a:r>
              <a:rPr lang="en-US" sz="2800" spc="-100" dirty="0"/>
              <a:t>As a result of this training, participants will be able to:</a:t>
            </a:r>
            <a:endParaRPr lang="en-US" sz="2800" dirty="0"/>
          </a:p>
          <a:p>
            <a:pPr marL="0" indent="0">
              <a:buNone/>
            </a:pPr>
            <a:r>
              <a:rPr lang="en-US" sz="2800" dirty="0"/>
              <a:t>1. Identify and utilize two reliable and valid screening tools for tobacco use</a:t>
            </a:r>
          </a:p>
          <a:p>
            <a:pPr marL="0" indent="0">
              <a:buNone/>
            </a:pPr>
            <a:r>
              <a:rPr lang="en-US" sz="2800" dirty="0"/>
              <a:t>2. Utilize the substance use disorder criteria in assessing and diagnosing tobacco use disorders</a:t>
            </a:r>
          </a:p>
          <a:p>
            <a:pPr marL="0" indent="0">
              <a:buNone/>
            </a:pPr>
            <a:r>
              <a:rPr lang="en-US" sz="2800" dirty="0"/>
              <a:t>3. Identify the Stages of Change and how they apply to the assessment of tobacco use</a:t>
            </a:r>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2</a:t>
            </a:fld>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610600" cy="838200"/>
          </a:xfrm>
        </p:spPr>
        <p:txBody>
          <a:bodyPr>
            <a:noAutofit/>
          </a:bodyPr>
          <a:lstStyle/>
          <a:p>
            <a:r>
              <a:rPr lang="en-US" cap="small" dirty="0"/>
              <a:t>Overview of </a:t>
            </a:r>
            <a:r>
              <a:rPr lang="en-US" cap="small" dirty="0" err="1"/>
              <a:t>Transtheoretical</a:t>
            </a:r>
            <a:r>
              <a:rPr lang="en-US" cap="small" dirty="0"/>
              <a:t> </a:t>
            </a:r>
            <a:br>
              <a:rPr lang="en-US" cap="small" dirty="0"/>
            </a:br>
            <a:r>
              <a:rPr lang="en-US" cap="small" dirty="0"/>
              <a:t>Model (TTM):</a:t>
            </a:r>
            <a:endParaRPr lang="en-US" dirty="0"/>
          </a:p>
        </p:txBody>
      </p:sp>
      <p:sp>
        <p:nvSpPr>
          <p:cNvPr id="6" name="Content Placeholder 5"/>
          <p:cNvSpPr>
            <a:spLocks noGrp="1"/>
          </p:cNvSpPr>
          <p:nvPr>
            <p:ph idx="1"/>
          </p:nvPr>
        </p:nvSpPr>
        <p:spPr>
          <a:xfrm>
            <a:off x="457200" y="2133600"/>
            <a:ext cx="8229600" cy="3962400"/>
          </a:xfrm>
        </p:spPr>
        <p:txBody>
          <a:bodyPr>
            <a:normAutofit/>
          </a:bodyPr>
          <a:lstStyle/>
          <a:p>
            <a:pPr>
              <a:lnSpc>
                <a:spcPct val="150000"/>
              </a:lnSpc>
            </a:pPr>
            <a:r>
              <a:rPr lang="en-US" sz="2800" cap="small" dirty="0"/>
              <a:t>Assessing Tobacco Dependence &amp; Clients Readiness and Motivation to Quit</a:t>
            </a:r>
            <a:endParaRPr lang="en-US" sz="2800"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150"/>
            <a:ext cx="8229600" cy="654050"/>
          </a:xfrm>
        </p:spPr>
        <p:txBody>
          <a:bodyPr/>
          <a:lstStyle/>
          <a:p>
            <a:pPr algn="ctr"/>
            <a:r>
              <a:rPr lang="en-US" dirty="0">
                <a:latin typeface="Arial" pitchFamily="34" charset="0"/>
                <a:cs typeface="Arial" pitchFamily="34" charset="0"/>
              </a:rPr>
              <a:t>STAGES OF CHANGE MODEL</a:t>
            </a:r>
          </a:p>
        </p:txBody>
      </p:sp>
      <p:sp>
        <p:nvSpPr>
          <p:cNvPr id="3" name="Content Placeholder 2"/>
          <p:cNvSpPr>
            <a:spLocks noGrp="1"/>
          </p:cNvSpPr>
          <p:nvPr>
            <p:ph idx="1"/>
          </p:nvPr>
        </p:nvSpPr>
        <p:spPr/>
        <p:txBody>
          <a:bodyPr>
            <a:normAutofit/>
          </a:bodyPr>
          <a:lstStyle/>
          <a:p>
            <a:pPr>
              <a:spcBef>
                <a:spcPts val="1200"/>
              </a:spcBef>
              <a:buSzPct val="100000"/>
            </a:pPr>
            <a:r>
              <a:rPr lang="en-US" sz="2800" dirty="0">
                <a:latin typeface="Arial" pitchFamily="34" charset="0"/>
                <a:cs typeface="Arial" pitchFamily="34" charset="0"/>
              </a:rPr>
              <a:t>Developed by Prochaska and </a:t>
            </a:r>
            <a:r>
              <a:rPr lang="en-US" sz="2800" dirty="0" err="1">
                <a:latin typeface="Arial" pitchFamily="34" charset="0"/>
                <a:cs typeface="Arial" pitchFamily="34" charset="0"/>
              </a:rPr>
              <a:t>DiClemente</a:t>
            </a:r>
            <a:endParaRPr lang="en-US" sz="2800" dirty="0">
              <a:latin typeface="Arial" pitchFamily="34" charset="0"/>
              <a:cs typeface="Arial" pitchFamily="34" charset="0"/>
            </a:endParaRPr>
          </a:p>
          <a:p>
            <a:pPr>
              <a:spcBef>
                <a:spcPts val="1200"/>
              </a:spcBef>
              <a:buSzPct val="100000"/>
            </a:pPr>
            <a:r>
              <a:rPr lang="en-US" sz="2800" dirty="0">
                <a:latin typeface="Arial" pitchFamily="34" charset="0"/>
                <a:cs typeface="Arial" pitchFamily="34" charset="0"/>
              </a:rPr>
              <a:t>Behavior change does not happen in one step, but in stages</a:t>
            </a:r>
          </a:p>
          <a:p>
            <a:pPr>
              <a:spcBef>
                <a:spcPts val="1200"/>
              </a:spcBef>
              <a:buSzPct val="100000"/>
            </a:pPr>
            <a:r>
              <a:rPr lang="en-US" sz="2800" dirty="0"/>
              <a:t>An individual </a:t>
            </a:r>
            <a:r>
              <a:rPr lang="en-US" sz="2800" dirty="0">
                <a:latin typeface="Arial" pitchFamily="34" charset="0"/>
                <a:cs typeface="Arial" pitchFamily="34" charset="0"/>
              </a:rPr>
              <a:t>progresses through the stages at their own pace, depending on their goals and sources of motivation</a:t>
            </a:r>
          </a:p>
          <a:p>
            <a:pPr>
              <a:buNone/>
            </a:pPr>
            <a:endParaRPr lang="en-US" dirty="0">
              <a:latin typeface="Arial" pitchFamily="34" charset="0"/>
              <a:cs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THE STAGES OF CHANGE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524000"/>
            <a:ext cx="4089529" cy="4628352"/>
          </a:xfrm>
          <a:prstGeom prst="rect">
            <a:avLst/>
          </a:prstGeom>
        </p:spPr>
      </p:pic>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PRECONTEMPLATION</a:t>
            </a:r>
          </a:p>
        </p:txBody>
      </p:sp>
      <p:sp>
        <p:nvSpPr>
          <p:cNvPr id="5" name="Content Placeholder 4"/>
          <p:cNvSpPr>
            <a:spLocks noGrp="1"/>
          </p:cNvSpPr>
          <p:nvPr>
            <p:ph idx="1"/>
          </p:nvPr>
        </p:nvSpPr>
        <p:spPr/>
        <p:txBody>
          <a:bodyPr>
            <a:normAutofit lnSpcReduction="10000"/>
          </a:bodyPr>
          <a:lstStyle/>
          <a:p>
            <a:pPr marL="0" indent="0">
              <a:buNone/>
            </a:pPr>
            <a:r>
              <a:rPr lang="en-US" sz="2800" dirty="0"/>
              <a:t>There  is  no  intention  to  change  behavior  in  the  foreseeable  future:</a:t>
            </a:r>
          </a:p>
          <a:p>
            <a:pPr lvl="1">
              <a:lnSpc>
                <a:spcPct val="150000"/>
              </a:lnSpc>
              <a:buFont typeface="Arial" panose="020B0604020202020204" pitchFamily="34" charset="0"/>
              <a:buChar char="•"/>
            </a:pPr>
            <a:r>
              <a:rPr lang="en-US" sz="2400" dirty="0"/>
              <a:t>Others  are  aware  of  problem</a:t>
            </a:r>
          </a:p>
          <a:p>
            <a:pPr lvl="1">
              <a:lnSpc>
                <a:spcPct val="150000"/>
              </a:lnSpc>
              <a:buFont typeface="Arial" panose="020B0604020202020204" pitchFamily="34" charset="0"/>
              <a:buChar char="•"/>
            </a:pPr>
            <a:r>
              <a:rPr lang="en-US" sz="2400" dirty="0"/>
              <a:t>Unaware  or  under-aware</a:t>
            </a:r>
          </a:p>
          <a:p>
            <a:pPr lvl="1">
              <a:lnSpc>
                <a:spcPct val="150000"/>
              </a:lnSpc>
              <a:buFont typeface="Arial" panose="020B0604020202020204" pitchFamily="34" charset="0"/>
              <a:buChar char="•"/>
            </a:pPr>
            <a:r>
              <a:rPr lang="en-US" sz="2400" dirty="0"/>
              <a:t>Change  due  to  outside  pressure</a:t>
            </a:r>
          </a:p>
          <a:p>
            <a:pPr lvl="1">
              <a:lnSpc>
                <a:spcPct val="150000"/>
              </a:lnSpc>
              <a:buFont typeface="Arial" panose="020B0604020202020204" pitchFamily="34" charset="0"/>
              <a:buChar char="•"/>
            </a:pPr>
            <a:r>
              <a:rPr lang="en-US" sz="2400" dirty="0"/>
              <a:t>No  plans  to  change (6 months)</a:t>
            </a:r>
          </a:p>
          <a:p>
            <a:pPr lvl="1">
              <a:lnSpc>
                <a:spcPct val="150000"/>
              </a:lnSpc>
              <a:buFont typeface="Arial" panose="020B0604020202020204" pitchFamily="34" charset="0"/>
              <a:buChar char="•"/>
            </a:pPr>
            <a:r>
              <a:rPr lang="en-US" sz="2400" dirty="0"/>
              <a:t>Coerced by others to change</a:t>
            </a:r>
          </a:p>
          <a:p>
            <a:pPr lvl="1"/>
            <a:endParaRPr lang="en-US" sz="2400" dirty="0"/>
          </a:p>
          <a:p>
            <a:pPr lvl="1"/>
            <a:endParaRPr lang="en-US" sz="2400" dirty="0"/>
          </a:p>
          <a:p>
            <a:pPr lvl="1"/>
            <a:endParaRPr lang="en-US" sz="2400" dirty="0"/>
          </a:p>
          <a:p>
            <a:pPr lvl="1"/>
            <a:endParaRPr lang="en-US" sz="2400" dirty="0"/>
          </a:p>
        </p:txBody>
      </p:sp>
      <p:sp>
        <p:nvSpPr>
          <p:cNvPr id="7"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B1A91583-00A8-440E-9ACA-FF8D4E8FDBA8}" type="slidenum">
              <a:rPr lang="en-US" smtClean="0">
                <a:solidFill>
                  <a:srgbClr val="FFFFFF"/>
                </a:solidFill>
              </a:rPr>
              <a:pPr/>
              <a:t>24</a:t>
            </a:fld>
            <a:endParaRPr lang="en-US" dirty="0">
              <a:solidFill>
                <a:srgbClr val="FFFFFF"/>
              </a:solidFill>
            </a:endParaRPr>
          </a:p>
        </p:txBody>
      </p:sp>
      <p:sp>
        <p:nvSpPr>
          <p:cNvPr id="2" name="Title 1"/>
          <p:cNvSpPr>
            <a:spLocks noGrp="1"/>
          </p:cNvSpPr>
          <p:nvPr>
            <p:ph type="title"/>
          </p:nvPr>
        </p:nvSpPr>
        <p:spPr/>
        <p:txBody>
          <a:bodyPr>
            <a:normAutofit/>
          </a:bodyPr>
          <a:lstStyle/>
          <a:p>
            <a:r>
              <a:rPr lang="en-US" dirty="0"/>
              <a:t>CONTEMPLATION</a:t>
            </a:r>
          </a:p>
        </p:txBody>
      </p:sp>
      <p:sp>
        <p:nvSpPr>
          <p:cNvPr id="3" name="Content Placeholder 2"/>
          <p:cNvSpPr>
            <a:spLocks noGrp="1"/>
          </p:cNvSpPr>
          <p:nvPr>
            <p:ph idx="1"/>
          </p:nvPr>
        </p:nvSpPr>
        <p:spPr>
          <a:xfrm>
            <a:off x="457200" y="1828800"/>
            <a:ext cx="8077200" cy="3962400"/>
          </a:xfrm>
        </p:spPr>
        <p:txBody>
          <a:bodyPr/>
          <a:lstStyle/>
          <a:p>
            <a:pPr marL="0" indent="0">
              <a:buNone/>
            </a:pPr>
            <a:r>
              <a:rPr lang="en-US" sz="2800" spc="-100" dirty="0"/>
              <a:t>Aware  that  a  problem  exists  and  begins  to  think  about  overcoming  it:</a:t>
            </a:r>
          </a:p>
          <a:p>
            <a:pPr lvl="1">
              <a:lnSpc>
                <a:spcPct val="150000"/>
              </a:lnSpc>
              <a:buFont typeface="Arial" panose="020B0604020202020204" pitchFamily="34" charset="0"/>
              <a:buChar char="•"/>
            </a:pPr>
            <a:r>
              <a:rPr lang="en-US" sz="2400" dirty="0"/>
              <a:t>No commitment </a:t>
            </a:r>
          </a:p>
          <a:p>
            <a:pPr lvl="1">
              <a:lnSpc>
                <a:spcPct val="150000"/>
              </a:lnSpc>
              <a:buFont typeface="Arial" panose="020B0604020202020204" pitchFamily="34" charset="0"/>
              <a:buChar char="•"/>
            </a:pPr>
            <a:r>
              <a:rPr lang="en-US" sz="2400" dirty="0"/>
              <a:t>Struggles with loss</a:t>
            </a:r>
          </a:p>
          <a:p>
            <a:pPr lvl="1">
              <a:lnSpc>
                <a:spcPct val="150000"/>
              </a:lnSpc>
              <a:buFont typeface="Arial" panose="020B0604020202020204" pitchFamily="34" charset="0"/>
              <a:buChar char="•"/>
            </a:pPr>
            <a:r>
              <a:rPr lang="en-US" sz="2400" dirty="0"/>
              <a:t>Decisional-balancing</a:t>
            </a:r>
          </a:p>
          <a:p>
            <a:pPr lvl="1">
              <a:lnSpc>
                <a:spcPct val="150000"/>
              </a:lnSpc>
              <a:buFont typeface="Arial" panose="020B0604020202020204" pitchFamily="34" charset="0"/>
              <a:buChar char="•"/>
            </a:pPr>
            <a:r>
              <a:rPr lang="en-US" sz="2400" dirty="0"/>
              <a:t>Can get stuck and remain so</a:t>
            </a:r>
          </a:p>
          <a:p>
            <a:pPr lvl="1"/>
            <a:endParaRPr lang="en-US" sz="2400" dirty="0"/>
          </a:p>
          <a:p>
            <a:pPr lvl="1"/>
            <a:endParaRPr lang="en-US" sz="2400" dirty="0"/>
          </a:p>
          <a:p>
            <a:pPr lvl="1"/>
            <a:endParaRPr lang="en-US" sz="2400" dirty="0"/>
          </a:p>
          <a:p>
            <a:pPr lvl="1"/>
            <a:endParaRPr lang="en-US" sz="2400" dirty="0"/>
          </a:p>
          <a:p>
            <a:pPr lvl="1"/>
            <a:endParaRPr lang="en-US" spc="-100"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1A91583-00A8-440E-9ACA-FF8D4E8FDBA8}" type="slidenum">
              <a:rPr lang="en-US" smtClean="0">
                <a:solidFill>
                  <a:srgbClr val="FFFFFF"/>
                </a:solidFill>
              </a:rPr>
              <a:pPr/>
              <a:t>25</a:t>
            </a:fld>
            <a:endParaRPr lang="en-US">
              <a:solidFill>
                <a:srgbClr val="FFFFFF"/>
              </a:solidFill>
            </a:endParaRPr>
          </a:p>
        </p:txBody>
      </p:sp>
      <p:sp>
        <p:nvSpPr>
          <p:cNvPr id="2" name="Title 1"/>
          <p:cNvSpPr>
            <a:spLocks noGrp="1"/>
          </p:cNvSpPr>
          <p:nvPr>
            <p:ph type="title"/>
          </p:nvPr>
        </p:nvSpPr>
        <p:spPr/>
        <p:txBody>
          <a:bodyPr>
            <a:normAutofit/>
          </a:bodyPr>
          <a:lstStyle/>
          <a:p>
            <a:r>
              <a:rPr lang="en-US" dirty="0"/>
              <a:t>PREPARATION</a:t>
            </a:r>
          </a:p>
        </p:txBody>
      </p:sp>
      <p:sp>
        <p:nvSpPr>
          <p:cNvPr id="3" name="Content Placeholder 2"/>
          <p:cNvSpPr>
            <a:spLocks noGrp="1"/>
          </p:cNvSpPr>
          <p:nvPr>
            <p:ph idx="1"/>
          </p:nvPr>
        </p:nvSpPr>
        <p:spPr/>
        <p:txBody>
          <a:bodyPr>
            <a:normAutofit/>
          </a:bodyPr>
          <a:lstStyle/>
          <a:p>
            <a:pPr marL="0" indent="0">
              <a:buNone/>
            </a:pPr>
            <a:r>
              <a:rPr lang="en-US" sz="2800" dirty="0"/>
              <a:t>Making plans for the intended change:</a:t>
            </a:r>
          </a:p>
          <a:p>
            <a:pPr lvl="1">
              <a:lnSpc>
                <a:spcPct val="150000"/>
              </a:lnSpc>
              <a:buFont typeface="Arial" panose="020B0604020202020204" pitchFamily="34" charset="0"/>
              <a:buChar char="•"/>
            </a:pPr>
            <a:r>
              <a:rPr lang="en-US" sz="2400" dirty="0"/>
              <a:t>Intending to take action within 30 days</a:t>
            </a:r>
          </a:p>
          <a:p>
            <a:pPr lvl="1">
              <a:lnSpc>
                <a:spcPct val="150000"/>
              </a:lnSpc>
              <a:buFont typeface="Arial" panose="020B0604020202020204" pitchFamily="34" charset="0"/>
              <a:buChar char="•"/>
            </a:pPr>
            <a:r>
              <a:rPr lang="en-US" sz="2400" dirty="0"/>
              <a:t>Taking steps/making plans</a:t>
            </a:r>
          </a:p>
          <a:p>
            <a:pPr lvl="1">
              <a:lnSpc>
                <a:spcPct val="150000"/>
              </a:lnSpc>
              <a:buFont typeface="Arial" panose="020B0604020202020204" pitchFamily="34" charset="0"/>
              <a:buChar char="•"/>
            </a:pPr>
            <a:r>
              <a:rPr lang="en-US" sz="2400" dirty="0"/>
              <a:t>May/may not have taken unsuccessful action in past year</a:t>
            </a:r>
          </a:p>
          <a:p>
            <a:pPr lvl="1"/>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1A91583-00A8-440E-9ACA-FF8D4E8FDBA8}" type="slidenum">
              <a:rPr lang="en-US" smtClean="0">
                <a:solidFill>
                  <a:srgbClr val="FFFFFF"/>
                </a:solidFill>
              </a:rPr>
              <a:pPr/>
              <a:t>26</a:t>
            </a:fld>
            <a:endParaRPr lang="en-US">
              <a:solidFill>
                <a:srgbClr val="FFFFFF"/>
              </a:solidFill>
            </a:endParaRPr>
          </a:p>
        </p:txBody>
      </p:sp>
      <p:sp>
        <p:nvSpPr>
          <p:cNvPr id="2" name="Title 1"/>
          <p:cNvSpPr>
            <a:spLocks noGrp="1"/>
          </p:cNvSpPr>
          <p:nvPr>
            <p:ph type="title"/>
          </p:nvPr>
        </p:nvSpPr>
        <p:spPr/>
        <p:txBody>
          <a:bodyPr>
            <a:normAutofit/>
          </a:bodyPr>
          <a:lstStyle/>
          <a:p>
            <a:r>
              <a:rPr lang="en-US" dirty="0"/>
              <a:t>ACTION</a:t>
            </a:r>
          </a:p>
        </p:txBody>
      </p:sp>
      <p:sp>
        <p:nvSpPr>
          <p:cNvPr id="3" name="Content Placeholder 2"/>
          <p:cNvSpPr>
            <a:spLocks noGrp="1"/>
          </p:cNvSpPr>
          <p:nvPr>
            <p:ph idx="1"/>
          </p:nvPr>
        </p:nvSpPr>
        <p:spPr/>
        <p:txBody>
          <a:bodyPr>
            <a:normAutofit/>
          </a:bodyPr>
          <a:lstStyle/>
          <a:p>
            <a:pPr marL="0" indent="0">
              <a:buNone/>
            </a:pPr>
            <a:r>
              <a:rPr lang="en-US" sz="2800" spc="-100" dirty="0"/>
              <a:t>Modification of behavior, experiences, or environment in order to overcome problem behavior</a:t>
            </a:r>
          </a:p>
          <a:p>
            <a:pPr lvl="1">
              <a:lnSpc>
                <a:spcPct val="150000"/>
              </a:lnSpc>
              <a:buFont typeface="Arial" panose="020B0604020202020204" pitchFamily="34" charset="0"/>
              <a:buChar char="•"/>
            </a:pPr>
            <a:r>
              <a:rPr lang="en-US" sz="2400" spc="-100" dirty="0"/>
              <a:t>Taking an action is not being in action</a:t>
            </a:r>
          </a:p>
          <a:p>
            <a:pPr lvl="1">
              <a:lnSpc>
                <a:spcPct val="150000"/>
              </a:lnSpc>
              <a:buFont typeface="Arial" panose="020B0604020202020204" pitchFamily="34" charset="0"/>
              <a:buChar char="•"/>
            </a:pPr>
            <a:r>
              <a:rPr lang="en-US" sz="2400" spc="-100" dirty="0"/>
              <a:t>Runs from one day to six months</a:t>
            </a:r>
          </a:p>
          <a:p>
            <a:pPr lvl="1">
              <a:lnSpc>
                <a:spcPct val="150000"/>
              </a:lnSpc>
              <a:buFont typeface="Arial" panose="020B0604020202020204" pitchFamily="34" charset="0"/>
              <a:buChar char="•"/>
            </a:pPr>
            <a:r>
              <a:rPr lang="en-US" sz="2400" spc="-100" dirty="0"/>
              <a:t>Requires considerable commitment</a:t>
            </a:r>
          </a:p>
          <a:p>
            <a:pPr marL="457200" lvl="1" indent="0">
              <a:buNone/>
            </a:pPr>
            <a:endParaRPr lang="en-US" sz="2400" spc="-100" dirty="0"/>
          </a:p>
          <a:p>
            <a:pPr lvl="1"/>
            <a:endParaRPr lang="en-US" sz="2400" spc="-100" dirty="0"/>
          </a:p>
          <a:p>
            <a:pPr lvl="1"/>
            <a:endParaRPr lang="en-US" sz="2400" spc="-100" dirty="0"/>
          </a:p>
          <a:p>
            <a:pPr lvl="1"/>
            <a:endParaRPr lang="en-US" sz="2400" spc="-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B1A91583-00A8-440E-9ACA-FF8D4E8FDBA8}" type="slidenum">
              <a:rPr lang="en-US" smtClean="0">
                <a:solidFill>
                  <a:srgbClr val="FFFFFF"/>
                </a:solidFill>
              </a:rPr>
              <a:pPr/>
              <a:t>27</a:t>
            </a:fld>
            <a:endParaRPr lang="en-US">
              <a:solidFill>
                <a:srgbClr val="FFFFFF"/>
              </a:solidFill>
            </a:endParaRPr>
          </a:p>
        </p:txBody>
      </p:sp>
      <p:sp>
        <p:nvSpPr>
          <p:cNvPr id="2" name="Title 1"/>
          <p:cNvSpPr>
            <a:spLocks noGrp="1"/>
          </p:cNvSpPr>
          <p:nvPr>
            <p:ph type="title"/>
          </p:nvPr>
        </p:nvSpPr>
        <p:spPr/>
        <p:txBody>
          <a:bodyPr/>
          <a:lstStyle/>
          <a:p>
            <a:r>
              <a:rPr lang="en-US" dirty="0"/>
              <a:t>MAINTENANCE</a:t>
            </a:r>
          </a:p>
        </p:txBody>
      </p:sp>
      <p:sp>
        <p:nvSpPr>
          <p:cNvPr id="3" name="Content Placeholder 2"/>
          <p:cNvSpPr>
            <a:spLocks noGrp="1"/>
          </p:cNvSpPr>
          <p:nvPr>
            <p:ph idx="1"/>
          </p:nvPr>
        </p:nvSpPr>
        <p:spPr>
          <a:xfrm>
            <a:off x="457200" y="1828800"/>
            <a:ext cx="8458200" cy="3962400"/>
          </a:xfrm>
        </p:spPr>
        <p:txBody>
          <a:bodyPr/>
          <a:lstStyle/>
          <a:p>
            <a:pPr marL="0" indent="0">
              <a:lnSpc>
                <a:spcPct val="150000"/>
              </a:lnSpc>
              <a:buNone/>
            </a:pPr>
            <a:r>
              <a:rPr lang="en-US" spc="-100" dirty="0"/>
              <a:t>Integrated the new behavior into present lifestyle</a:t>
            </a:r>
          </a:p>
          <a:p>
            <a:pPr lvl="1">
              <a:lnSpc>
                <a:spcPct val="150000"/>
              </a:lnSpc>
              <a:buFont typeface="Arial" panose="020B0604020202020204" pitchFamily="34" charset="0"/>
              <a:buChar char="•"/>
            </a:pPr>
            <a:r>
              <a:rPr lang="en-US" sz="2400" dirty="0"/>
              <a:t>More than six months</a:t>
            </a:r>
          </a:p>
          <a:p>
            <a:pPr lvl="1">
              <a:lnSpc>
                <a:spcPct val="150000"/>
              </a:lnSpc>
              <a:buFont typeface="Arial" panose="020B0604020202020204" pitchFamily="34" charset="0"/>
              <a:buChar char="•"/>
            </a:pPr>
            <a:r>
              <a:rPr lang="en-US" sz="2400" dirty="0"/>
              <a:t>Stabilizing change</a:t>
            </a:r>
          </a:p>
          <a:p>
            <a:pPr lvl="1">
              <a:lnSpc>
                <a:spcPct val="150000"/>
              </a:lnSpc>
              <a:buFont typeface="Arial" panose="020B0604020202020204" pitchFamily="34" charset="0"/>
              <a:buChar char="•"/>
            </a:pPr>
            <a:r>
              <a:rPr lang="en-US" sz="2400" dirty="0"/>
              <a:t>Avoiding relapse</a:t>
            </a:r>
          </a:p>
          <a:p>
            <a:pPr lvl="1">
              <a:lnSpc>
                <a:spcPct val="150000"/>
              </a:lnSpc>
              <a:buFont typeface="Arial" panose="020B0604020202020204" pitchFamily="34" charset="0"/>
              <a:buChar char="•"/>
            </a:pPr>
            <a:r>
              <a:rPr lang="en-US" sz="2400" dirty="0"/>
              <a:t>Can last a lifetime</a:t>
            </a:r>
          </a:p>
          <a:p>
            <a:pPr lvl="1"/>
            <a:endParaRPr lang="en-US" dirty="0"/>
          </a:p>
          <a:p>
            <a:pPr lvl="1"/>
            <a:endParaRPr lang="en-US" dirty="0"/>
          </a:p>
          <a:p>
            <a:pPr lvl="1"/>
            <a:endParaRPr lang="en-US" dirty="0"/>
          </a:p>
          <a:p>
            <a:pPr lvl="1"/>
            <a:endParaRPr lang="en-US" spc="-100" dirty="0"/>
          </a:p>
          <a:p>
            <a:pPr lvl="1"/>
            <a:endParaRPr lang="en-US" spc="-100" dirty="0"/>
          </a:p>
          <a:p>
            <a:pPr lvl="1"/>
            <a:endParaRPr lang="en-US" spc="-100"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a:defRPr/>
            </a:pPr>
            <a:fld id="{F84A3757-4F55-4D94-8CBC-9AA6355071A6}" type="slidenum">
              <a:rPr lang="en-US" smtClean="0">
                <a:solidFill>
                  <a:srgbClr val="FFFFFF"/>
                </a:solidFill>
              </a:rPr>
              <a:pPr>
                <a:defRPr/>
              </a:pPr>
              <a:t>28</a:t>
            </a:fld>
            <a:endParaRPr lang="en-US">
              <a:solidFill>
                <a:srgbClr val="FFFFFF"/>
              </a:solidFill>
            </a:endParaRPr>
          </a:p>
        </p:txBody>
      </p:sp>
      <p:sp>
        <p:nvSpPr>
          <p:cNvPr id="3" name="Title 2"/>
          <p:cNvSpPr>
            <a:spLocks noGrp="1"/>
          </p:cNvSpPr>
          <p:nvPr>
            <p:ph type="title"/>
          </p:nvPr>
        </p:nvSpPr>
        <p:spPr/>
        <p:txBody>
          <a:bodyPr/>
          <a:lstStyle/>
          <a:p>
            <a:r>
              <a:rPr lang="en-US" dirty="0"/>
              <a:t>THE STAGES OF CHANGE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7353" y="1846231"/>
            <a:ext cx="3249293" cy="423233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DOMAINS FOR CHANGE</a:t>
            </a:r>
          </a:p>
        </p:txBody>
      </p:sp>
      <p:sp>
        <p:nvSpPr>
          <p:cNvPr id="7" name="Content Placeholder 6"/>
          <p:cNvSpPr>
            <a:spLocks noGrp="1"/>
          </p:cNvSpPr>
          <p:nvPr>
            <p:ph idx="1"/>
          </p:nvPr>
        </p:nvSpPr>
        <p:spPr>
          <a:xfrm>
            <a:off x="685800" y="1828800"/>
            <a:ext cx="8229600" cy="3962400"/>
          </a:xfrm>
        </p:spPr>
        <p:txBody>
          <a:bodyPr>
            <a:normAutofit/>
          </a:bodyPr>
          <a:lstStyle/>
          <a:p>
            <a:pPr marL="0" indent="0">
              <a:buNone/>
            </a:pPr>
            <a:r>
              <a:rPr lang="en-US" sz="2800" dirty="0"/>
              <a:t>Cognitive</a:t>
            </a:r>
          </a:p>
          <a:p>
            <a:pPr lvl="1">
              <a:buFont typeface="Arial" panose="020B0604020202020204" pitchFamily="34" charset="0"/>
              <a:buChar char="•"/>
            </a:pPr>
            <a:r>
              <a:rPr lang="en-US" sz="2400" dirty="0"/>
              <a:t>What a person thinks related to the change</a:t>
            </a:r>
          </a:p>
          <a:p>
            <a:endParaRPr lang="en-US" sz="2400" dirty="0"/>
          </a:p>
          <a:p>
            <a:pPr marL="0" indent="0">
              <a:buNone/>
            </a:pPr>
            <a:r>
              <a:rPr lang="en-US" sz="2800" dirty="0"/>
              <a:t>Affective</a:t>
            </a:r>
          </a:p>
          <a:p>
            <a:pPr lvl="1">
              <a:buFont typeface="Arial" panose="020B0604020202020204" pitchFamily="34" charset="0"/>
              <a:buChar char="•"/>
            </a:pPr>
            <a:r>
              <a:rPr lang="en-US" sz="2400" dirty="0"/>
              <a:t>What a person feels related to the change</a:t>
            </a:r>
          </a:p>
          <a:p>
            <a:endParaRPr lang="en-US" sz="2400" dirty="0"/>
          </a:p>
          <a:p>
            <a:pPr marL="0" indent="0">
              <a:buNone/>
            </a:pPr>
            <a:r>
              <a:rPr lang="en-US" sz="2800" dirty="0"/>
              <a:t>Behavioral</a:t>
            </a:r>
          </a:p>
          <a:p>
            <a:pPr lvl="1">
              <a:buFont typeface="Arial" panose="020B0604020202020204" pitchFamily="34" charset="0"/>
              <a:buChar char="•"/>
            </a:pPr>
            <a:r>
              <a:rPr lang="en-US" sz="2400" dirty="0"/>
              <a:t>What actions related to the change</a:t>
            </a:r>
          </a:p>
          <a:p>
            <a:endParaRPr lang="en-US" sz="2600" dirty="0"/>
          </a:p>
        </p:txBody>
      </p:sp>
      <p:sp>
        <p:nvSpPr>
          <p:cNvPr id="4"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29</a:t>
            </a:fld>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2064" y="838200"/>
            <a:ext cx="8229600" cy="654050"/>
          </a:xfrm>
        </p:spPr>
        <p:txBody>
          <a:bodyPr/>
          <a:lstStyle/>
          <a:p>
            <a:r>
              <a:rPr lang="en-US" sz="3600" dirty="0"/>
              <a:t>AGENDA</a:t>
            </a:r>
          </a:p>
        </p:txBody>
      </p:sp>
      <p:sp>
        <p:nvSpPr>
          <p:cNvPr id="3" name="Content Placeholder 2"/>
          <p:cNvSpPr>
            <a:spLocks noGrp="1"/>
          </p:cNvSpPr>
          <p:nvPr>
            <p:ph idx="1"/>
          </p:nvPr>
        </p:nvSpPr>
        <p:spPr>
          <a:xfrm>
            <a:off x="766864" y="1585912"/>
            <a:ext cx="7620000" cy="4953000"/>
          </a:xfrm>
        </p:spPr>
        <p:txBody>
          <a:bodyPr>
            <a:normAutofit/>
          </a:bodyPr>
          <a:lstStyle/>
          <a:p>
            <a:pPr>
              <a:spcAft>
                <a:spcPts val="600"/>
              </a:spcAft>
            </a:pPr>
            <a:r>
              <a:rPr lang="en-US" sz="2600" dirty="0"/>
              <a:t>Welcome, Introductions, Goal and Objectives</a:t>
            </a:r>
          </a:p>
          <a:p>
            <a:pPr>
              <a:spcAft>
                <a:spcPts val="600"/>
              </a:spcAft>
            </a:pPr>
            <a:r>
              <a:rPr lang="en-US" sz="2600" dirty="0"/>
              <a:t>Screening for Tobacco Use: Review of the </a:t>
            </a:r>
            <a:r>
              <a:rPr lang="en-US" sz="2600" dirty="0" err="1"/>
              <a:t>Fagerström</a:t>
            </a:r>
            <a:r>
              <a:rPr lang="en-US" sz="2600" dirty="0"/>
              <a:t> and Hooked on Nicotine Checklist</a:t>
            </a:r>
          </a:p>
          <a:p>
            <a:pPr>
              <a:spcAft>
                <a:spcPts val="600"/>
              </a:spcAft>
            </a:pPr>
            <a:r>
              <a:rPr lang="en-US" sz="2600" dirty="0"/>
              <a:t>Assessing Tobacco Use: Overview of the Substance Use Disorder Criteria and Application to Assessing for Tobacco Use Disorders</a:t>
            </a:r>
          </a:p>
          <a:p>
            <a:pPr>
              <a:spcAft>
                <a:spcPts val="600"/>
              </a:spcAft>
            </a:pPr>
            <a:r>
              <a:rPr lang="en-US" sz="2600" dirty="0"/>
              <a:t>Assessing Tobacco Use: Readiness and Motivation to Change</a:t>
            </a:r>
          </a:p>
          <a:p>
            <a:pPr>
              <a:spcAft>
                <a:spcPts val="600"/>
              </a:spcAft>
            </a:pPr>
            <a:r>
              <a:rPr lang="en-US" sz="2600" dirty="0"/>
              <a:t>Closing</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000" dirty="0"/>
          </a:p>
          <a:p>
            <a:pPr marL="0" indent="0" algn="ctr">
              <a:buNone/>
            </a:pPr>
            <a:endParaRPr lang="en-US" sz="2000" dirty="0"/>
          </a:p>
        </p:txBody>
      </p:sp>
      <p:sp>
        <p:nvSpPr>
          <p:cNvPr id="5"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3</a:t>
            </a:r>
          </a:p>
        </p:txBody>
      </p:sp>
    </p:spTree>
    <p:extLst>
      <p:ext uri="{BB962C8B-B14F-4D97-AF65-F5344CB8AC3E}">
        <p14:creationId xmlns:p14="http://schemas.microsoft.com/office/powerpoint/2010/main" val="3323558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ACTIVITY</a:t>
            </a:r>
          </a:p>
        </p:txBody>
      </p:sp>
      <p:sp>
        <p:nvSpPr>
          <p:cNvPr id="3" name="Text Placeholder 2"/>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pic>
        <p:nvPicPr>
          <p:cNvPr id="5" name="Picture 4" descr="broken-cigarette.jpg"/>
          <p:cNvPicPr>
            <a:picLocks noChangeAspect="1"/>
          </p:cNvPicPr>
          <p:nvPr/>
        </p:nvPicPr>
        <p:blipFill>
          <a:blip r:embed="rId3" cstate="print"/>
          <a:stretch>
            <a:fillRect/>
          </a:stretch>
        </p:blipFill>
        <p:spPr>
          <a:xfrm>
            <a:off x="1600200" y="2133600"/>
            <a:ext cx="6286500" cy="2971800"/>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30</a:t>
            </a:fld>
            <a:endParaRPr lang="en-US"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3900" cap="small" dirty="0"/>
            </a:br>
            <a:br>
              <a:rPr lang="en-US" sz="3900" dirty="0"/>
            </a:br>
            <a:r>
              <a:rPr lang="en-US" sz="3900" dirty="0"/>
              <a:t>   </a:t>
            </a:r>
          </a:p>
        </p:txBody>
      </p:sp>
      <p:sp>
        <p:nvSpPr>
          <p:cNvPr id="3" name="Text Placeholder 2"/>
          <p:cNvSpPr>
            <a:spLocks noGrp="1"/>
          </p:cNvSpPr>
          <p:nvPr>
            <p:ph idx="1"/>
          </p:nvPr>
        </p:nvSpPr>
        <p:spPr/>
        <p:txBody>
          <a:bodyPr/>
          <a:lstStyle/>
          <a:p>
            <a:pPr marL="0" indent="0" algn="ctr">
              <a:buNone/>
            </a:pPr>
            <a:r>
              <a:rPr lang="en-US" sz="3900" cap="small" dirty="0"/>
              <a:t>Thank You!</a:t>
            </a:r>
            <a:endParaRPr lang="en-US" sz="3900"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31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INTRODUCTIONS</a:t>
            </a:r>
          </a:p>
        </p:txBody>
      </p:sp>
      <p:sp>
        <p:nvSpPr>
          <p:cNvPr id="3" name="Content Placeholder 2"/>
          <p:cNvSpPr>
            <a:spLocks noGrp="1"/>
          </p:cNvSpPr>
          <p:nvPr>
            <p:ph idx="1"/>
          </p:nvPr>
        </p:nvSpPr>
        <p:spPr>
          <a:xfrm>
            <a:off x="914400" y="1828800"/>
            <a:ext cx="8229600" cy="3962400"/>
          </a:xfrm>
        </p:spPr>
        <p:txBody>
          <a:bodyPr>
            <a:normAutofit/>
          </a:bodyPr>
          <a:lstStyle/>
          <a:p>
            <a:pPr marL="0" indent="0">
              <a:buNone/>
            </a:pPr>
            <a:r>
              <a:rPr lang="en-US" sz="2800" dirty="0"/>
              <a:t>Please share your:</a:t>
            </a:r>
          </a:p>
          <a:p>
            <a:pPr marL="400050">
              <a:lnSpc>
                <a:spcPct val="150000"/>
              </a:lnSpc>
            </a:pPr>
            <a:r>
              <a:rPr lang="en-US" sz="2400" dirty="0"/>
              <a:t>Name </a:t>
            </a:r>
          </a:p>
          <a:p>
            <a:pPr marL="400050">
              <a:lnSpc>
                <a:spcPct val="150000"/>
              </a:lnSpc>
            </a:pPr>
            <a:r>
              <a:rPr lang="en-US" sz="2400" dirty="0"/>
              <a:t>Agency </a:t>
            </a:r>
          </a:p>
          <a:p>
            <a:pPr marL="400050">
              <a:lnSpc>
                <a:spcPct val="150000"/>
              </a:lnSpc>
            </a:pPr>
            <a:r>
              <a:rPr lang="en-US" sz="2400" dirty="0"/>
              <a:t>Role</a:t>
            </a: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lgn="ctr">
              <a:lnSpc>
                <a:spcPct val="150000"/>
              </a:lnSpc>
              <a:buNone/>
            </a:pPr>
            <a:r>
              <a:rPr lang="en-US" cap="small" dirty="0"/>
              <a:t>Screening for tobacco use: </a:t>
            </a:r>
          </a:p>
          <a:p>
            <a:pPr marL="0" indent="0" algn="ctr">
              <a:lnSpc>
                <a:spcPct val="150000"/>
              </a:lnSpc>
              <a:buNone/>
            </a:pPr>
            <a:r>
              <a:rPr lang="en-US" cap="small" dirty="0"/>
              <a:t>the </a:t>
            </a:r>
            <a:r>
              <a:rPr lang="en-US" cap="small" dirty="0" err="1"/>
              <a:t>Fagerström</a:t>
            </a:r>
            <a:r>
              <a:rPr lang="en-US" cap="small" dirty="0"/>
              <a:t> </a:t>
            </a:r>
          </a:p>
          <a:p>
            <a:pPr marL="0" indent="0" algn="ctr">
              <a:lnSpc>
                <a:spcPct val="150000"/>
              </a:lnSpc>
              <a:buNone/>
            </a:pPr>
            <a:r>
              <a:rPr lang="en-US" cap="small" dirty="0"/>
              <a:t>and </a:t>
            </a:r>
          </a:p>
          <a:p>
            <a:pPr marL="0" indent="0" algn="ctr">
              <a:lnSpc>
                <a:spcPct val="150000"/>
              </a:lnSpc>
              <a:buNone/>
            </a:pPr>
            <a:r>
              <a:rPr lang="en-US" cap="small" dirty="0"/>
              <a:t>hooked on nicotine checklist</a:t>
            </a:r>
            <a:endParaRPr lang="en-US" dirty="0"/>
          </a:p>
          <a:p>
            <a:pPr algn="ctr"/>
            <a:endParaRPr lang="en-US" dirty="0"/>
          </a:p>
          <a:p>
            <a:pPr algn="ctr"/>
            <a:endParaRPr lang="en-US" dirty="0"/>
          </a:p>
          <a:p>
            <a:pPr algn="ctr"/>
            <a:endParaRPr lang="en-US" dirty="0"/>
          </a:p>
          <a:p>
            <a:pPr algn="ctr"/>
            <a:endParaRPr lang="en-US" dirty="0"/>
          </a:p>
          <a:p>
            <a:pPr algn="ctr">
              <a:spcBef>
                <a:spcPct val="0"/>
              </a:spcBef>
            </a:pPr>
            <a:endParaRPr lang="en-US" dirty="0"/>
          </a:p>
          <a:p>
            <a:pPr algn="ctr">
              <a:spcBef>
                <a:spcPct val="0"/>
              </a:spcBef>
            </a:pPr>
            <a:endParaRPr lang="en-US" dirty="0"/>
          </a:p>
          <a:p>
            <a:pPr algn="ctr"/>
            <a:endParaRPr lang="en-US" dirty="0"/>
          </a:p>
          <a:p>
            <a:pPr algn="ctr">
              <a:spcBef>
                <a:spcPct val="0"/>
              </a:spcBef>
            </a:pPr>
            <a:endParaRPr lang="en-US" dirty="0"/>
          </a:p>
        </p:txBody>
      </p:sp>
      <p:sp>
        <p:nvSpPr>
          <p:cNvPr id="23553" name="Rectangle 1"/>
          <p:cNvSpPr>
            <a:spLocks noChangeArrowheads="1"/>
          </p:cNvSpPr>
          <p:nvPr/>
        </p:nvSpPr>
        <p:spPr bwMode="auto">
          <a:xfrm>
            <a:off x="0" y="-230833"/>
            <a:ext cx="401072" cy="461665"/>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1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4" name="Slide Number Placeholder 4"/>
          <p:cNvSpPr>
            <a:spLocks noGrp="1"/>
          </p:cNvSpPr>
          <p:nvPr>
            <p:ph type="sldNum" sz="quarter" idx="12"/>
          </p:nvPr>
        </p:nvSpPr>
        <p:spPr>
          <a:xfrm>
            <a:off x="6553200" y="6356350"/>
            <a:ext cx="2133600" cy="365125"/>
          </a:xfrm>
        </p:spPr>
        <p:txBody>
          <a:bodyPr/>
          <a:lstStyle/>
          <a:p>
            <a:r>
              <a:rPr lang="en-US" dirty="0">
                <a:solidFill>
                  <a:schemeClr val="bg1"/>
                </a:solidFill>
              </a:rPr>
              <a:t>5</a:t>
            </a:r>
          </a:p>
        </p:txBody>
      </p:sp>
    </p:spTree>
    <p:extLst>
      <p:ext uri="{BB962C8B-B14F-4D97-AF65-F5344CB8AC3E}">
        <p14:creationId xmlns:p14="http://schemas.microsoft.com/office/powerpoint/2010/main" val="2868590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Screening</a:t>
            </a:r>
          </a:p>
        </p:txBody>
      </p:sp>
      <p:sp>
        <p:nvSpPr>
          <p:cNvPr id="3" name="Content Placeholder 2"/>
          <p:cNvSpPr>
            <a:spLocks noGrp="1"/>
          </p:cNvSpPr>
          <p:nvPr>
            <p:ph idx="1"/>
          </p:nvPr>
        </p:nvSpPr>
        <p:spPr/>
        <p:txBody>
          <a:bodyPr>
            <a:normAutofit/>
          </a:bodyPr>
          <a:lstStyle/>
          <a:p>
            <a:pPr lvl="1"/>
            <a:r>
              <a:rPr lang="en-US" dirty="0"/>
              <a:t>Determining appropriateness and eligibility for program admission</a:t>
            </a:r>
          </a:p>
          <a:p>
            <a:pPr lvl="1"/>
            <a:r>
              <a:rPr lang="en-US" dirty="0"/>
              <a:t>Gathering baseline information about client</a:t>
            </a:r>
          </a:p>
          <a:p>
            <a:pPr lvl="1"/>
            <a:r>
              <a:rPr lang="en-US" dirty="0"/>
              <a:t>Determining areas for further exploration with client</a:t>
            </a:r>
          </a:p>
          <a:p>
            <a:pPr lvl="1"/>
            <a:r>
              <a:rPr lang="en-US" dirty="0"/>
              <a:t>Screening does not give sufficient information to determine diagnosis or treatment plan goals</a:t>
            </a:r>
          </a:p>
          <a:p>
            <a:endParaRPr lang="en-US" dirty="0"/>
          </a:p>
        </p:txBody>
      </p:sp>
      <p:sp>
        <p:nvSpPr>
          <p:cNvPr id="4" name="Slide Number Placeholder 3"/>
          <p:cNvSpPr>
            <a:spLocks noGrp="1"/>
          </p:cNvSpPr>
          <p:nvPr>
            <p:ph type="sldNum" sz="quarter" idx="12"/>
          </p:nvPr>
        </p:nvSpPr>
        <p:spPr/>
        <p:txBody>
          <a:bodyPr/>
          <a:lstStyle/>
          <a:p>
            <a:fld id="{FF081B44-B4C0-4E41-A8D7-7662849E1A9D}"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53878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Screening for Tobacco Use</a:t>
            </a:r>
          </a:p>
        </p:txBody>
      </p:sp>
      <p:sp>
        <p:nvSpPr>
          <p:cNvPr id="3" name="Content Placeholder 2"/>
          <p:cNvSpPr>
            <a:spLocks noGrp="1"/>
          </p:cNvSpPr>
          <p:nvPr>
            <p:ph idx="1"/>
          </p:nvPr>
        </p:nvSpPr>
        <p:spPr/>
        <p:txBody>
          <a:bodyPr/>
          <a:lstStyle/>
          <a:p>
            <a:pPr lvl="1"/>
            <a:r>
              <a:rPr lang="en-US" dirty="0"/>
              <a:t>To gather baseline data on an individual’s tobacco use</a:t>
            </a:r>
          </a:p>
          <a:p>
            <a:pPr lvl="1"/>
            <a:r>
              <a:rPr lang="en-US" dirty="0"/>
              <a:t>To determine if tobacco use is an area for further exploration in treatment</a:t>
            </a:r>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820750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82650"/>
          </a:xfrm>
        </p:spPr>
        <p:txBody>
          <a:bodyPr>
            <a:normAutofit fontScale="90000"/>
          </a:bodyPr>
          <a:lstStyle/>
          <a:p>
            <a:br>
              <a:rPr lang="en-US" dirty="0"/>
            </a:br>
            <a:r>
              <a:rPr lang="en-US" dirty="0"/>
              <a:t>The </a:t>
            </a:r>
            <a:r>
              <a:rPr lang="en-US" dirty="0" err="1"/>
              <a:t>Fagerström</a:t>
            </a:r>
            <a:r>
              <a:rPr lang="en-US" dirty="0"/>
              <a:t> Test </a:t>
            </a:r>
            <a:br>
              <a:rPr lang="en-US" dirty="0"/>
            </a:br>
            <a:r>
              <a:rPr lang="en-US" dirty="0"/>
              <a:t>for Nicotine Dependence</a:t>
            </a:r>
          </a:p>
        </p:txBody>
      </p:sp>
      <p:sp>
        <p:nvSpPr>
          <p:cNvPr id="3" name="Content Placeholder 2"/>
          <p:cNvSpPr>
            <a:spLocks noGrp="1"/>
          </p:cNvSpPr>
          <p:nvPr>
            <p:ph idx="1"/>
          </p:nvPr>
        </p:nvSpPr>
        <p:spPr/>
        <p:txBody>
          <a:bodyPr/>
          <a:lstStyle/>
          <a:p>
            <a:r>
              <a:rPr lang="en-US" dirty="0"/>
              <a:t>Valid and reliable tool for screening for tobacco use</a:t>
            </a:r>
          </a:p>
          <a:p>
            <a:r>
              <a:rPr lang="en-US" dirty="0"/>
              <a:t>Easy to administer (3-5 min)</a:t>
            </a:r>
          </a:p>
          <a:p>
            <a:r>
              <a:rPr lang="en-US" dirty="0"/>
              <a:t>Supports integration of tobacco use and accurate treatment planning</a:t>
            </a:r>
          </a:p>
          <a:p>
            <a:r>
              <a:rPr lang="en-US" dirty="0"/>
              <a:t>Higher scores indicates higher intensity</a:t>
            </a:r>
          </a:p>
          <a:p>
            <a:r>
              <a:rPr lang="en-US" dirty="0"/>
              <a:t>Refer to handout for details of test</a:t>
            </a:r>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316926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Hooked on Nicotine Checklist</a:t>
            </a:r>
          </a:p>
        </p:txBody>
      </p:sp>
      <p:sp>
        <p:nvSpPr>
          <p:cNvPr id="3" name="Content Placeholder 2"/>
          <p:cNvSpPr>
            <a:spLocks noGrp="1"/>
          </p:cNvSpPr>
          <p:nvPr>
            <p:ph idx="1"/>
          </p:nvPr>
        </p:nvSpPr>
        <p:spPr/>
        <p:txBody>
          <a:bodyPr/>
          <a:lstStyle/>
          <a:p>
            <a:r>
              <a:rPr lang="en-US" dirty="0"/>
              <a:t>Alternative screen to </a:t>
            </a:r>
            <a:r>
              <a:rPr lang="en-US" dirty="0" err="1"/>
              <a:t>Fagerström</a:t>
            </a:r>
            <a:endParaRPr lang="en-US" dirty="0"/>
          </a:p>
          <a:p>
            <a:r>
              <a:rPr lang="en-US" dirty="0"/>
              <a:t>Works well with adolescents</a:t>
            </a:r>
          </a:p>
          <a:p>
            <a:r>
              <a:rPr lang="en-US" dirty="0"/>
              <a:t>Stronger reliability for individuals who have lower levels of tobacco consumption</a:t>
            </a:r>
          </a:p>
        </p:txBody>
      </p:sp>
      <p:sp>
        <p:nvSpPr>
          <p:cNvPr id="4" name="Slide Number Placeholder 3"/>
          <p:cNvSpPr>
            <a:spLocks noGrp="1"/>
          </p:cNvSpPr>
          <p:nvPr>
            <p:ph type="sldNum" sz="quarter" idx="12"/>
          </p:nvPr>
        </p:nvSpPr>
        <p:spPr>
          <a:xfrm>
            <a:off x="6553200" y="6356350"/>
            <a:ext cx="2133600" cy="365125"/>
          </a:xfrm>
        </p:spPr>
        <p:txBody>
          <a:bodyPr/>
          <a:lstStyle/>
          <a:p>
            <a:fld id="{FF081B44-B4C0-4E41-A8D7-7662849E1A9D}"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1064502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9307</TotalTime>
  <Words>2475</Words>
  <Application>Microsoft Office PowerPoint</Application>
  <PresentationFormat>On-screen Show (4:3)</PresentationFormat>
  <Paragraphs>348</Paragraphs>
  <Slides>31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Office Theme</vt:lpstr>
      <vt:lpstr>Tobacco Dependence Screening and Treatment in Behavioral Health Settings</vt:lpstr>
      <vt:lpstr>OBJECTIVES</vt:lpstr>
      <vt:lpstr>AGENDA</vt:lpstr>
      <vt:lpstr>WELCOME &amp; INTRODUCTIONS</vt:lpstr>
      <vt:lpstr>PowerPoint Presentation</vt:lpstr>
      <vt:lpstr>Purpose of Screening</vt:lpstr>
      <vt:lpstr>Purpose of Screening for Tobacco Use</vt:lpstr>
      <vt:lpstr> The Fagerström Test  for Nicotine Dependence</vt:lpstr>
      <vt:lpstr>The Hooked on Nicotine Checklist</vt:lpstr>
      <vt:lpstr>Real Play!</vt:lpstr>
      <vt:lpstr>Tobacco Use Disorder Diagnostic Criteria</vt:lpstr>
      <vt:lpstr>Tobacco Use Disorder Diagnostic Criteria</vt:lpstr>
      <vt:lpstr>Tobacco Use Disorder Diagnostic Criteria</vt:lpstr>
      <vt:lpstr>Tobacco Use Disorder Diagnostic Criteria</vt:lpstr>
      <vt:lpstr>Tobacco Use Disorder Severity</vt:lpstr>
      <vt:lpstr>Tobacco Withdrawal</vt:lpstr>
      <vt:lpstr>Questions to Assess Tobacco Use</vt:lpstr>
      <vt:lpstr>Questions to Assess Tobacco Use</vt:lpstr>
      <vt:lpstr>Questions to Assess Tobacco Use</vt:lpstr>
      <vt:lpstr>Overview of Transtheoretical  Model (TTM):</vt:lpstr>
      <vt:lpstr>STAGES OF CHANGE MODEL</vt:lpstr>
      <vt:lpstr>THE STAGES OF CHANGE</vt:lpstr>
      <vt:lpstr>PRECONTEMPLATION</vt:lpstr>
      <vt:lpstr>CONTEMPLATION</vt:lpstr>
      <vt:lpstr>PREPARATION</vt:lpstr>
      <vt:lpstr>ACTION</vt:lpstr>
      <vt:lpstr>MAINTENANCE</vt:lpstr>
      <vt:lpstr>THE STAGES OF CHANGE</vt:lpstr>
      <vt:lpstr>LEARNING DOMAINS FOR CHANGE</vt:lpstr>
      <vt:lpstr>INDIVIDUAL ACTIVITY</vt:lpstr>
      <vt:lpstr>     </vt:lpstr>
    </vt:vector>
  </TitlesOfParts>
  <Company>CAIDPC2138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Michael Graziano</cp:lastModifiedBy>
  <cp:revision>333</cp:revision>
  <cp:lastPrinted>2016-05-26T13:58:45Z</cp:lastPrinted>
  <dcterms:created xsi:type="dcterms:W3CDTF">2014-10-20T17:14:16Z</dcterms:created>
  <dcterms:modified xsi:type="dcterms:W3CDTF">2017-11-20T16:52:42Z</dcterms:modified>
</cp:coreProperties>
</file>