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303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772400" cy="3633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8787383"/>
            <a:ext cx="7772400" cy="1271270"/>
          </a:xfrm>
          <a:custGeom>
            <a:avLst/>
            <a:gdLst/>
            <a:ahLst/>
            <a:cxnLst/>
            <a:rect l="l" t="t" r="r" b="b"/>
            <a:pathLst>
              <a:path w="7772400" h="1271270">
                <a:moveTo>
                  <a:pt x="7772400" y="0"/>
                </a:moveTo>
                <a:lnTo>
                  <a:pt x="0" y="0"/>
                </a:lnTo>
                <a:lnTo>
                  <a:pt x="0" y="1271016"/>
                </a:lnTo>
                <a:lnTo>
                  <a:pt x="7772400" y="1271016"/>
                </a:lnTo>
                <a:lnTo>
                  <a:pt x="7772400" y="0"/>
                </a:lnTo>
                <a:close/>
              </a:path>
            </a:pathLst>
          </a:custGeom>
          <a:solidFill>
            <a:srgbClr val="00467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65316" y="8926872"/>
            <a:ext cx="146014" cy="14601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67789" y="9220583"/>
            <a:ext cx="256540" cy="154940"/>
          </a:xfrm>
          <a:custGeom>
            <a:avLst/>
            <a:gdLst/>
            <a:ahLst/>
            <a:cxnLst/>
            <a:rect l="l" t="t" r="r" b="b"/>
            <a:pathLst>
              <a:path w="256540" h="154940">
                <a:moveTo>
                  <a:pt x="256489" y="0"/>
                </a:moveTo>
                <a:lnTo>
                  <a:pt x="0" y="0"/>
                </a:lnTo>
                <a:lnTo>
                  <a:pt x="0" y="154558"/>
                </a:lnTo>
                <a:lnTo>
                  <a:pt x="256489" y="154558"/>
                </a:lnTo>
                <a:lnTo>
                  <a:pt x="256489" y="139623"/>
                </a:lnTo>
                <a:lnTo>
                  <a:pt x="28143" y="139623"/>
                </a:lnTo>
                <a:lnTo>
                  <a:pt x="38278" y="131216"/>
                </a:lnTo>
                <a:lnTo>
                  <a:pt x="14935" y="131216"/>
                </a:lnTo>
                <a:lnTo>
                  <a:pt x="14935" y="23342"/>
                </a:lnTo>
                <a:lnTo>
                  <a:pt x="38278" y="23342"/>
                </a:lnTo>
                <a:lnTo>
                  <a:pt x="28143" y="14935"/>
                </a:lnTo>
                <a:lnTo>
                  <a:pt x="256489" y="14935"/>
                </a:lnTo>
                <a:lnTo>
                  <a:pt x="256489" y="0"/>
                </a:lnTo>
                <a:close/>
              </a:path>
              <a:path w="256540" h="154940">
                <a:moveTo>
                  <a:pt x="188175" y="86918"/>
                </a:moveTo>
                <a:lnTo>
                  <a:pt x="165036" y="86918"/>
                </a:lnTo>
                <a:lnTo>
                  <a:pt x="181992" y="101171"/>
                </a:lnTo>
                <a:lnTo>
                  <a:pt x="228358" y="139623"/>
                </a:lnTo>
                <a:lnTo>
                  <a:pt x="256489" y="139623"/>
                </a:lnTo>
                <a:lnTo>
                  <a:pt x="256489" y="131216"/>
                </a:lnTo>
                <a:lnTo>
                  <a:pt x="241566" y="131216"/>
                </a:lnTo>
                <a:lnTo>
                  <a:pt x="188175" y="86918"/>
                </a:lnTo>
                <a:close/>
              </a:path>
              <a:path w="256540" h="154940">
                <a:moveTo>
                  <a:pt x="38278" y="23342"/>
                </a:moveTo>
                <a:lnTo>
                  <a:pt x="14935" y="23342"/>
                </a:lnTo>
                <a:lnTo>
                  <a:pt x="71094" y="69938"/>
                </a:lnTo>
                <a:lnTo>
                  <a:pt x="79819" y="77279"/>
                </a:lnTo>
                <a:lnTo>
                  <a:pt x="71079" y="84632"/>
                </a:lnTo>
                <a:lnTo>
                  <a:pt x="14935" y="131216"/>
                </a:lnTo>
                <a:lnTo>
                  <a:pt x="38278" y="131216"/>
                </a:lnTo>
                <a:lnTo>
                  <a:pt x="74499" y="101171"/>
                </a:lnTo>
                <a:lnTo>
                  <a:pt x="91452" y="86918"/>
                </a:lnTo>
                <a:lnTo>
                  <a:pt x="116972" y="86918"/>
                </a:lnTo>
                <a:lnTo>
                  <a:pt x="112155" y="84093"/>
                </a:lnTo>
                <a:lnTo>
                  <a:pt x="100854" y="75429"/>
                </a:lnTo>
                <a:lnTo>
                  <a:pt x="38278" y="23342"/>
                </a:lnTo>
                <a:close/>
              </a:path>
              <a:path w="256540" h="154940">
                <a:moveTo>
                  <a:pt x="256489" y="23342"/>
                </a:moveTo>
                <a:lnTo>
                  <a:pt x="241566" y="23342"/>
                </a:lnTo>
                <a:lnTo>
                  <a:pt x="241566" y="131216"/>
                </a:lnTo>
                <a:lnTo>
                  <a:pt x="256489" y="131216"/>
                </a:lnTo>
                <a:lnTo>
                  <a:pt x="256489" y="23342"/>
                </a:lnTo>
                <a:close/>
              </a:path>
              <a:path w="256540" h="154940">
                <a:moveTo>
                  <a:pt x="116972" y="86918"/>
                </a:moveTo>
                <a:lnTo>
                  <a:pt x="91452" y="86918"/>
                </a:lnTo>
                <a:lnTo>
                  <a:pt x="102212" y="95234"/>
                </a:lnTo>
                <a:lnTo>
                  <a:pt x="111506" y="101171"/>
                </a:lnTo>
                <a:lnTo>
                  <a:pt x="119970" y="104731"/>
                </a:lnTo>
                <a:lnTo>
                  <a:pt x="128244" y="105892"/>
                </a:lnTo>
                <a:lnTo>
                  <a:pt x="136358" y="104731"/>
                </a:lnTo>
                <a:lnTo>
                  <a:pt x="144949" y="101171"/>
                </a:lnTo>
                <a:lnTo>
                  <a:pt x="154267" y="95234"/>
                </a:lnTo>
                <a:lnTo>
                  <a:pt x="159759" y="90995"/>
                </a:lnTo>
                <a:lnTo>
                  <a:pt x="128244" y="90995"/>
                </a:lnTo>
                <a:lnTo>
                  <a:pt x="121077" y="89289"/>
                </a:lnTo>
                <a:lnTo>
                  <a:pt x="116972" y="86918"/>
                </a:lnTo>
                <a:close/>
              </a:path>
              <a:path w="256540" h="154940">
                <a:moveTo>
                  <a:pt x="256489" y="14935"/>
                </a:moveTo>
                <a:lnTo>
                  <a:pt x="228358" y="14935"/>
                </a:lnTo>
                <a:lnTo>
                  <a:pt x="155639" y="75429"/>
                </a:lnTo>
                <a:lnTo>
                  <a:pt x="144352" y="84093"/>
                </a:lnTo>
                <a:lnTo>
                  <a:pt x="135502" y="89289"/>
                </a:lnTo>
                <a:lnTo>
                  <a:pt x="128244" y="90995"/>
                </a:lnTo>
                <a:lnTo>
                  <a:pt x="159759" y="90995"/>
                </a:lnTo>
                <a:lnTo>
                  <a:pt x="165036" y="86918"/>
                </a:lnTo>
                <a:lnTo>
                  <a:pt x="188175" y="86918"/>
                </a:lnTo>
                <a:lnTo>
                  <a:pt x="185420" y="84632"/>
                </a:lnTo>
                <a:lnTo>
                  <a:pt x="176669" y="77279"/>
                </a:lnTo>
                <a:lnTo>
                  <a:pt x="185404" y="69938"/>
                </a:lnTo>
                <a:lnTo>
                  <a:pt x="241566" y="23342"/>
                </a:lnTo>
                <a:lnTo>
                  <a:pt x="256489" y="23342"/>
                </a:lnTo>
                <a:lnTo>
                  <a:pt x="256489" y="149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7797" y="9450473"/>
            <a:ext cx="153263" cy="15326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67793" y="9667745"/>
            <a:ext cx="76492" cy="164591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53187" y="9692995"/>
            <a:ext cx="171450" cy="13934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171431"/>
            <a:ext cx="7772400" cy="887094"/>
          </a:xfrm>
          <a:custGeom>
            <a:avLst/>
            <a:gdLst/>
            <a:ahLst/>
            <a:cxnLst/>
            <a:rect l="l" t="t" r="r" b="b"/>
            <a:pathLst>
              <a:path w="7772400" h="887095">
                <a:moveTo>
                  <a:pt x="7772400" y="0"/>
                </a:moveTo>
                <a:lnTo>
                  <a:pt x="0" y="0"/>
                </a:lnTo>
                <a:lnTo>
                  <a:pt x="0" y="886968"/>
                </a:lnTo>
                <a:lnTo>
                  <a:pt x="7772400" y="886968"/>
                </a:lnTo>
                <a:lnTo>
                  <a:pt x="7772400" y="0"/>
                </a:lnTo>
                <a:close/>
              </a:path>
            </a:pathLst>
          </a:custGeom>
          <a:solidFill>
            <a:srgbClr val="00467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7144" y="2560320"/>
            <a:ext cx="4558055" cy="329394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89458" y="2551176"/>
            <a:ext cx="6826250" cy="57150"/>
          </a:xfrm>
          <a:custGeom>
            <a:avLst/>
            <a:gdLst/>
            <a:ahLst/>
            <a:cxnLst/>
            <a:rect l="l" t="t" r="r" b="b"/>
            <a:pathLst>
              <a:path w="6826250" h="57150">
                <a:moveTo>
                  <a:pt x="6825742" y="0"/>
                </a:moveTo>
                <a:lnTo>
                  <a:pt x="0" y="0"/>
                </a:lnTo>
                <a:lnTo>
                  <a:pt x="0" y="57150"/>
                </a:lnTo>
                <a:lnTo>
                  <a:pt x="6825742" y="57150"/>
                </a:lnTo>
                <a:lnTo>
                  <a:pt x="6825742" y="0"/>
                </a:lnTo>
                <a:close/>
              </a:path>
            </a:pathLst>
          </a:custGeom>
          <a:solidFill>
            <a:srgbClr val="5A95CC">
              <a:alpha val="84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9636" y="3055211"/>
            <a:ext cx="5986780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hyperlink" Target="mailto:PHS_education@urmc.rochester.edu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1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20" dirty="0"/>
              <a:t>Public</a:t>
            </a:r>
            <a:r>
              <a:rPr spc="-175" dirty="0"/>
              <a:t> </a:t>
            </a:r>
            <a:r>
              <a:rPr spc="-215" dirty="0"/>
              <a:t>Health</a:t>
            </a:r>
            <a:r>
              <a:rPr spc="-170" dirty="0"/>
              <a:t> </a:t>
            </a:r>
            <a:r>
              <a:rPr spc="-229" dirty="0"/>
              <a:t>Sciences</a:t>
            </a:r>
            <a:r>
              <a:rPr spc="-175" dirty="0"/>
              <a:t> </a:t>
            </a:r>
            <a:r>
              <a:rPr spc="-190" dirty="0"/>
              <a:t>Master’s</a:t>
            </a:r>
            <a:r>
              <a:rPr spc="-170" dirty="0"/>
              <a:t> </a:t>
            </a:r>
            <a:r>
              <a:rPr spc="-190" dirty="0"/>
              <a:t>Programs.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427736" y="3829244"/>
            <a:ext cx="3042920" cy="4280535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200" b="1" spc="40" dirty="0">
                <a:solidFill>
                  <a:srgbClr val="00467F"/>
                </a:solidFill>
                <a:latin typeface="Trebuchet MS"/>
                <a:cs typeface="Trebuchet MS"/>
              </a:rPr>
              <a:t>OVERVIEW</a:t>
            </a:r>
            <a:endParaRPr sz="1200">
              <a:latin typeface="Trebuchet MS"/>
              <a:cs typeface="Trebuchet MS"/>
            </a:endParaRPr>
          </a:p>
          <a:p>
            <a:pPr marL="12700" marR="273685">
              <a:lnSpc>
                <a:spcPct val="107100"/>
              </a:lnSpc>
              <a:spcBef>
                <a:spcPts val="545"/>
              </a:spcBef>
            </a:pP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Master’s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Programs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Public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Sciences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at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University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Rochester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designed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actively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prepare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graduates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careers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four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areas: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public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health,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services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research,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epidemiology,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 and</a:t>
            </a:r>
            <a:endParaRPr sz="1050">
              <a:latin typeface="Lucida Sans"/>
              <a:cs typeface="Lucida Sans"/>
            </a:endParaRPr>
          </a:p>
          <a:p>
            <a:pPr marL="12700" marR="5080">
              <a:lnSpc>
                <a:spcPct val="107100"/>
              </a:lnSpc>
            </a:pP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clinical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research.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5" dirty="0">
                <a:solidFill>
                  <a:srgbClr val="231F20"/>
                </a:solidFill>
                <a:latin typeface="Lucida Sans"/>
                <a:cs typeface="Lucida Sans"/>
              </a:rPr>
              <a:t>These</a:t>
            </a:r>
            <a:r>
              <a:rPr sz="10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programs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afford</a:t>
            </a:r>
            <a:r>
              <a:rPr sz="10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opportunity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intensive,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advanced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training</a:t>
            </a:r>
            <a:r>
              <a:rPr sz="1050" spc="-1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including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theoretical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practice-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based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learning.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Students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accumulate</a:t>
            </a:r>
            <a:endParaRPr sz="1050">
              <a:latin typeface="Lucida Sans"/>
              <a:cs typeface="Lucida Sans"/>
            </a:endParaRPr>
          </a:p>
          <a:p>
            <a:pPr marL="12700" marR="6985">
              <a:lnSpc>
                <a:spcPct val="107100"/>
              </a:lnSpc>
              <a:spcBef>
                <a:spcPts val="5"/>
              </a:spcBef>
            </a:pP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real-world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skills,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including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critical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thinking,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community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engagement,</a:t>
            </a:r>
            <a:r>
              <a:rPr sz="1050" spc="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communication,</a:t>
            </a:r>
            <a:r>
              <a:rPr sz="1050" spc="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problem-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solving,</a:t>
            </a:r>
            <a:r>
              <a:rPr sz="1050" spc="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and </a:t>
            </a:r>
            <a:r>
              <a:rPr sz="1050" spc="-80" dirty="0">
                <a:solidFill>
                  <a:srgbClr val="231F20"/>
                </a:solidFill>
                <a:latin typeface="Lucida Sans"/>
                <a:cs typeface="Lucida Sans"/>
              </a:rPr>
              <a:t>data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management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analysis.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programs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combine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active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training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modern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research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methods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with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innovative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educational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approaches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designed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today’s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adult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learner.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Each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program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5" dirty="0">
                <a:solidFill>
                  <a:srgbClr val="231F20"/>
                </a:solidFill>
                <a:latin typeface="Lucida Sans"/>
                <a:cs typeface="Lucida Sans"/>
              </a:rPr>
              <a:t>seeks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train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practitioners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scientists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who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prepared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excel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lead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ever-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changing</a:t>
            </a:r>
            <a:r>
              <a:rPr sz="10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public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environment.</a:t>
            </a:r>
            <a:endParaRPr sz="10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1050" b="1" dirty="0">
                <a:solidFill>
                  <a:srgbClr val="00467F"/>
                </a:solidFill>
                <a:latin typeface="Trebuchet MS"/>
                <a:cs typeface="Trebuchet MS"/>
              </a:rPr>
              <a:t>PROGRAM</a:t>
            </a:r>
            <a:r>
              <a:rPr sz="1050" b="1" spc="160" dirty="0">
                <a:solidFill>
                  <a:srgbClr val="00467F"/>
                </a:solidFill>
                <a:latin typeface="Trebuchet MS"/>
                <a:cs typeface="Trebuchet MS"/>
              </a:rPr>
              <a:t> </a:t>
            </a:r>
            <a:r>
              <a:rPr sz="1050" b="1" spc="-10" dirty="0">
                <a:solidFill>
                  <a:srgbClr val="00467F"/>
                </a:solidFill>
                <a:latin typeface="Trebuchet MS"/>
                <a:cs typeface="Trebuchet MS"/>
              </a:rPr>
              <a:t>OPTIONS</a:t>
            </a:r>
            <a:endParaRPr sz="1050">
              <a:latin typeface="Trebuchet MS"/>
              <a:cs typeface="Trebuchet MS"/>
            </a:endParaRPr>
          </a:p>
          <a:p>
            <a:pPr marL="12700" marR="645160">
              <a:lnSpc>
                <a:spcPct val="130000"/>
              </a:lnSpc>
              <a:spcBef>
                <a:spcPts val="285"/>
              </a:spcBef>
            </a:pP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Master’s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Clinical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Investigation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dirty="0">
                <a:solidFill>
                  <a:srgbClr val="231F20"/>
                </a:solidFill>
                <a:latin typeface="Lucida Sans"/>
                <a:cs typeface="Lucida Sans"/>
              </a:rPr>
              <a:t>–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31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0" dirty="0">
                <a:solidFill>
                  <a:srgbClr val="231F20"/>
                </a:solidFill>
                <a:latin typeface="Lucida Sans"/>
                <a:cs typeface="Lucida Sans"/>
              </a:rPr>
              <a:t>credits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Master’s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Epidemiology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dirty="0">
                <a:solidFill>
                  <a:srgbClr val="231F20"/>
                </a:solidFill>
                <a:latin typeface="Lucida Sans"/>
                <a:cs typeface="Lucida Sans"/>
              </a:rPr>
              <a:t>–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34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credits</a:t>
            </a:r>
            <a:endParaRPr sz="10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Master’s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Services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Research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dirty="0">
                <a:solidFill>
                  <a:srgbClr val="231F20"/>
                </a:solidFill>
                <a:latin typeface="Lucida Sans"/>
                <a:cs typeface="Lucida Sans"/>
              </a:rPr>
              <a:t>–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37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credits</a:t>
            </a:r>
            <a:endParaRPr sz="1050">
              <a:latin typeface="Lucida Sans"/>
              <a:cs typeface="Lucida Sans"/>
            </a:endParaRPr>
          </a:p>
          <a:p>
            <a:pPr marL="12700" marR="44450">
              <a:lnSpc>
                <a:spcPct val="107100"/>
              </a:lnSpc>
              <a:spcBef>
                <a:spcPts val="290"/>
              </a:spcBef>
            </a:pP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Master’s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Public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dirty="0">
                <a:solidFill>
                  <a:srgbClr val="231F20"/>
                </a:solidFill>
                <a:latin typeface="Lucida Sans"/>
                <a:cs typeface="Lucida Sans"/>
              </a:rPr>
              <a:t>–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43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credits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(accredited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by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Council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on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Education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Public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Health)</a:t>
            </a:r>
            <a:endParaRPr sz="1050">
              <a:latin typeface="Lucida Sans"/>
              <a:cs typeface="Lucida San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099814" y="3885038"/>
            <a:ext cx="3037840" cy="468693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b="1" dirty="0">
                <a:solidFill>
                  <a:srgbClr val="00467F"/>
                </a:solidFill>
                <a:latin typeface="Trebuchet MS"/>
                <a:cs typeface="Trebuchet MS"/>
              </a:rPr>
              <a:t>LEARNING</a:t>
            </a:r>
            <a:r>
              <a:rPr sz="1200" b="1" spc="325" dirty="0">
                <a:solidFill>
                  <a:srgbClr val="00467F"/>
                </a:solidFill>
                <a:latin typeface="Trebuchet MS"/>
                <a:cs typeface="Trebuchet MS"/>
              </a:rPr>
              <a:t> </a:t>
            </a:r>
            <a:r>
              <a:rPr sz="1200" b="1" spc="45" dirty="0">
                <a:solidFill>
                  <a:srgbClr val="00467F"/>
                </a:solidFill>
                <a:latin typeface="Trebuchet MS"/>
                <a:cs typeface="Trebuchet MS"/>
              </a:rPr>
              <a:t>ENVIRONMENT</a:t>
            </a:r>
            <a:endParaRPr sz="1200">
              <a:latin typeface="Trebuchet MS"/>
              <a:cs typeface="Trebuchet MS"/>
            </a:endParaRPr>
          </a:p>
          <a:p>
            <a:pPr marL="165100" marR="369570">
              <a:lnSpc>
                <a:spcPct val="107100"/>
              </a:lnSpc>
              <a:spcBef>
                <a:spcPts val="114"/>
              </a:spcBef>
            </a:pP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Our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diverse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group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approximately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20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PhD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faculty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members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bring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their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research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expertise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epidemiology,</a:t>
            </a:r>
            <a:r>
              <a:rPr sz="10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services,</a:t>
            </a:r>
            <a:r>
              <a:rPr sz="10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policy,</a:t>
            </a:r>
            <a:endParaRPr sz="1050">
              <a:latin typeface="Lucida Sans"/>
              <a:cs typeface="Lucida Sans"/>
            </a:endParaRPr>
          </a:p>
          <a:p>
            <a:pPr marL="165100" marR="116839">
              <a:lnSpc>
                <a:spcPct val="107100"/>
              </a:lnSpc>
            </a:pP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environmental</a:t>
            </a:r>
            <a:r>
              <a:rPr sz="1050" spc="-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science,</a:t>
            </a:r>
            <a:r>
              <a:rPr sz="1050" spc="-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anthropology,</a:t>
            </a:r>
            <a:r>
              <a:rPr sz="1050" spc="-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demography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psychology.</a:t>
            </a:r>
            <a:endParaRPr sz="1050">
              <a:latin typeface="Lucida Sans"/>
              <a:cs typeface="Lucida Sans"/>
            </a:endParaRPr>
          </a:p>
          <a:p>
            <a:pPr marL="165100" marR="154940">
              <a:lnSpc>
                <a:spcPct val="107100"/>
              </a:lnSpc>
              <a:spcBef>
                <a:spcPts val="290"/>
              </a:spcBef>
            </a:pP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Classes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provide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rich</a:t>
            </a:r>
            <a:r>
              <a:rPr sz="10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learning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environment,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using 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combination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online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in-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person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lectures.</a:t>
            </a:r>
            <a:endParaRPr sz="1050">
              <a:latin typeface="Lucida Sans"/>
              <a:cs typeface="Lucida Sans"/>
            </a:endParaRPr>
          </a:p>
          <a:p>
            <a:pPr marL="165100" marR="233045">
              <a:lnSpc>
                <a:spcPct val="107100"/>
              </a:lnSpc>
            </a:pP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Our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programs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0" dirty="0">
                <a:solidFill>
                  <a:srgbClr val="231F20"/>
                </a:solidFill>
                <a:latin typeface="Lucida Sans"/>
                <a:cs typeface="Lucida Sans"/>
              </a:rPr>
              <a:t>draw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students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from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0" dirty="0">
                <a:solidFill>
                  <a:srgbClr val="231F20"/>
                </a:solidFill>
                <a:latin typeface="Lucida Sans"/>
                <a:cs typeface="Lucida Sans"/>
              </a:rPr>
              <a:t>wide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45" dirty="0">
                <a:solidFill>
                  <a:srgbClr val="231F20"/>
                </a:solidFill>
                <a:latin typeface="Lucida Sans"/>
                <a:cs typeface="Lucida Sans"/>
              </a:rPr>
              <a:t>mix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of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disciplines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backgrounds.</a:t>
            </a:r>
            <a:endParaRPr sz="1050">
              <a:latin typeface="Lucida Sans"/>
              <a:cs typeface="Lucida Sans"/>
            </a:endParaRPr>
          </a:p>
          <a:p>
            <a:pPr marL="165100" marR="334010">
              <a:lnSpc>
                <a:spcPct val="107100"/>
              </a:lnSpc>
              <a:spcBef>
                <a:spcPts val="290"/>
              </a:spcBef>
            </a:pP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Research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educational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programs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take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advantage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unique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setting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0" dirty="0">
                <a:solidFill>
                  <a:srgbClr val="231F20"/>
                </a:solidFill>
                <a:latin typeface="Lucida Sans"/>
                <a:cs typeface="Lucida Sans"/>
              </a:rPr>
              <a:t>within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leading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School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Medicine.</a:t>
            </a:r>
            <a:endParaRPr sz="1050">
              <a:latin typeface="Lucida Sans"/>
              <a:cs typeface="Lucida Sans"/>
            </a:endParaRPr>
          </a:p>
          <a:p>
            <a:pPr marL="165100" marR="5080">
              <a:lnSpc>
                <a:spcPct val="107100"/>
              </a:lnSpc>
              <a:spcBef>
                <a:spcPts val="290"/>
              </a:spcBef>
            </a:pP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An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active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faculty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research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program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provides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students 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with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opportunities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engage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research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following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areas:</a:t>
            </a:r>
            <a:endParaRPr sz="1050">
              <a:latin typeface="Lucida Sans"/>
              <a:cs typeface="Lucida Sans"/>
            </a:endParaRPr>
          </a:p>
          <a:p>
            <a:pPr marL="167005">
              <a:lnSpc>
                <a:spcPct val="100000"/>
              </a:lnSpc>
              <a:spcBef>
                <a:spcPts val="525"/>
              </a:spcBef>
            </a:pPr>
            <a:r>
              <a:rPr sz="1100" dirty="0">
                <a:solidFill>
                  <a:srgbClr val="AD9600"/>
                </a:solidFill>
                <a:latin typeface="Segoe UI Symbol"/>
                <a:cs typeface="Segoe UI Symbol"/>
              </a:rPr>
              <a:t>❱</a:t>
            </a:r>
            <a:r>
              <a:rPr sz="1100" spc="55" dirty="0">
                <a:solidFill>
                  <a:srgbClr val="AD9600"/>
                </a:solidFill>
                <a:latin typeface="Segoe UI Symbol"/>
                <a:cs typeface="Segoe UI Symbol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Behavioral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Interventions</a:t>
            </a:r>
            <a:endParaRPr sz="1050">
              <a:latin typeface="Lucida Sans"/>
              <a:cs typeface="Lucida Sans"/>
            </a:endParaRPr>
          </a:p>
          <a:p>
            <a:pPr marL="167005">
              <a:lnSpc>
                <a:spcPct val="100000"/>
              </a:lnSpc>
              <a:spcBef>
                <a:spcPts val="175"/>
              </a:spcBef>
            </a:pPr>
            <a:r>
              <a:rPr sz="1100" dirty="0">
                <a:solidFill>
                  <a:srgbClr val="AD9600"/>
                </a:solidFill>
                <a:latin typeface="Segoe UI Symbol"/>
                <a:cs typeface="Segoe UI Symbol"/>
              </a:rPr>
              <a:t>❱</a:t>
            </a:r>
            <a:r>
              <a:rPr sz="1100" spc="50" dirty="0">
                <a:solidFill>
                  <a:srgbClr val="AD9600"/>
                </a:solidFill>
                <a:latin typeface="Segoe UI Symbol"/>
                <a:cs typeface="Segoe UI Symbol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Big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Data</a:t>
            </a:r>
            <a:r>
              <a:rPr sz="1050" spc="-8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&amp;</a:t>
            </a:r>
            <a:r>
              <a:rPr sz="1050" spc="-8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Methods</a:t>
            </a:r>
            <a:endParaRPr sz="1050">
              <a:latin typeface="Lucida Sans"/>
              <a:cs typeface="Lucida Sans"/>
            </a:endParaRPr>
          </a:p>
          <a:p>
            <a:pPr marL="167005">
              <a:lnSpc>
                <a:spcPct val="100000"/>
              </a:lnSpc>
              <a:spcBef>
                <a:spcPts val="175"/>
              </a:spcBef>
            </a:pPr>
            <a:r>
              <a:rPr sz="1100" dirty="0">
                <a:solidFill>
                  <a:srgbClr val="AD9600"/>
                </a:solidFill>
                <a:latin typeface="Segoe UI Symbol"/>
                <a:cs typeface="Segoe UI Symbol"/>
              </a:rPr>
              <a:t>❱</a:t>
            </a:r>
            <a:r>
              <a:rPr sz="1100" spc="90" dirty="0">
                <a:solidFill>
                  <a:srgbClr val="AD9600"/>
                </a:solidFill>
                <a:latin typeface="Segoe UI Symbol"/>
                <a:cs typeface="Segoe UI Symbol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Environmental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endParaRPr sz="1050">
              <a:latin typeface="Lucida Sans"/>
              <a:cs typeface="Lucida Sans"/>
            </a:endParaRPr>
          </a:p>
          <a:p>
            <a:pPr marL="167005">
              <a:lnSpc>
                <a:spcPct val="100000"/>
              </a:lnSpc>
              <a:spcBef>
                <a:spcPts val="175"/>
              </a:spcBef>
            </a:pPr>
            <a:r>
              <a:rPr sz="1100" dirty="0">
                <a:solidFill>
                  <a:srgbClr val="AD9600"/>
                </a:solidFill>
                <a:latin typeface="Segoe UI Symbol"/>
                <a:cs typeface="Segoe UI Symbol"/>
              </a:rPr>
              <a:t>❱</a:t>
            </a:r>
            <a:r>
              <a:rPr sz="1100" spc="60" dirty="0">
                <a:solidFill>
                  <a:srgbClr val="AD9600"/>
                </a:solidFill>
                <a:latin typeface="Segoe UI Symbol"/>
                <a:cs typeface="Segoe UI Symbol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Global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endParaRPr sz="1050">
              <a:latin typeface="Lucida Sans"/>
              <a:cs typeface="Lucida Sans"/>
            </a:endParaRPr>
          </a:p>
          <a:p>
            <a:pPr marL="167005">
              <a:lnSpc>
                <a:spcPct val="100000"/>
              </a:lnSpc>
              <a:spcBef>
                <a:spcPts val="170"/>
              </a:spcBef>
            </a:pPr>
            <a:r>
              <a:rPr sz="1100" dirty="0">
                <a:solidFill>
                  <a:srgbClr val="AD9600"/>
                </a:solidFill>
                <a:latin typeface="Segoe UI Symbol"/>
                <a:cs typeface="Segoe UI Symbol"/>
              </a:rPr>
              <a:t>❱</a:t>
            </a:r>
            <a:r>
              <a:rPr sz="1100" spc="65" dirty="0">
                <a:solidFill>
                  <a:srgbClr val="AD9600"/>
                </a:solidFill>
                <a:latin typeface="Segoe UI Symbol"/>
                <a:cs typeface="Segoe UI Symbol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Policy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&amp;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Outcomes</a:t>
            </a:r>
            <a:endParaRPr sz="1050">
              <a:latin typeface="Lucida Sans"/>
              <a:cs typeface="Lucida Sans"/>
            </a:endParaRPr>
          </a:p>
          <a:p>
            <a:pPr marL="167005">
              <a:lnSpc>
                <a:spcPct val="100000"/>
              </a:lnSpc>
              <a:spcBef>
                <a:spcPts val="175"/>
              </a:spcBef>
            </a:pPr>
            <a:r>
              <a:rPr sz="1100" dirty="0">
                <a:solidFill>
                  <a:srgbClr val="AD9600"/>
                </a:solidFill>
                <a:latin typeface="Segoe UI Symbol"/>
                <a:cs typeface="Segoe UI Symbol"/>
              </a:rPr>
              <a:t>❱</a:t>
            </a:r>
            <a:r>
              <a:rPr sz="1100" spc="60" dirty="0">
                <a:solidFill>
                  <a:srgbClr val="AD9600"/>
                </a:solidFill>
                <a:latin typeface="Segoe UI Symbol"/>
                <a:cs typeface="Segoe UI Symbol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Maternal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&amp;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Child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endParaRPr sz="1050">
              <a:latin typeface="Lucida Sans"/>
              <a:cs typeface="Lucida Sans"/>
            </a:endParaRPr>
          </a:p>
          <a:p>
            <a:pPr marL="167005">
              <a:lnSpc>
                <a:spcPct val="100000"/>
              </a:lnSpc>
              <a:spcBef>
                <a:spcPts val="175"/>
              </a:spcBef>
            </a:pPr>
            <a:r>
              <a:rPr sz="1100" dirty="0">
                <a:solidFill>
                  <a:srgbClr val="AD9600"/>
                </a:solidFill>
                <a:latin typeface="Segoe UI Symbol"/>
                <a:cs typeface="Segoe UI Symbol"/>
              </a:rPr>
              <a:t>❱</a:t>
            </a:r>
            <a:r>
              <a:rPr sz="1100" spc="75" dirty="0">
                <a:solidFill>
                  <a:srgbClr val="AD9600"/>
                </a:solidFill>
                <a:latin typeface="Segoe UI Symbol"/>
                <a:cs typeface="Segoe UI Symbol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Medical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Decision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Making</a:t>
            </a:r>
            <a:endParaRPr sz="1050">
              <a:latin typeface="Lucida Sans"/>
              <a:cs typeface="Lucida Sans"/>
            </a:endParaRPr>
          </a:p>
          <a:p>
            <a:pPr marL="167005">
              <a:lnSpc>
                <a:spcPct val="100000"/>
              </a:lnSpc>
              <a:spcBef>
                <a:spcPts val="175"/>
              </a:spcBef>
            </a:pPr>
            <a:r>
              <a:rPr sz="1100" dirty="0">
                <a:solidFill>
                  <a:srgbClr val="AD9600"/>
                </a:solidFill>
                <a:latin typeface="Segoe UI Symbol"/>
                <a:cs typeface="Segoe UI Symbol"/>
              </a:rPr>
              <a:t>❱</a:t>
            </a:r>
            <a:r>
              <a:rPr sz="1100" spc="15" dirty="0">
                <a:solidFill>
                  <a:srgbClr val="AD9600"/>
                </a:solidFill>
                <a:latin typeface="Segoe UI Symbol"/>
                <a:cs typeface="Segoe UI Symbol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Nutrition</a:t>
            </a:r>
            <a:endParaRPr sz="1050">
              <a:latin typeface="Lucida Sans"/>
              <a:cs typeface="Lucida Sans"/>
            </a:endParaRPr>
          </a:p>
          <a:p>
            <a:pPr marL="167005">
              <a:lnSpc>
                <a:spcPct val="100000"/>
              </a:lnSpc>
              <a:spcBef>
                <a:spcPts val="175"/>
              </a:spcBef>
            </a:pPr>
            <a:r>
              <a:rPr sz="1100" dirty="0">
                <a:solidFill>
                  <a:srgbClr val="AD9600"/>
                </a:solidFill>
                <a:latin typeface="Segoe UI Symbol"/>
                <a:cs typeface="Segoe UI Symbol"/>
              </a:rPr>
              <a:t>❱</a:t>
            </a:r>
            <a:r>
              <a:rPr sz="1100" spc="60" dirty="0">
                <a:solidFill>
                  <a:srgbClr val="AD9600"/>
                </a:solidFill>
                <a:latin typeface="Segoe UI Symbol"/>
                <a:cs typeface="Segoe UI Symbol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Older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adults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&amp;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aging</a:t>
            </a:r>
            <a:endParaRPr sz="1050">
              <a:latin typeface="Lucida Sans"/>
              <a:cs typeface="Lucida Sans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55091" y="8908288"/>
            <a:ext cx="2906395" cy="967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35710" algn="l"/>
              </a:tabLst>
            </a:pPr>
            <a:r>
              <a:rPr sz="1200" b="1" spc="-50" dirty="0">
                <a:solidFill>
                  <a:srgbClr val="FFD200"/>
                </a:solidFill>
                <a:latin typeface="Trebuchet MS"/>
                <a:cs typeface="Trebuchet MS"/>
              </a:rPr>
              <a:t>CONTACT</a:t>
            </a:r>
            <a:r>
              <a:rPr sz="1200" b="1" spc="-25" dirty="0">
                <a:solidFill>
                  <a:srgbClr val="FFD200"/>
                </a:solidFill>
                <a:latin typeface="Trebuchet MS"/>
                <a:cs typeface="Trebuchet MS"/>
              </a:rPr>
              <a:t> US</a:t>
            </a:r>
            <a:r>
              <a:rPr sz="1200" b="1" dirty="0">
                <a:solidFill>
                  <a:srgbClr val="FFD200"/>
                </a:solidFill>
                <a:latin typeface="Trebuchet MS"/>
                <a:cs typeface="Trebuchet MS"/>
              </a:rPr>
              <a:t>	</a:t>
            </a:r>
            <a:r>
              <a:rPr sz="1200" spc="-95" dirty="0">
                <a:solidFill>
                  <a:srgbClr val="FFFFFF"/>
                </a:solidFill>
                <a:latin typeface="Lucida Sans"/>
                <a:cs typeface="Lucida Sans"/>
              </a:rPr>
              <a:t>(585)</a:t>
            </a:r>
            <a:r>
              <a:rPr sz="1200" spc="-2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200" spc="-105" dirty="0">
                <a:solidFill>
                  <a:srgbClr val="FFFFFF"/>
                </a:solidFill>
                <a:latin typeface="Lucida Sans"/>
                <a:cs typeface="Lucida Sans"/>
              </a:rPr>
              <a:t>275-</a:t>
            </a:r>
            <a:r>
              <a:rPr sz="1200" spc="-20" dirty="0">
                <a:solidFill>
                  <a:srgbClr val="FFFFFF"/>
                </a:solidFill>
                <a:latin typeface="Lucida Sans"/>
                <a:cs typeface="Lucida Sans"/>
              </a:rPr>
              <a:t>7882</a:t>
            </a:r>
            <a:endParaRPr sz="1200">
              <a:latin typeface="Lucida Sans"/>
              <a:cs typeface="Lucida Sans"/>
            </a:endParaRPr>
          </a:p>
          <a:p>
            <a:pPr marL="128270" marR="5080" indent="220345">
              <a:lnSpc>
                <a:spcPct val="125000"/>
              </a:lnSpc>
              <a:spcBef>
                <a:spcPts val="575"/>
              </a:spcBef>
              <a:tabLst>
                <a:tab pos="2308225" algn="l"/>
              </a:tabLst>
            </a:pPr>
            <a:r>
              <a:rPr sz="1200" spc="-70" dirty="0">
                <a:solidFill>
                  <a:srgbClr val="FFFFFF"/>
                </a:solidFill>
                <a:latin typeface="Lucida Sans"/>
                <a:cs typeface="Lucida Sans"/>
                <a:hlinkClick r:id="rId2"/>
              </a:rPr>
              <a:t>PHS_education@urmc.rochester.edu</a:t>
            </a:r>
            <a:r>
              <a:rPr sz="1200" spc="-7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200" spc="-114" dirty="0">
                <a:solidFill>
                  <a:srgbClr val="FFFFFF"/>
                </a:solidFill>
                <a:latin typeface="Lucida Sans"/>
                <a:cs typeface="Lucida Sans"/>
              </a:rPr>
              <a:t>urmc.rochester.edu/public-</a:t>
            </a:r>
            <a:r>
              <a:rPr sz="1200" spc="-110" dirty="0">
                <a:solidFill>
                  <a:srgbClr val="FFFFFF"/>
                </a:solidFill>
                <a:latin typeface="Lucida Sans"/>
                <a:cs typeface="Lucida Sans"/>
              </a:rPr>
              <a:t>health-</a:t>
            </a:r>
            <a:r>
              <a:rPr sz="1200" spc="-25" dirty="0">
                <a:solidFill>
                  <a:srgbClr val="FFFFFF"/>
                </a:solidFill>
                <a:latin typeface="Lucida Sans"/>
                <a:cs typeface="Lucida Sans"/>
              </a:rPr>
              <a:t>sciences/ </a:t>
            </a:r>
            <a:r>
              <a:rPr sz="1200" spc="-85" dirty="0">
                <a:solidFill>
                  <a:srgbClr val="FFFFFF"/>
                </a:solidFill>
                <a:latin typeface="Lucida Sans"/>
                <a:cs typeface="Lucida Sans"/>
              </a:rPr>
              <a:t>URMC.PublicHealthSciences</a:t>
            </a:r>
            <a:r>
              <a:rPr sz="1200" spc="25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200" spc="-50" dirty="0">
                <a:solidFill>
                  <a:srgbClr val="FFFFFF"/>
                </a:solidFill>
                <a:latin typeface="Lucida Sans"/>
                <a:cs typeface="Lucida Sans"/>
              </a:rPr>
              <a:t>|</a:t>
            </a:r>
            <a:r>
              <a:rPr sz="1200" dirty="0">
                <a:solidFill>
                  <a:srgbClr val="FFFFFF"/>
                </a:solidFill>
                <a:latin typeface="Lucida Sans"/>
                <a:cs typeface="Lucida Sans"/>
              </a:rPr>
              <a:t>	</a:t>
            </a:r>
            <a:r>
              <a:rPr sz="1200" spc="-10" dirty="0">
                <a:solidFill>
                  <a:srgbClr val="FFFFFF"/>
                </a:solidFill>
                <a:latin typeface="Lucida Sans"/>
                <a:cs typeface="Lucida Sans"/>
              </a:rPr>
              <a:t>@UofR</a:t>
            </a:r>
            <a:endParaRPr sz="1200">
              <a:latin typeface="Lucida Sans"/>
              <a:cs typeface="Lucida Sans"/>
            </a:endParaRPr>
          </a:p>
        </p:txBody>
      </p:sp>
      <p:grpSp>
        <p:nvGrpSpPr>
          <p:cNvPr id="3" name="object 3" descr="University of Rochester Medical Center Logo"/>
          <p:cNvGrpSpPr/>
          <p:nvPr/>
        </p:nvGrpSpPr>
        <p:grpSpPr>
          <a:xfrm>
            <a:off x="5130927" y="9041383"/>
            <a:ext cx="2133600" cy="675640"/>
            <a:chOff x="5130927" y="9041383"/>
            <a:chExt cx="2133600" cy="67564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30927" y="9041383"/>
              <a:ext cx="531645" cy="51664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45407" y="9047423"/>
              <a:ext cx="501815" cy="4825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28310" y="9329140"/>
              <a:ext cx="336130" cy="19507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209374" y="9069044"/>
              <a:ext cx="133947" cy="17504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450636" y="9069044"/>
              <a:ext cx="133985" cy="17519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186880" y="9070300"/>
              <a:ext cx="52069" cy="38100"/>
            </a:xfrm>
            <a:custGeom>
              <a:avLst/>
              <a:gdLst/>
              <a:ahLst/>
              <a:cxnLst/>
              <a:rect l="l" t="t" r="r" b="b"/>
              <a:pathLst>
                <a:path w="52070" h="38100">
                  <a:moveTo>
                    <a:pt x="0" y="0"/>
                  </a:moveTo>
                  <a:lnTo>
                    <a:pt x="16535" y="37693"/>
                  </a:lnTo>
                  <a:lnTo>
                    <a:pt x="51625" y="28016"/>
                  </a:lnTo>
                  <a:lnTo>
                    <a:pt x="49072" y="26657"/>
                  </a:lnTo>
                  <a:lnTo>
                    <a:pt x="39789" y="21221"/>
                  </a:lnTo>
                  <a:lnTo>
                    <a:pt x="17718" y="92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D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209451" y="9082112"/>
              <a:ext cx="26034" cy="21590"/>
            </a:xfrm>
            <a:custGeom>
              <a:avLst/>
              <a:gdLst/>
              <a:ahLst/>
              <a:cxnLst/>
              <a:rect l="l" t="t" r="r" b="b"/>
              <a:pathLst>
                <a:path w="26035" h="21590">
                  <a:moveTo>
                    <a:pt x="15824" y="19862"/>
                  </a:moveTo>
                  <a:lnTo>
                    <a:pt x="11747" y="11303"/>
                  </a:lnTo>
                  <a:lnTo>
                    <a:pt x="8839" y="4838"/>
                  </a:lnTo>
                  <a:lnTo>
                    <a:pt x="0" y="0"/>
                  </a:lnTo>
                  <a:lnTo>
                    <a:pt x="3619" y="8191"/>
                  </a:lnTo>
                  <a:lnTo>
                    <a:pt x="9664" y="21551"/>
                  </a:lnTo>
                  <a:lnTo>
                    <a:pt x="15824" y="19862"/>
                  </a:lnTo>
                  <a:close/>
                </a:path>
                <a:path w="26035" h="21590">
                  <a:moveTo>
                    <a:pt x="25615" y="17170"/>
                  </a:moveTo>
                  <a:lnTo>
                    <a:pt x="24015" y="14630"/>
                  </a:lnTo>
                  <a:lnTo>
                    <a:pt x="23215" y="12915"/>
                  </a:lnTo>
                  <a:lnTo>
                    <a:pt x="20027" y="11049"/>
                  </a:lnTo>
                  <a:lnTo>
                    <a:pt x="14249" y="7835"/>
                  </a:lnTo>
                  <a:lnTo>
                    <a:pt x="18592" y="17170"/>
                  </a:lnTo>
                  <a:lnTo>
                    <a:pt x="19532" y="18846"/>
                  </a:lnTo>
                  <a:lnTo>
                    <a:pt x="25615" y="17170"/>
                  </a:lnTo>
                  <a:close/>
                </a:path>
              </a:pathLst>
            </a:custGeom>
            <a:solidFill>
              <a:srgbClr val="C494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556543" y="9070300"/>
              <a:ext cx="50165" cy="37465"/>
            </a:xfrm>
            <a:custGeom>
              <a:avLst/>
              <a:gdLst/>
              <a:ahLst/>
              <a:cxnLst/>
              <a:rect l="l" t="t" r="r" b="b"/>
              <a:pathLst>
                <a:path w="50164" h="37465">
                  <a:moveTo>
                    <a:pt x="49809" y="0"/>
                  </a:moveTo>
                  <a:lnTo>
                    <a:pt x="35059" y="7790"/>
                  </a:lnTo>
                  <a:lnTo>
                    <a:pt x="21005" y="15481"/>
                  </a:lnTo>
                  <a:lnTo>
                    <a:pt x="13182" y="19621"/>
                  </a:lnTo>
                  <a:lnTo>
                    <a:pt x="3873" y="25057"/>
                  </a:lnTo>
                  <a:lnTo>
                    <a:pt x="0" y="27635"/>
                  </a:lnTo>
                  <a:lnTo>
                    <a:pt x="33197" y="37147"/>
                  </a:lnTo>
                  <a:lnTo>
                    <a:pt x="49809" y="0"/>
                  </a:lnTo>
                  <a:close/>
                </a:path>
              </a:pathLst>
            </a:custGeom>
            <a:solidFill>
              <a:srgbClr val="001D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558917" y="9081909"/>
              <a:ext cx="26034" cy="21590"/>
            </a:xfrm>
            <a:custGeom>
              <a:avLst/>
              <a:gdLst/>
              <a:ahLst/>
              <a:cxnLst/>
              <a:rect l="l" t="t" r="r" b="b"/>
              <a:pathLst>
                <a:path w="26035" h="21590">
                  <a:moveTo>
                    <a:pt x="11404" y="7988"/>
                  </a:moveTo>
                  <a:lnTo>
                    <a:pt x="11036" y="7988"/>
                  </a:lnTo>
                  <a:lnTo>
                    <a:pt x="7239" y="10096"/>
                  </a:lnTo>
                  <a:lnTo>
                    <a:pt x="3403" y="12369"/>
                  </a:lnTo>
                  <a:lnTo>
                    <a:pt x="2451" y="13004"/>
                  </a:lnTo>
                  <a:lnTo>
                    <a:pt x="1422" y="14439"/>
                  </a:lnTo>
                  <a:lnTo>
                    <a:pt x="101" y="16573"/>
                  </a:lnTo>
                  <a:lnTo>
                    <a:pt x="0" y="16725"/>
                  </a:lnTo>
                  <a:lnTo>
                    <a:pt x="6070" y="18465"/>
                  </a:lnTo>
                  <a:lnTo>
                    <a:pt x="6781" y="16929"/>
                  </a:lnTo>
                  <a:lnTo>
                    <a:pt x="11404" y="7988"/>
                  </a:lnTo>
                  <a:close/>
                </a:path>
                <a:path w="26035" h="21590">
                  <a:moveTo>
                    <a:pt x="25654" y="0"/>
                  </a:moveTo>
                  <a:lnTo>
                    <a:pt x="16573" y="4953"/>
                  </a:lnTo>
                  <a:lnTo>
                    <a:pt x="13893" y="11468"/>
                  </a:lnTo>
                  <a:lnTo>
                    <a:pt x="9779" y="19519"/>
                  </a:lnTo>
                  <a:lnTo>
                    <a:pt x="15913" y="21285"/>
                  </a:lnTo>
                  <a:lnTo>
                    <a:pt x="21780" y="8801"/>
                  </a:lnTo>
                  <a:lnTo>
                    <a:pt x="25654" y="0"/>
                  </a:lnTo>
                  <a:close/>
                </a:path>
              </a:pathLst>
            </a:custGeom>
            <a:solidFill>
              <a:srgbClr val="C494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324576" y="9314573"/>
              <a:ext cx="143510" cy="144132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5363618" y="9325934"/>
              <a:ext cx="66040" cy="10160"/>
            </a:xfrm>
            <a:custGeom>
              <a:avLst/>
              <a:gdLst/>
              <a:ahLst/>
              <a:cxnLst/>
              <a:rect l="l" t="t" r="r" b="b"/>
              <a:pathLst>
                <a:path w="66039" h="10159">
                  <a:moveTo>
                    <a:pt x="35864" y="38"/>
                  </a:moveTo>
                  <a:lnTo>
                    <a:pt x="0" y="9575"/>
                  </a:lnTo>
                  <a:lnTo>
                    <a:pt x="20575" y="9052"/>
                  </a:lnTo>
                  <a:lnTo>
                    <a:pt x="30594" y="8928"/>
                  </a:lnTo>
                  <a:lnTo>
                    <a:pt x="33350" y="7950"/>
                  </a:lnTo>
                  <a:lnTo>
                    <a:pt x="40043" y="7124"/>
                  </a:lnTo>
                  <a:lnTo>
                    <a:pt x="40970" y="7365"/>
                  </a:lnTo>
                  <a:lnTo>
                    <a:pt x="41706" y="7785"/>
                  </a:lnTo>
                  <a:lnTo>
                    <a:pt x="42252" y="9016"/>
                  </a:lnTo>
                  <a:lnTo>
                    <a:pt x="53378" y="9194"/>
                  </a:lnTo>
                  <a:lnTo>
                    <a:pt x="65493" y="9588"/>
                  </a:lnTo>
                  <a:lnTo>
                    <a:pt x="58756" y="5833"/>
                  </a:lnTo>
                  <a:lnTo>
                    <a:pt x="51527" y="2941"/>
                  </a:lnTo>
                  <a:lnTo>
                    <a:pt x="43873" y="985"/>
                  </a:lnTo>
                  <a:lnTo>
                    <a:pt x="35864" y="38"/>
                  </a:lnTo>
                  <a:close/>
                </a:path>
              </a:pathLst>
            </a:custGeom>
            <a:solidFill>
              <a:srgbClr val="C4C6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86959" y="9052664"/>
              <a:ext cx="419252" cy="194141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257837" y="9334829"/>
              <a:ext cx="276669" cy="14880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152515" y="9235782"/>
              <a:ext cx="487426" cy="11689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738359" y="9068494"/>
              <a:ext cx="1333717" cy="493501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748808" y="9597783"/>
              <a:ext cx="1515164" cy="11890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bject 29"/>
          <p:cNvSpPr txBox="1"/>
          <p:nvPr/>
        </p:nvSpPr>
        <p:spPr>
          <a:xfrm>
            <a:off x="435609" y="522681"/>
            <a:ext cx="19157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75" dirty="0">
                <a:solidFill>
                  <a:srgbClr val="00467F"/>
                </a:solidFill>
                <a:latin typeface="Trebuchet MS"/>
                <a:cs typeface="Trebuchet MS"/>
              </a:rPr>
              <a:t>PROGRAM</a:t>
            </a:r>
            <a:r>
              <a:rPr sz="1200" b="1" spc="50" dirty="0">
                <a:solidFill>
                  <a:srgbClr val="00467F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00467F"/>
                </a:solidFill>
                <a:latin typeface="Trebuchet MS"/>
                <a:cs typeface="Trebuchet MS"/>
              </a:rPr>
              <a:t>DESCRIPTIONS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88009" y="720039"/>
            <a:ext cx="2908935" cy="1470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100"/>
              </a:spcBef>
            </a:pP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Master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Science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Clinical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Investigation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prepares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clinician-scientists</a:t>
            </a:r>
            <a:r>
              <a:rPr sz="1050" spc="-1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1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carry</a:t>
            </a:r>
            <a:r>
              <a:rPr sz="1050" spc="-1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out</a:t>
            </a:r>
            <a:r>
              <a:rPr sz="1050" spc="-1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patient-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based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research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development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interventions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and technologies.</a:t>
            </a:r>
            <a:endParaRPr sz="1050">
              <a:latin typeface="Lucida Sans"/>
              <a:cs typeface="Lucida Sans"/>
            </a:endParaRPr>
          </a:p>
          <a:p>
            <a:pPr marL="12700" marR="267335">
              <a:lnSpc>
                <a:spcPct val="107100"/>
              </a:lnSpc>
              <a:spcBef>
                <a:spcPts val="575"/>
              </a:spcBef>
            </a:pP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Master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Science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Epidemiology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prepares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students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use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epidemiological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methods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and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statistical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tools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examine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development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30" dirty="0">
                <a:solidFill>
                  <a:srgbClr val="231F20"/>
                </a:solidFill>
                <a:latin typeface="Lucida Sans"/>
                <a:cs typeface="Lucida Sans"/>
              </a:rPr>
              <a:t>and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prevention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disease.</a:t>
            </a:r>
            <a:endParaRPr sz="1050">
              <a:latin typeface="Lucida Sans"/>
              <a:cs typeface="Lucida Sans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153915" y="725830"/>
            <a:ext cx="2912110" cy="1470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3655">
              <a:lnSpc>
                <a:spcPct val="107100"/>
              </a:lnSpc>
              <a:spcBef>
                <a:spcPts val="100"/>
              </a:spcBef>
            </a:pP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Master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Science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Services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Research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prepares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students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understand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65" dirty="0">
                <a:solidFill>
                  <a:srgbClr val="231F20"/>
                </a:solidFill>
                <a:latin typeface="Lucida Sans"/>
                <a:cs typeface="Lucida Sans"/>
              </a:rPr>
              <a:t>U.S.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care </a:t>
            </a: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system.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Students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learn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apply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research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methods</a:t>
            </a:r>
            <a:endParaRPr sz="1050">
              <a:latin typeface="Lucida Sans"/>
              <a:cs typeface="Lucida Sans"/>
            </a:endParaRPr>
          </a:p>
          <a:p>
            <a:pPr marL="12700" marR="37465">
              <a:lnSpc>
                <a:spcPct val="107100"/>
              </a:lnSpc>
            </a:pP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analysis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care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services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policy,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risk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adjustment,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cost-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effectiveness,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-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decision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0" dirty="0">
                <a:solidFill>
                  <a:srgbClr val="231F20"/>
                </a:solidFill>
                <a:latin typeface="Lucida Sans"/>
                <a:cs typeface="Lucida Sans"/>
              </a:rPr>
              <a:t>analysis.</a:t>
            </a:r>
            <a:endParaRPr sz="1050">
              <a:latin typeface="Lucida Sans"/>
              <a:cs typeface="Lucida Sans"/>
            </a:endParaRPr>
          </a:p>
          <a:p>
            <a:pPr marL="12700" marR="5080">
              <a:lnSpc>
                <a:spcPct val="107100"/>
              </a:lnSpc>
              <a:spcBef>
                <a:spcPts val="575"/>
              </a:spcBef>
            </a:pP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0" dirty="0">
                <a:solidFill>
                  <a:srgbClr val="231F20"/>
                </a:solidFill>
                <a:latin typeface="Lucida Sans"/>
                <a:cs typeface="Lucida Sans"/>
              </a:rPr>
              <a:t>CEPH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accredited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Master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Science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Public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teaches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students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identify,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prevent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solve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community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problems.</a:t>
            </a:r>
            <a:endParaRPr sz="1050">
              <a:latin typeface="Lucida Sans"/>
              <a:cs typeface="Lucida San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6758" y="3464050"/>
            <a:ext cx="1853564" cy="1047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0467F"/>
                </a:solidFill>
                <a:latin typeface="Gill Sans MT"/>
                <a:cs typeface="Gill Sans MT"/>
              </a:rPr>
              <a:t>Application </a:t>
            </a:r>
            <a:r>
              <a:rPr sz="1400" b="1" spc="-10" dirty="0">
                <a:solidFill>
                  <a:srgbClr val="00467F"/>
                </a:solidFill>
                <a:latin typeface="Gill Sans MT"/>
                <a:cs typeface="Gill Sans MT"/>
              </a:rPr>
              <a:t>Deadlines</a:t>
            </a:r>
            <a:endParaRPr sz="14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sz="1100" dirty="0">
                <a:solidFill>
                  <a:srgbClr val="00467F"/>
                </a:solidFill>
                <a:latin typeface="Segoe UI Symbol"/>
                <a:cs typeface="Segoe UI Symbol"/>
              </a:rPr>
              <a:t>❱</a:t>
            </a:r>
            <a:r>
              <a:rPr sz="1100" spc="55" dirty="0">
                <a:solidFill>
                  <a:srgbClr val="00467F"/>
                </a:solidFill>
                <a:latin typeface="Segoe UI Symbol"/>
                <a:cs typeface="Segoe UI Symbol"/>
              </a:rPr>
              <a:t> 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May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1st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65" dirty="0">
                <a:solidFill>
                  <a:srgbClr val="231F20"/>
                </a:solidFill>
                <a:latin typeface="Lucida Sans"/>
                <a:cs typeface="Lucida Sans"/>
              </a:rPr>
              <a:t>fall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admission</a:t>
            </a:r>
            <a:endParaRPr sz="1050">
              <a:latin typeface="Lucida Sans"/>
              <a:cs typeface="Lucida Sans"/>
            </a:endParaRPr>
          </a:p>
          <a:p>
            <a:pPr marL="114300" marR="352425" indent="-101600">
              <a:lnSpc>
                <a:spcPct val="102299"/>
              </a:lnSpc>
              <a:spcBef>
                <a:spcPts val="850"/>
              </a:spcBef>
            </a:pPr>
            <a:r>
              <a:rPr sz="1100" dirty="0">
                <a:solidFill>
                  <a:srgbClr val="00467F"/>
                </a:solidFill>
                <a:latin typeface="Segoe UI Symbol"/>
                <a:cs typeface="Segoe UI Symbol"/>
              </a:rPr>
              <a:t>❱</a:t>
            </a:r>
            <a:r>
              <a:rPr sz="1100" spc="50" dirty="0">
                <a:solidFill>
                  <a:srgbClr val="00467F"/>
                </a:solidFill>
                <a:latin typeface="Segoe UI Symbol"/>
                <a:cs typeface="Segoe UI Symbol"/>
              </a:rPr>
              <a:t> </a:t>
            </a:r>
            <a:r>
              <a:rPr sz="1050" spc="-80" dirty="0">
                <a:solidFill>
                  <a:srgbClr val="231F20"/>
                </a:solidFill>
                <a:latin typeface="Lucida Sans"/>
                <a:cs typeface="Lucida Sans"/>
              </a:rPr>
              <a:t>November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1st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spring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admission</a:t>
            </a:r>
            <a:endParaRPr sz="1050">
              <a:latin typeface="Lucida Sans"/>
              <a:cs typeface="Lucida San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 idx="4294967295"/>
          </p:nvPr>
        </p:nvSpPr>
        <p:spPr>
          <a:xfrm>
            <a:off x="489458" y="5488495"/>
            <a:ext cx="6826250" cy="365760"/>
          </a:xfrm>
          <a:prstGeom prst="rect">
            <a:avLst/>
          </a:prstGeom>
          <a:solidFill>
            <a:srgbClr val="468CC7">
              <a:alpha val="84999"/>
            </a:srgbClr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59054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02235" marR="0" lvl="0" indent="0" defTabSz="914400" eaLnBrk="1" fontAlgn="auto" latinLnBrk="0" hangingPunct="1">
              <a:lnSpc>
                <a:spcPct val="100000"/>
              </a:lnSpc>
              <a:spcBef>
                <a:spcPts val="46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cs typeface="Trebuchet MS"/>
              </a:rPr>
              <a:t>ADMISSION</a:t>
            </a:r>
            <a:r>
              <a:rPr kumimoji="0" lang="en-US" sz="1600" b="1" i="0" u="none" strike="noStrike" kern="0" cap="none" spc="7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en-US" sz="16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  <a:cs typeface="Trebuchet MS"/>
              </a:rPr>
              <a:t>CHECKLIST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6758" y="6153218"/>
            <a:ext cx="4457065" cy="2595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100"/>
              </a:spcBef>
            </a:pPr>
            <a:r>
              <a:rPr sz="1050" spc="-180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apply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Master’s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Programs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Public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Sciences,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applicants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65" dirty="0">
                <a:solidFill>
                  <a:srgbClr val="231F20"/>
                </a:solidFill>
                <a:latin typeface="Lucida Sans"/>
                <a:cs typeface="Lucida Sans"/>
              </a:rPr>
              <a:t>will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need 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submit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following:</a:t>
            </a:r>
            <a:endParaRPr sz="1050">
              <a:latin typeface="Lucida Sans"/>
              <a:cs typeface="Lucida Sans"/>
            </a:endParaRPr>
          </a:p>
          <a:p>
            <a:pPr marL="189865">
              <a:lnSpc>
                <a:spcPct val="100000"/>
              </a:lnSpc>
              <a:spcBef>
                <a:spcPts val="665"/>
              </a:spcBef>
            </a:pP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Resume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CV</a:t>
            </a:r>
            <a:endParaRPr sz="1050">
              <a:latin typeface="Lucida Sans"/>
              <a:cs typeface="Lucida Sans"/>
            </a:endParaRPr>
          </a:p>
          <a:p>
            <a:pPr marL="189865" marR="755015">
              <a:lnSpc>
                <a:spcPct val="152900"/>
              </a:lnSpc>
            </a:pP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Official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Transcript(s)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from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all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post-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secondary</a:t>
            </a:r>
            <a:r>
              <a:rPr sz="1050" spc="-1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institutions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attended </a:t>
            </a:r>
            <a:r>
              <a:rPr sz="1050" spc="-70" dirty="0">
                <a:solidFill>
                  <a:srgbClr val="231F20"/>
                </a:solidFill>
                <a:latin typeface="Lucida Sans"/>
                <a:cs typeface="Lucida Sans"/>
              </a:rPr>
              <a:t>GRE</a:t>
            </a:r>
            <a:r>
              <a:rPr sz="10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exam</a:t>
            </a:r>
            <a:endParaRPr sz="1050">
              <a:latin typeface="Lucida Sans"/>
              <a:cs typeface="Lucida Sans"/>
            </a:endParaRPr>
          </a:p>
          <a:p>
            <a:pPr marL="190500" marR="143510" indent="-635" algn="just">
              <a:lnSpc>
                <a:spcPct val="107100"/>
              </a:lnSpc>
              <a:spcBef>
                <a:spcPts val="575"/>
              </a:spcBef>
            </a:pP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Statement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4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Purpose</a:t>
            </a:r>
            <a:r>
              <a:rPr sz="1050" spc="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indicating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5" dirty="0">
                <a:solidFill>
                  <a:srgbClr val="231F20"/>
                </a:solidFill>
                <a:latin typeface="Lucida Sans"/>
                <a:cs typeface="Lucida Sans"/>
              </a:rPr>
              <a:t>your</a:t>
            </a:r>
            <a:r>
              <a:rPr sz="1050" spc="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reason(s)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applying</a:t>
            </a:r>
            <a:r>
              <a:rPr sz="1050" spc="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4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1050" spc="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0" dirty="0">
                <a:solidFill>
                  <a:srgbClr val="231F20"/>
                </a:solidFill>
                <a:latin typeface="Lucida Sans"/>
                <a:cs typeface="Lucida Sans"/>
              </a:rPr>
              <a:t>proposed </a:t>
            </a: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program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30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preparation</a:t>
            </a:r>
            <a:r>
              <a:rPr sz="1050" spc="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35" dirty="0">
                <a:solidFill>
                  <a:srgbClr val="231F20"/>
                </a:solidFill>
                <a:latin typeface="Lucida Sans"/>
                <a:cs typeface="Lucida Sans"/>
              </a:rPr>
              <a:t>this</a:t>
            </a:r>
            <a:r>
              <a:rPr sz="1050" spc="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field</a:t>
            </a:r>
            <a:r>
              <a:rPr sz="1050" spc="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4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40" dirty="0">
                <a:solidFill>
                  <a:srgbClr val="231F20"/>
                </a:solidFill>
                <a:latin typeface="Lucida Sans"/>
                <a:cs typeface="Lucida Sans"/>
              </a:rPr>
              <a:t>study,</a:t>
            </a:r>
            <a:r>
              <a:rPr sz="1050" spc="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research</a:t>
            </a:r>
            <a:r>
              <a:rPr sz="1050" spc="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30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30" dirty="0">
                <a:solidFill>
                  <a:srgbClr val="231F20"/>
                </a:solidFill>
                <a:latin typeface="Lucida Sans"/>
                <a:cs typeface="Lucida Sans"/>
              </a:rPr>
              <a:t>study</a:t>
            </a:r>
            <a:r>
              <a:rPr sz="1050" spc="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interests,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future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career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plans</a:t>
            </a:r>
            <a:endParaRPr sz="1050">
              <a:latin typeface="Lucida Sans"/>
              <a:cs typeface="Lucida Sans"/>
            </a:endParaRPr>
          </a:p>
          <a:p>
            <a:pPr marL="190500" marR="20955" indent="-635" algn="just">
              <a:lnSpc>
                <a:spcPct val="107100"/>
              </a:lnSpc>
              <a:spcBef>
                <a:spcPts val="580"/>
              </a:spcBef>
            </a:pPr>
            <a:r>
              <a:rPr sz="1050" spc="-145" dirty="0">
                <a:solidFill>
                  <a:srgbClr val="231F20"/>
                </a:solidFill>
                <a:latin typeface="Lucida Sans"/>
                <a:cs typeface="Lucida Sans"/>
              </a:rPr>
              <a:t>Three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(3)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letters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4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recommendation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3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1050" spc="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required.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At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least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30" dirty="0">
                <a:solidFill>
                  <a:srgbClr val="231F20"/>
                </a:solidFill>
                <a:latin typeface="Lucida Sans"/>
                <a:cs typeface="Lucida Sans"/>
              </a:rPr>
              <a:t>one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letter</a:t>
            </a:r>
            <a:r>
              <a:rPr sz="1050" spc="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5" dirty="0">
                <a:solidFill>
                  <a:srgbClr val="231F20"/>
                </a:solidFill>
                <a:latin typeface="Lucida Sans"/>
                <a:cs typeface="Lucida Sans"/>
              </a:rPr>
              <a:t>should</a:t>
            </a:r>
            <a:r>
              <a:rPr sz="1050" spc="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be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from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 a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research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10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75" dirty="0">
                <a:solidFill>
                  <a:srgbClr val="231F20"/>
                </a:solidFill>
                <a:latin typeface="Lucida Sans"/>
                <a:cs typeface="Lucida Sans"/>
              </a:rPr>
              <a:t>work</a:t>
            </a:r>
            <a:r>
              <a:rPr sz="10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supervisor</a:t>
            </a:r>
            <a:endParaRPr sz="1050">
              <a:latin typeface="Lucida Sans"/>
              <a:cs typeface="Lucida Sans"/>
            </a:endParaRPr>
          </a:p>
          <a:p>
            <a:pPr marL="189865" algn="just">
              <a:lnSpc>
                <a:spcPct val="100000"/>
              </a:lnSpc>
              <a:spcBef>
                <a:spcPts val="665"/>
              </a:spcBef>
            </a:pP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Bachelor’s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degree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equivalent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is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required</a:t>
            </a:r>
            <a:endParaRPr sz="1050">
              <a:latin typeface="Lucida Sans"/>
              <a:cs typeface="Lucida Sans"/>
            </a:endParaRPr>
          </a:p>
          <a:p>
            <a:pPr marL="189865" algn="just">
              <a:lnSpc>
                <a:spcPct val="100000"/>
              </a:lnSpc>
              <a:spcBef>
                <a:spcPts val="665"/>
              </a:spcBef>
            </a:pP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0" dirty="0">
                <a:solidFill>
                  <a:srgbClr val="231F20"/>
                </a:solidFill>
                <a:latin typeface="Lucida Sans"/>
                <a:cs typeface="Lucida Sans"/>
              </a:rPr>
              <a:t>international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students,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4" dirty="0">
                <a:solidFill>
                  <a:srgbClr val="231F20"/>
                </a:solidFill>
                <a:latin typeface="Lucida Sans"/>
                <a:cs typeface="Lucida Sans"/>
              </a:rPr>
              <a:t>TOEFL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IETLS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20" dirty="0">
                <a:solidFill>
                  <a:srgbClr val="231F20"/>
                </a:solidFill>
                <a:latin typeface="Lucida Sans"/>
                <a:cs typeface="Lucida Sans"/>
              </a:rPr>
              <a:t>scores</a:t>
            </a:r>
            <a:r>
              <a:rPr sz="10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required</a:t>
            </a:r>
            <a:endParaRPr sz="1050">
              <a:latin typeface="Lucida Sans"/>
              <a:cs typeface="Lucida Sans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208523" y="6079134"/>
            <a:ext cx="1751330" cy="85788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APPLY</a:t>
            </a:r>
            <a:r>
              <a:rPr sz="10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ONLINE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0" dirty="0">
                <a:solidFill>
                  <a:srgbClr val="231F20"/>
                </a:solidFill>
                <a:latin typeface="Lucida Sans"/>
                <a:cs typeface="Lucida Sans"/>
              </a:rPr>
              <a:t>WITH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Lucida Sans"/>
                <a:cs typeface="Lucida Sans"/>
              </a:rPr>
              <a:t>SOPHAS</a:t>
            </a:r>
            <a:endParaRPr sz="1050">
              <a:latin typeface="Lucida Sans"/>
              <a:cs typeface="Lucida Sans"/>
            </a:endParaRPr>
          </a:p>
          <a:p>
            <a:pPr marL="12700" marR="5080">
              <a:lnSpc>
                <a:spcPct val="107100"/>
              </a:lnSpc>
              <a:spcBef>
                <a:spcPts val="575"/>
              </a:spcBef>
            </a:pP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Please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10" dirty="0">
                <a:solidFill>
                  <a:srgbClr val="231F20"/>
                </a:solidFill>
                <a:latin typeface="Lucida Sans"/>
                <a:cs typeface="Lucida Sans"/>
              </a:rPr>
              <a:t>submit</a:t>
            </a:r>
            <a:r>
              <a:rPr sz="10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95" dirty="0">
                <a:solidFill>
                  <a:srgbClr val="231F20"/>
                </a:solidFill>
                <a:latin typeface="Lucida Sans"/>
                <a:cs typeface="Lucida Sans"/>
              </a:rPr>
              <a:t>application</a:t>
            </a:r>
            <a:r>
              <a:rPr sz="10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Lucida Sans"/>
                <a:cs typeface="Lucida Sans"/>
              </a:rPr>
              <a:t>and </a:t>
            </a:r>
            <a:r>
              <a:rPr sz="1050" spc="-105" dirty="0">
                <a:solidFill>
                  <a:srgbClr val="231F20"/>
                </a:solidFill>
                <a:latin typeface="Lucida Sans"/>
                <a:cs typeface="Lucida Sans"/>
              </a:rPr>
              <a:t>supplemental</a:t>
            </a:r>
            <a:r>
              <a:rPr sz="105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100" dirty="0">
                <a:solidFill>
                  <a:srgbClr val="231F20"/>
                </a:solidFill>
                <a:latin typeface="Lucida Sans"/>
                <a:cs typeface="Lucida Sans"/>
              </a:rPr>
              <a:t>materials</a:t>
            </a:r>
            <a:r>
              <a:rPr sz="1050" spc="-1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50" spc="-85" dirty="0">
                <a:solidFill>
                  <a:srgbClr val="231F20"/>
                </a:solidFill>
                <a:latin typeface="Lucida Sans"/>
                <a:cs typeface="Lucida Sans"/>
              </a:rPr>
              <a:t>through </a:t>
            </a:r>
            <a:r>
              <a:rPr sz="1050" b="1" spc="-10" dirty="0">
                <a:solidFill>
                  <a:srgbClr val="231F20"/>
                </a:solidFill>
                <a:latin typeface="Trebuchet MS"/>
                <a:cs typeface="Trebuchet MS"/>
              </a:rPr>
              <a:t>sophas.org</a:t>
            </a:r>
            <a:endParaRPr sz="1050">
              <a:latin typeface="Trebuchet MS"/>
              <a:cs typeface="Trebuchet MS"/>
            </a:endParaRPr>
          </a:p>
        </p:txBody>
      </p:sp>
      <p:grpSp>
        <p:nvGrpSpPr>
          <p:cNvPr id="13" name="object 13" descr="URMC Seal"/>
          <p:cNvGrpSpPr/>
          <p:nvPr/>
        </p:nvGrpSpPr>
        <p:grpSpPr>
          <a:xfrm>
            <a:off x="5647944" y="8177782"/>
            <a:ext cx="433070" cy="426720"/>
            <a:chOff x="5647944" y="8177782"/>
            <a:chExt cx="433070" cy="426720"/>
          </a:xfrm>
        </p:grpSpPr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47944" y="8177782"/>
              <a:ext cx="432803" cy="42642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1049" y="8184159"/>
              <a:ext cx="402641" cy="391934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22729" y="8413940"/>
              <a:ext cx="279493" cy="162153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07049" y="8197723"/>
              <a:ext cx="111341" cy="14552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907620" y="8197722"/>
              <a:ext cx="111366" cy="145656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5688356" y="8198773"/>
              <a:ext cx="43180" cy="31750"/>
            </a:xfrm>
            <a:custGeom>
              <a:avLst/>
              <a:gdLst/>
              <a:ahLst/>
              <a:cxnLst/>
              <a:rect l="l" t="t" r="r" b="b"/>
              <a:pathLst>
                <a:path w="43179" h="31750">
                  <a:moveTo>
                    <a:pt x="0" y="0"/>
                  </a:moveTo>
                  <a:lnTo>
                    <a:pt x="13741" y="31330"/>
                  </a:lnTo>
                  <a:lnTo>
                    <a:pt x="42913" y="23291"/>
                  </a:lnTo>
                  <a:lnTo>
                    <a:pt x="40792" y="22148"/>
                  </a:lnTo>
                  <a:lnTo>
                    <a:pt x="33070" y="17640"/>
                  </a:lnTo>
                  <a:lnTo>
                    <a:pt x="13004" y="66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1D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707113" y="8208594"/>
              <a:ext cx="21590" cy="18415"/>
            </a:xfrm>
            <a:custGeom>
              <a:avLst/>
              <a:gdLst/>
              <a:ahLst/>
              <a:cxnLst/>
              <a:rect l="l" t="t" r="r" b="b"/>
              <a:pathLst>
                <a:path w="21589" h="18415">
                  <a:moveTo>
                    <a:pt x="13169" y="16510"/>
                  </a:moveTo>
                  <a:lnTo>
                    <a:pt x="9766" y="9398"/>
                  </a:lnTo>
                  <a:lnTo>
                    <a:pt x="7353" y="4025"/>
                  </a:lnTo>
                  <a:lnTo>
                    <a:pt x="0" y="0"/>
                  </a:lnTo>
                  <a:lnTo>
                    <a:pt x="3022" y="6807"/>
                  </a:lnTo>
                  <a:lnTo>
                    <a:pt x="8039" y="17919"/>
                  </a:lnTo>
                  <a:lnTo>
                    <a:pt x="13169" y="16510"/>
                  </a:lnTo>
                  <a:close/>
                </a:path>
                <a:path w="21589" h="18415">
                  <a:moveTo>
                    <a:pt x="21297" y="14274"/>
                  </a:moveTo>
                  <a:lnTo>
                    <a:pt x="19964" y="12153"/>
                  </a:lnTo>
                  <a:lnTo>
                    <a:pt x="19304" y="10731"/>
                  </a:lnTo>
                  <a:lnTo>
                    <a:pt x="18846" y="10477"/>
                  </a:lnTo>
                  <a:lnTo>
                    <a:pt x="16649" y="9182"/>
                  </a:lnTo>
                  <a:lnTo>
                    <a:pt x="11849" y="6502"/>
                  </a:lnTo>
                  <a:lnTo>
                    <a:pt x="15468" y="14262"/>
                  </a:lnTo>
                  <a:lnTo>
                    <a:pt x="16230" y="15659"/>
                  </a:lnTo>
                  <a:lnTo>
                    <a:pt x="21297" y="14274"/>
                  </a:lnTo>
                  <a:close/>
                </a:path>
              </a:pathLst>
            </a:custGeom>
            <a:solidFill>
              <a:srgbClr val="C494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995654" y="8198773"/>
              <a:ext cx="41910" cy="31115"/>
            </a:xfrm>
            <a:custGeom>
              <a:avLst/>
              <a:gdLst/>
              <a:ahLst/>
              <a:cxnLst/>
              <a:rect l="l" t="t" r="r" b="b"/>
              <a:pathLst>
                <a:path w="41910" h="31115">
                  <a:moveTo>
                    <a:pt x="41401" y="0"/>
                  </a:moveTo>
                  <a:lnTo>
                    <a:pt x="31330" y="5219"/>
                  </a:lnTo>
                  <a:lnTo>
                    <a:pt x="17449" y="12865"/>
                  </a:lnTo>
                  <a:lnTo>
                    <a:pt x="10947" y="16319"/>
                  </a:lnTo>
                  <a:lnTo>
                    <a:pt x="3213" y="20828"/>
                  </a:lnTo>
                  <a:lnTo>
                    <a:pt x="0" y="22974"/>
                  </a:lnTo>
                  <a:lnTo>
                    <a:pt x="27597" y="30886"/>
                  </a:lnTo>
                  <a:lnTo>
                    <a:pt x="41401" y="0"/>
                  </a:lnTo>
                  <a:close/>
                </a:path>
              </a:pathLst>
            </a:custGeom>
            <a:solidFill>
              <a:srgbClr val="001D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997702" y="8208492"/>
              <a:ext cx="21590" cy="17780"/>
            </a:xfrm>
            <a:custGeom>
              <a:avLst/>
              <a:gdLst/>
              <a:ahLst/>
              <a:cxnLst/>
              <a:rect l="l" t="t" r="r" b="b"/>
              <a:pathLst>
                <a:path w="21589" h="17779">
                  <a:moveTo>
                    <a:pt x="9398" y="6565"/>
                  </a:moveTo>
                  <a:lnTo>
                    <a:pt x="9105" y="6565"/>
                  </a:lnTo>
                  <a:lnTo>
                    <a:pt x="5930" y="8331"/>
                  </a:lnTo>
                  <a:lnTo>
                    <a:pt x="1955" y="10744"/>
                  </a:lnTo>
                  <a:lnTo>
                    <a:pt x="1104" y="11938"/>
                  </a:lnTo>
                  <a:lnTo>
                    <a:pt x="0" y="13716"/>
                  </a:lnTo>
                  <a:lnTo>
                    <a:pt x="4978" y="15278"/>
                  </a:lnTo>
                  <a:lnTo>
                    <a:pt x="5562" y="14008"/>
                  </a:lnTo>
                  <a:lnTo>
                    <a:pt x="9398" y="6565"/>
                  </a:lnTo>
                  <a:close/>
                </a:path>
                <a:path w="21589" h="17779">
                  <a:moveTo>
                    <a:pt x="21285" y="0"/>
                  </a:moveTo>
                  <a:lnTo>
                    <a:pt x="20904" y="127"/>
                  </a:lnTo>
                  <a:lnTo>
                    <a:pt x="13703" y="4051"/>
                  </a:lnTo>
                  <a:lnTo>
                    <a:pt x="11480" y="9474"/>
                  </a:lnTo>
                  <a:lnTo>
                    <a:pt x="8051" y="16154"/>
                  </a:lnTo>
                  <a:lnTo>
                    <a:pt x="13157" y="17627"/>
                  </a:lnTo>
                  <a:lnTo>
                    <a:pt x="18034" y="7251"/>
                  </a:lnTo>
                  <a:lnTo>
                    <a:pt x="21221" y="127"/>
                  </a:lnTo>
                  <a:lnTo>
                    <a:pt x="21285" y="0"/>
                  </a:lnTo>
                  <a:close/>
                </a:path>
              </a:pathLst>
            </a:custGeom>
            <a:solidFill>
              <a:srgbClr val="C494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802820" y="8401837"/>
              <a:ext cx="119303" cy="119811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5835285" y="8411271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10" h="8254">
                  <a:moveTo>
                    <a:pt x="29806" y="38"/>
                  </a:moveTo>
                  <a:lnTo>
                    <a:pt x="0" y="7962"/>
                  </a:lnTo>
                  <a:lnTo>
                    <a:pt x="17093" y="7530"/>
                  </a:lnTo>
                  <a:lnTo>
                    <a:pt x="25425" y="7429"/>
                  </a:lnTo>
                  <a:lnTo>
                    <a:pt x="27711" y="6616"/>
                  </a:lnTo>
                  <a:lnTo>
                    <a:pt x="33273" y="5930"/>
                  </a:lnTo>
                  <a:lnTo>
                    <a:pt x="34061" y="6134"/>
                  </a:lnTo>
                  <a:lnTo>
                    <a:pt x="34658" y="6476"/>
                  </a:lnTo>
                  <a:lnTo>
                    <a:pt x="35102" y="7505"/>
                  </a:lnTo>
                  <a:lnTo>
                    <a:pt x="44373" y="7645"/>
                  </a:lnTo>
                  <a:lnTo>
                    <a:pt x="54432" y="7975"/>
                  </a:lnTo>
                  <a:lnTo>
                    <a:pt x="48828" y="4854"/>
                  </a:lnTo>
                  <a:lnTo>
                    <a:pt x="42819" y="2449"/>
                  </a:lnTo>
                  <a:lnTo>
                    <a:pt x="36460" y="822"/>
                  </a:lnTo>
                  <a:lnTo>
                    <a:pt x="29806" y="38"/>
                  </a:lnTo>
                  <a:close/>
                </a:path>
              </a:pathLst>
            </a:custGeom>
            <a:solidFill>
              <a:srgbClr val="C4C6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688279" y="8184121"/>
              <a:ext cx="348665" cy="161366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747347" y="8418677"/>
              <a:ext cx="229997" cy="123698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659962" y="8336330"/>
              <a:ext cx="405010" cy="97180"/>
            </a:xfrm>
            <a:prstGeom prst="rect">
              <a:avLst/>
            </a:prstGeom>
          </p:spPr>
        </p:pic>
      </p:grpSp>
      <p:pic>
        <p:nvPicPr>
          <p:cNvPr id="28" name="object 28" descr="URMC Logo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146788" y="8197272"/>
            <a:ext cx="1268211" cy="53883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593090" y="9383141"/>
            <a:ext cx="2849245" cy="413384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1490"/>
              </a:lnSpc>
              <a:spcBef>
                <a:spcPts val="204"/>
              </a:spcBef>
            </a:pPr>
            <a:r>
              <a:rPr sz="1300" b="1" spc="-114" dirty="0">
                <a:solidFill>
                  <a:srgbClr val="FFFFFF"/>
                </a:solidFill>
                <a:latin typeface="Trebuchet MS"/>
                <a:cs typeface="Trebuchet MS"/>
              </a:rPr>
              <a:t>Learn</a:t>
            </a:r>
            <a:r>
              <a:rPr sz="1300" b="1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b="1" spc="-105" dirty="0">
                <a:solidFill>
                  <a:srgbClr val="FFFFFF"/>
                </a:solidFill>
                <a:latin typeface="Trebuchet MS"/>
                <a:cs typeface="Trebuchet MS"/>
              </a:rPr>
              <a:t>more</a:t>
            </a:r>
            <a:r>
              <a:rPr sz="1300" b="1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b="1" spc="-80" dirty="0">
                <a:solidFill>
                  <a:srgbClr val="FFFFFF"/>
                </a:solidFill>
                <a:latin typeface="Trebuchet MS"/>
                <a:cs typeface="Trebuchet MS"/>
              </a:rPr>
              <a:t>and</a:t>
            </a:r>
            <a:r>
              <a:rPr sz="1300" b="1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Trebuchet MS"/>
                <a:cs typeface="Trebuchet MS"/>
              </a:rPr>
              <a:t>apply: </a:t>
            </a:r>
            <a:r>
              <a:rPr sz="1300" b="1" spc="-120" dirty="0">
                <a:solidFill>
                  <a:srgbClr val="FFFFFF"/>
                </a:solidFill>
                <a:latin typeface="Trebuchet MS"/>
                <a:cs typeface="Trebuchet MS"/>
              </a:rPr>
              <a:t>urmc.rochester.edu/public-</a:t>
            </a:r>
            <a:r>
              <a:rPr sz="1300" b="1" spc="-105" dirty="0">
                <a:solidFill>
                  <a:srgbClr val="FFFFFF"/>
                </a:solidFill>
                <a:latin typeface="Trebuchet MS"/>
                <a:cs typeface="Trebuchet MS"/>
              </a:rPr>
              <a:t>health-</a:t>
            </a:r>
            <a:r>
              <a:rPr sz="1300" b="1" spc="-75" dirty="0">
                <a:solidFill>
                  <a:srgbClr val="FFFFFF"/>
                </a:solidFill>
                <a:latin typeface="Trebuchet MS"/>
                <a:cs typeface="Trebuchet MS"/>
              </a:rPr>
              <a:t>sciences</a:t>
            </a:r>
            <a:endParaRPr sz="13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589</Words>
  <Application>Microsoft Office PowerPoint</Application>
  <PresentationFormat>Custom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Gill Sans MT</vt:lpstr>
      <vt:lpstr>Lucida Sans</vt:lpstr>
      <vt:lpstr>Segoe UI Symbol</vt:lpstr>
      <vt:lpstr>Trebuchet MS</vt:lpstr>
      <vt:lpstr>Office Theme</vt:lpstr>
      <vt:lpstr>Public Health Sciences Master’s Programs.</vt:lpstr>
      <vt:lpstr>ADMISSION CHECKLIST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Health Sciences Master’s Programs Fact Sheet</dc:title>
  <cp:lastModifiedBy>Diltz, Mark</cp:lastModifiedBy>
  <cp:revision>2</cp:revision>
  <dcterms:created xsi:type="dcterms:W3CDTF">2026-03-12T18:13:14Z</dcterms:created>
  <dcterms:modified xsi:type="dcterms:W3CDTF">2026-03-12T18:25:09Z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2019-02-19T00:00:00Z</vt:filetime>
  </property>
  <property fmtid="{D5CDD505-2E9C-101B-9397-08002B2CF9AE}" pid="3" name="Creator">
    <vt:lpwstr>Adobe InDesign CC 14.0 (Macintosh)</vt:lpwstr>
  </property>
  <property fmtid="{D5CDD505-2E9C-101B-9397-08002B2CF9AE}" pid="4" name="LastSaved">
    <vt:filetime>2026-03-12T00:00:00Z</vt:filetime>
  </property>
  <property fmtid="{D5CDD505-2E9C-101B-9397-08002B2CF9AE}" pid="5" name="Producer">
    <vt:lpwstr>Adobe PDF Library 15.0</vt:lpwstr>
  </property>
</Properties>
</file>