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256" r:id="rId2"/>
    <p:sldId id="257" r:id="rId3"/>
    <p:sldId id="267" r:id="rId4"/>
    <p:sldId id="273" r:id="rId5"/>
    <p:sldId id="274" r:id="rId6"/>
    <p:sldId id="308" r:id="rId7"/>
    <p:sldId id="276" r:id="rId8"/>
    <p:sldId id="288" r:id="rId9"/>
    <p:sldId id="285" r:id="rId10"/>
    <p:sldId id="290" r:id="rId11"/>
    <p:sldId id="289" r:id="rId12"/>
    <p:sldId id="292" r:id="rId13"/>
    <p:sldId id="293" r:id="rId14"/>
    <p:sldId id="294" r:id="rId15"/>
    <p:sldId id="312" r:id="rId16"/>
    <p:sldId id="313" r:id="rId17"/>
    <p:sldId id="314" r:id="rId18"/>
    <p:sldId id="320" r:id="rId19"/>
    <p:sldId id="321" r:id="rId20"/>
    <p:sldId id="322" r:id="rId21"/>
    <p:sldId id="298" r:id="rId22"/>
    <p:sldId id="299" r:id="rId23"/>
    <p:sldId id="300" r:id="rId24"/>
    <p:sldId id="284" r:id="rId25"/>
    <p:sldId id="318" r:id="rId26"/>
    <p:sldId id="311" r:id="rId27"/>
    <p:sldId id="319" r:id="rId28"/>
    <p:sldId id="301" r:id="rId29"/>
    <p:sldId id="302" r:id="rId30"/>
    <p:sldId id="305" r:id="rId31"/>
    <p:sldId id="310" r:id="rId32"/>
    <p:sldId id="307"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A89E"/>
    <a:srgbClr val="C96319"/>
    <a:srgbClr val="C0CDE0"/>
    <a:srgbClr val="AFCAF1"/>
    <a:srgbClr val="A3D1FF"/>
    <a:srgbClr val="00FAF4"/>
    <a:srgbClr val="00D1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5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C41491B-C1F1-4580-AEB9-E9FBBA8A387B}" type="datetimeFigureOut">
              <a:rPr lang="en-US" smtClean="0"/>
              <a:pPr/>
              <a:t>4/6/2016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49391A9-36A8-4FFC-BF5B-075F6B57A38E}" type="slidenum">
              <a:rPr lang="en-US" smtClean="0"/>
              <a:pPr/>
              <a:t>‹#›</a:t>
            </a:fld>
            <a:endParaRPr lang="en-US"/>
          </a:p>
        </p:txBody>
      </p:sp>
    </p:spTree>
    <p:extLst>
      <p:ext uri="{BB962C8B-B14F-4D97-AF65-F5344CB8AC3E}">
        <p14:creationId xmlns:p14="http://schemas.microsoft.com/office/powerpoint/2010/main" val="4051732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F4B5EB9-2FE4-4816-9BBE-C71049E3B25C}" type="datetimeFigureOut">
              <a:rPr lang="en-US" smtClean="0"/>
              <a:pPr/>
              <a:t>4/6/2016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0852C00-FA0A-4BE9-A204-DFE5FD8BF0A5}" type="slidenum">
              <a:rPr lang="en-US" smtClean="0"/>
              <a:pPr/>
              <a:t>‹#›</a:t>
            </a:fld>
            <a:endParaRPr lang="en-US"/>
          </a:p>
        </p:txBody>
      </p:sp>
    </p:spTree>
    <p:extLst>
      <p:ext uri="{BB962C8B-B14F-4D97-AF65-F5344CB8AC3E}">
        <p14:creationId xmlns:p14="http://schemas.microsoft.com/office/powerpoint/2010/main" val="2584113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852C00-FA0A-4BE9-A204-DFE5FD8BF0A5}" type="slidenum">
              <a:rPr lang="en-US" smtClean="0"/>
              <a:pPr/>
              <a:t>2</a:t>
            </a:fld>
            <a:endParaRPr lang="en-US"/>
          </a:p>
        </p:txBody>
      </p:sp>
    </p:spTree>
    <p:extLst>
      <p:ext uri="{BB962C8B-B14F-4D97-AF65-F5344CB8AC3E}">
        <p14:creationId xmlns:p14="http://schemas.microsoft.com/office/powerpoint/2010/main" val="876867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EE273E-5E66-4949-AEA2-FDD9F6D39B2F}" type="slidenum">
              <a:rPr lang="en-US" smtClean="0"/>
              <a:pPr/>
              <a:t>14</a:t>
            </a:fld>
            <a:endParaRPr lang="en-US" dirty="0"/>
          </a:p>
        </p:txBody>
      </p:sp>
    </p:spTree>
    <p:extLst>
      <p:ext uri="{BB962C8B-B14F-4D97-AF65-F5344CB8AC3E}">
        <p14:creationId xmlns:p14="http://schemas.microsoft.com/office/powerpoint/2010/main" val="69861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Tell participants</a:t>
            </a:r>
            <a:r>
              <a:rPr lang="en-US" baseline="0" dirty="0" smtClean="0"/>
              <a:t> the </a:t>
            </a:r>
            <a:r>
              <a:rPr lang="en-US" dirty="0" smtClean="0"/>
              <a:t>Definition of “evidence based”:</a:t>
            </a:r>
          </a:p>
          <a:p>
            <a:pPr lvl="1"/>
            <a:r>
              <a:rPr lang="en-US" dirty="0" smtClean="0"/>
              <a:t>Applying the best available research results (</a:t>
            </a:r>
            <a:r>
              <a:rPr lang="en-US" b="1" dirty="0" smtClean="0"/>
              <a:t>evidence</a:t>
            </a:r>
            <a:r>
              <a:rPr lang="en-US" dirty="0" smtClean="0"/>
              <a:t>) when making decisions about health care. Health care professionals who perform </a:t>
            </a:r>
            <a:r>
              <a:rPr lang="en-US" b="1" dirty="0" smtClean="0"/>
              <a:t>evidence</a:t>
            </a:r>
            <a:r>
              <a:rPr lang="en-US" dirty="0" smtClean="0"/>
              <a:t>-</a:t>
            </a:r>
            <a:r>
              <a:rPr lang="en-US" b="1" dirty="0" smtClean="0"/>
              <a:t>based practice</a:t>
            </a:r>
            <a:r>
              <a:rPr lang="en-US" dirty="0" smtClean="0"/>
              <a:t> use research </a:t>
            </a:r>
            <a:r>
              <a:rPr lang="en-US" b="1" dirty="0" smtClean="0"/>
              <a:t>evidence</a:t>
            </a:r>
            <a:r>
              <a:rPr lang="en-US" dirty="0" smtClean="0"/>
              <a:t> along with clinical expertise and patient preferences </a:t>
            </a:r>
          </a:p>
          <a:p>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15</a:t>
            </a:fld>
            <a:endParaRPr lang="en-US"/>
          </a:p>
        </p:txBody>
      </p:sp>
    </p:spTree>
    <p:extLst>
      <p:ext uri="{BB962C8B-B14F-4D97-AF65-F5344CB8AC3E}">
        <p14:creationId xmlns:p14="http://schemas.microsoft.com/office/powerpoint/2010/main" val="2474877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Tells participants that the 5 As are an evidence-based tobacco cessation intervention developed by the U.S. Public Health Service.</a:t>
            </a:r>
          </a:p>
          <a:p>
            <a:pPr lvl="1"/>
            <a:r>
              <a:rPr lang="en-US" sz="1200" kern="1200" dirty="0" smtClean="0">
                <a:solidFill>
                  <a:schemeClr val="tx1"/>
                </a:solidFill>
                <a:latin typeface="+mn-lt"/>
                <a:ea typeface="+mn-ea"/>
                <a:cs typeface="+mn-cs"/>
              </a:rPr>
              <a:t>These are the 5 As, which assist those who want to stop using tobacco products to be successful in doing so.  </a:t>
            </a:r>
          </a:p>
          <a:p>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16</a:t>
            </a:fld>
            <a:endParaRPr lang="en-US"/>
          </a:p>
        </p:txBody>
      </p:sp>
    </p:spTree>
    <p:extLst>
      <p:ext uri="{BB962C8B-B14F-4D97-AF65-F5344CB8AC3E}">
        <p14:creationId xmlns:p14="http://schemas.microsoft.com/office/powerpoint/2010/main" val="38998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r>
              <a:rPr lang="en-US" sz="1200" b="1" kern="1200" dirty="0" smtClean="0">
                <a:solidFill>
                  <a:schemeClr val="tx1"/>
                </a:solidFill>
                <a:latin typeface="+mn-lt"/>
                <a:ea typeface="+mn-ea"/>
                <a:cs typeface="+mn-cs"/>
              </a:rPr>
              <a:t>Ask</a:t>
            </a:r>
            <a:r>
              <a:rPr lang="en-US" sz="1200" kern="1200" dirty="0" smtClean="0">
                <a:solidFill>
                  <a:schemeClr val="tx1"/>
                </a:solidFill>
                <a:latin typeface="+mn-lt"/>
                <a:ea typeface="+mn-ea"/>
                <a:cs typeface="+mn-cs"/>
              </a:rPr>
              <a:t> - Identify and document tobacco use status for every patient at every visit. </a:t>
            </a:r>
          </a:p>
          <a:p>
            <a:pPr lvl="3"/>
            <a:r>
              <a:rPr lang="en-US" sz="1200" kern="1200" dirty="0" smtClean="0">
                <a:solidFill>
                  <a:schemeClr val="tx1"/>
                </a:solidFill>
                <a:latin typeface="+mn-lt"/>
                <a:ea typeface="+mn-ea"/>
                <a:cs typeface="+mn-cs"/>
              </a:rPr>
              <a:t>Tell participants that they may wish to develop their own vital signs sticker, based on the sample below.</a:t>
            </a:r>
          </a:p>
          <a:p>
            <a:pPr lvl="2"/>
            <a:r>
              <a:rPr lang="en-US" sz="1200" b="1" kern="1200" dirty="0" smtClean="0">
                <a:solidFill>
                  <a:schemeClr val="tx1"/>
                </a:solidFill>
                <a:latin typeface="+mn-lt"/>
                <a:ea typeface="+mn-ea"/>
                <a:cs typeface="+mn-cs"/>
              </a:rPr>
              <a:t>Advise</a:t>
            </a:r>
            <a:r>
              <a:rPr lang="en-US" sz="1200" kern="1200" dirty="0" smtClean="0">
                <a:solidFill>
                  <a:schemeClr val="tx1"/>
                </a:solidFill>
                <a:latin typeface="+mn-lt"/>
                <a:ea typeface="+mn-ea"/>
                <a:cs typeface="+mn-cs"/>
              </a:rPr>
              <a:t> - In a clear, strong, and personalized manner, urge every tobacco user to quit.</a:t>
            </a:r>
          </a:p>
          <a:p>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17</a:t>
            </a:fld>
            <a:endParaRPr lang="en-US"/>
          </a:p>
        </p:txBody>
      </p:sp>
    </p:spTree>
    <p:extLst>
      <p:ext uri="{BB962C8B-B14F-4D97-AF65-F5344CB8AC3E}">
        <p14:creationId xmlns:p14="http://schemas.microsoft.com/office/powerpoint/2010/main" val="3977005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r>
              <a:rPr lang="en-US" sz="1200" b="1" kern="1200" dirty="0" smtClean="0">
                <a:solidFill>
                  <a:schemeClr val="tx1"/>
                </a:solidFill>
                <a:latin typeface="+mn-lt"/>
                <a:ea typeface="+mn-ea"/>
                <a:cs typeface="+mn-cs"/>
              </a:rPr>
              <a:t>Assess</a:t>
            </a:r>
            <a:r>
              <a:rPr lang="en-US" sz="1200" kern="1200" dirty="0" smtClean="0">
                <a:solidFill>
                  <a:schemeClr val="tx1"/>
                </a:solidFill>
                <a:latin typeface="+mn-lt"/>
                <a:ea typeface="+mn-ea"/>
                <a:cs typeface="+mn-cs"/>
              </a:rPr>
              <a:t> - Is the tobacco user willing to make a quit attempt at this time?</a:t>
            </a:r>
          </a:p>
          <a:p>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18</a:t>
            </a:fld>
            <a:endParaRPr lang="en-US"/>
          </a:p>
        </p:txBody>
      </p:sp>
    </p:spTree>
    <p:extLst>
      <p:ext uri="{BB962C8B-B14F-4D97-AF65-F5344CB8AC3E}">
        <p14:creationId xmlns:p14="http://schemas.microsoft.com/office/powerpoint/2010/main" val="2882110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r>
              <a:rPr lang="en-US" sz="1200" b="1" kern="1200" dirty="0" smtClean="0">
                <a:solidFill>
                  <a:schemeClr val="tx1"/>
                </a:solidFill>
                <a:latin typeface="+mn-lt"/>
                <a:ea typeface="+mn-ea"/>
                <a:cs typeface="+mn-cs"/>
              </a:rPr>
              <a:t>Assist</a:t>
            </a:r>
            <a:r>
              <a:rPr lang="en-US" sz="1200" kern="1200" dirty="0" smtClean="0">
                <a:solidFill>
                  <a:schemeClr val="tx1"/>
                </a:solidFill>
                <a:latin typeface="+mn-lt"/>
                <a:ea typeface="+mn-ea"/>
                <a:cs typeface="+mn-cs"/>
              </a:rPr>
              <a:t> - For the patient willing to make a quit attempt, and use counseling and pharmacotherapy to help him or her with overcoming this addiction. Also, refer the patient to 311 and NYS Smokers </a:t>
            </a:r>
            <a:r>
              <a:rPr lang="en-US" sz="1200" kern="1200" dirty="0" err="1" smtClean="0">
                <a:solidFill>
                  <a:schemeClr val="tx1"/>
                </a:solidFill>
                <a:latin typeface="+mn-lt"/>
                <a:ea typeface="+mn-ea"/>
                <a:cs typeface="+mn-cs"/>
              </a:rPr>
              <a:t>Quitline</a:t>
            </a:r>
            <a:r>
              <a:rPr lang="en-US" sz="1200" kern="1200" dirty="0" smtClean="0">
                <a:solidFill>
                  <a:schemeClr val="tx1"/>
                </a:solidFill>
                <a:latin typeface="+mn-lt"/>
                <a:ea typeface="+mn-ea"/>
                <a:cs typeface="+mn-cs"/>
              </a:rPr>
              <a:t> 1-866-NY-QUITS for ongoing support.</a:t>
            </a:r>
          </a:p>
          <a:p>
            <a:pPr lvl="2"/>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 Schedule follow-up contact, in-person or by telephone, preferably within the first week after the quit date to discuss progress and address challenges.</a:t>
            </a:r>
          </a:p>
          <a:p>
            <a:r>
              <a:rPr lang="en-US" sz="1200" kern="1200" dirty="0" smtClean="0">
                <a:solidFill>
                  <a:schemeClr val="tx1"/>
                </a:solidFill>
                <a:latin typeface="+mn-lt"/>
                <a:ea typeface="+mn-ea"/>
                <a:cs typeface="+mn-cs"/>
              </a:rPr>
              <a:t>"Treating Tobacco Use and Dependence: Five Major Steps to Intervention (The “5A’s”)." PHS Clinical Practice Guideline. Web. 22 June 2015.</a:t>
            </a:r>
            <a:endParaRPr lang="en-US" sz="18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19</a:t>
            </a:fld>
            <a:endParaRPr lang="en-US"/>
          </a:p>
        </p:txBody>
      </p:sp>
    </p:spTree>
    <p:extLst>
      <p:ext uri="{BB962C8B-B14F-4D97-AF65-F5344CB8AC3E}">
        <p14:creationId xmlns:p14="http://schemas.microsoft.com/office/powerpoint/2010/main" val="2870143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r>
              <a:rPr lang="en-US" sz="1200" b="1" kern="1200" dirty="0" smtClean="0">
                <a:solidFill>
                  <a:schemeClr val="tx1"/>
                </a:solidFill>
                <a:latin typeface="+mn-lt"/>
                <a:ea typeface="+mn-ea"/>
                <a:cs typeface="+mn-cs"/>
              </a:rPr>
              <a:t>Assist</a:t>
            </a:r>
            <a:r>
              <a:rPr lang="en-US" sz="1200" kern="1200" dirty="0" smtClean="0">
                <a:solidFill>
                  <a:schemeClr val="tx1"/>
                </a:solidFill>
                <a:latin typeface="+mn-lt"/>
                <a:ea typeface="+mn-ea"/>
                <a:cs typeface="+mn-cs"/>
              </a:rPr>
              <a:t> - For the patient willing to make a quit attempt, and use counseling and pharmacotherapy to help him or her with overcoming this addiction. Also, refer the patient to 311 and NYS Smokers </a:t>
            </a:r>
            <a:r>
              <a:rPr lang="en-US" sz="1200" kern="1200" dirty="0" err="1" smtClean="0">
                <a:solidFill>
                  <a:schemeClr val="tx1"/>
                </a:solidFill>
                <a:latin typeface="+mn-lt"/>
                <a:ea typeface="+mn-ea"/>
                <a:cs typeface="+mn-cs"/>
              </a:rPr>
              <a:t>Quitline</a:t>
            </a:r>
            <a:r>
              <a:rPr lang="en-US" sz="1200" kern="1200" dirty="0" smtClean="0">
                <a:solidFill>
                  <a:schemeClr val="tx1"/>
                </a:solidFill>
                <a:latin typeface="+mn-lt"/>
                <a:ea typeface="+mn-ea"/>
                <a:cs typeface="+mn-cs"/>
              </a:rPr>
              <a:t> 1-866-NY-QUITS for ongoing support.</a:t>
            </a:r>
          </a:p>
          <a:p>
            <a:pPr lvl="2"/>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 Schedule follow-up contact, in-person or by telephone, preferably within the first week after the quit date to discuss progress and address challenges.</a:t>
            </a:r>
          </a:p>
          <a:p>
            <a:r>
              <a:rPr lang="en-US" sz="1200" kern="1200" dirty="0" smtClean="0">
                <a:solidFill>
                  <a:schemeClr val="tx1"/>
                </a:solidFill>
                <a:latin typeface="+mn-lt"/>
                <a:ea typeface="+mn-ea"/>
                <a:cs typeface="+mn-cs"/>
              </a:rPr>
              <a:t>"Treating Tobacco Use and Dependence: Five Major Steps to Intervention (The “5A’s”)." PHS Clinical Practice Guideline. Web. 22 June 2015.</a:t>
            </a:r>
            <a:endParaRPr lang="en-US" sz="18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20</a:t>
            </a:fld>
            <a:endParaRPr lang="en-US"/>
          </a:p>
        </p:txBody>
      </p:sp>
    </p:spTree>
    <p:extLst>
      <p:ext uri="{BB962C8B-B14F-4D97-AF65-F5344CB8AC3E}">
        <p14:creationId xmlns:p14="http://schemas.microsoft.com/office/powerpoint/2010/main" val="3710218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Explain to participants that this is one method of tracking/charting a patient’s tobacco use and creating a systemic change within organization to ensure that every tobacco user is identified and advised to quit at every visit and staff encounter.  </a:t>
            </a:r>
          </a:p>
          <a:p>
            <a:pPr lvl="0"/>
            <a:r>
              <a:rPr lang="en-US" sz="1200" kern="1200" dirty="0" smtClean="0">
                <a:solidFill>
                  <a:schemeClr val="tx1"/>
                </a:solidFill>
                <a:latin typeface="+mn-lt"/>
                <a:ea typeface="+mn-ea"/>
                <a:cs typeface="+mn-cs"/>
              </a:rPr>
              <a:t>Frontline staff should capture this information during their intake assessment.  </a:t>
            </a:r>
          </a:p>
          <a:p>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21</a:t>
            </a:fld>
            <a:endParaRPr lang="en-US"/>
          </a:p>
        </p:txBody>
      </p:sp>
    </p:spTree>
    <p:extLst>
      <p:ext uri="{BB962C8B-B14F-4D97-AF65-F5344CB8AC3E}">
        <p14:creationId xmlns:p14="http://schemas.microsoft.com/office/powerpoint/2010/main" val="2468017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Sample statements of Frontline staff:</a:t>
            </a:r>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22</a:t>
            </a:fld>
            <a:endParaRPr lang="en-US"/>
          </a:p>
        </p:txBody>
      </p:sp>
    </p:spTree>
    <p:extLst>
      <p:ext uri="{BB962C8B-B14F-4D97-AF65-F5344CB8AC3E}">
        <p14:creationId xmlns:p14="http://schemas.microsoft.com/office/powerpoint/2010/main" val="3554488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Explain to participants that documentation and tracking a patients tobacco use is critical to systemic change within an organization.  This is one method of tracking/charting a patient’s tobacco use and creating a systemic change within organization to ensure that every tobacco user is identified and advised to quit at every visit and staff encounter.  </a:t>
            </a:r>
          </a:p>
          <a:p>
            <a:pPr lvl="0"/>
            <a:r>
              <a:rPr lang="en-US" dirty="0" smtClean="0"/>
              <a:t>Frontline staff would capture this information during their intake assessment.  </a:t>
            </a:r>
          </a:p>
          <a:p>
            <a:pPr lvl="0"/>
            <a:r>
              <a:rPr lang="en-US" dirty="0" smtClean="0"/>
              <a:t>Other alternative methods are as follows:</a:t>
            </a:r>
          </a:p>
          <a:p>
            <a:pPr lvl="1"/>
            <a:r>
              <a:rPr lang="en-US" dirty="0" smtClean="0"/>
              <a:t>Place tobacco-use status stickers on all patient charts; Or</a:t>
            </a:r>
          </a:p>
          <a:p>
            <a:pPr lvl="1"/>
            <a:r>
              <a:rPr lang="en-US" dirty="0" smtClean="0"/>
              <a:t>To indicate tobacco use status using electronic medical records or computer reminder systems.</a:t>
            </a:r>
            <a:r>
              <a:rPr lang="en-US" i="1"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23</a:t>
            </a:fld>
            <a:endParaRPr lang="en-US"/>
          </a:p>
        </p:txBody>
      </p:sp>
    </p:spTree>
    <p:extLst>
      <p:ext uri="{BB962C8B-B14F-4D97-AF65-F5344CB8AC3E}">
        <p14:creationId xmlns:p14="http://schemas.microsoft.com/office/powerpoint/2010/main" val="3881581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EE273E-5E66-4949-AEA2-FDD9F6D39B2F}" type="slidenum">
              <a:rPr lang="en-US" smtClean="0"/>
              <a:pPr/>
              <a:t>6</a:t>
            </a:fld>
            <a:endParaRPr lang="en-US" dirty="0"/>
          </a:p>
        </p:txBody>
      </p:sp>
    </p:spTree>
    <p:extLst>
      <p:ext uri="{BB962C8B-B14F-4D97-AF65-F5344CB8AC3E}">
        <p14:creationId xmlns:p14="http://schemas.microsoft.com/office/powerpoint/2010/main" val="2489930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lvl="1"/>
            <a:r>
              <a:rPr lang="en-US" sz="1200" b="1" kern="1200" dirty="0" smtClean="0">
                <a:solidFill>
                  <a:schemeClr val="tx1"/>
                </a:solidFill>
                <a:latin typeface="+mn-lt"/>
                <a:ea typeface="+mn-ea"/>
                <a:cs typeface="+mn-cs"/>
              </a:rPr>
              <a:t>Frontline staff:</a:t>
            </a:r>
            <a:r>
              <a:rPr lang="en-US" sz="1200" kern="1200" dirty="0" smtClean="0">
                <a:solidFill>
                  <a:schemeClr val="tx1"/>
                </a:solidFill>
                <a:latin typeface="+mn-lt"/>
                <a:ea typeface="+mn-ea"/>
                <a:cs typeface="+mn-cs"/>
              </a:rPr>
              <a:t>  “Do you mind if I talk to you about your tobacco use?”</a:t>
            </a:r>
          </a:p>
          <a:p>
            <a:pPr lvl="0"/>
            <a:r>
              <a:rPr lang="en-US" sz="1200" b="1" kern="1200" dirty="0" smtClean="0">
                <a:solidFill>
                  <a:schemeClr val="tx1"/>
                </a:solidFill>
                <a:latin typeface="+mn-lt"/>
                <a:ea typeface="+mn-ea"/>
                <a:cs typeface="+mn-cs"/>
              </a:rPr>
              <a:t>Participant</a:t>
            </a:r>
            <a:r>
              <a:rPr lang="en-US" sz="1200" kern="1200" dirty="0" smtClean="0">
                <a:solidFill>
                  <a:schemeClr val="tx1"/>
                </a:solidFill>
                <a:latin typeface="+mn-lt"/>
                <a:ea typeface="+mn-ea"/>
                <a:cs typeface="+mn-cs"/>
              </a:rPr>
              <a:t>:  “No, go right ahead.”</a:t>
            </a:r>
          </a:p>
          <a:p>
            <a:pPr lvl="1"/>
            <a:r>
              <a:rPr lang="en-US" sz="1200" b="1" kern="1200" dirty="0" smtClean="0">
                <a:solidFill>
                  <a:schemeClr val="tx1"/>
                </a:solidFill>
                <a:latin typeface="+mn-lt"/>
                <a:ea typeface="+mn-ea"/>
                <a:cs typeface="+mn-cs"/>
              </a:rPr>
              <a:t>Frontline staff</a:t>
            </a:r>
            <a:r>
              <a:rPr lang="en-US" sz="1200" kern="1200" dirty="0" smtClean="0">
                <a:solidFill>
                  <a:schemeClr val="tx1"/>
                </a:solidFill>
                <a:latin typeface="+mn-lt"/>
                <a:ea typeface="+mn-ea"/>
                <a:cs typeface="+mn-cs"/>
              </a:rPr>
              <a:t>:  “Great, what are your thoughts on quitting smoking?”</a:t>
            </a:r>
          </a:p>
          <a:p>
            <a:pPr lvl="0"/>
            <a:r>
              <a:rPr lang="en-US" sz="1200" b="1" kern="1200" dirty="0" smtClean="0">
                <a:solidFill>
                  <a:schemeClr val="tx1"/>
                </a:solidFill>
                <a:latin typeface="+mn-lt"/>
                <a:ea typeface="+mn-ea"/>
                <a:cs typeface="+mn-cs"/>
              </a:rPr>
              <a:t>Participant</a:t>
            </a:r>
            <a:r>
              <a:rPr lang="en-US" sz="1200" kern="1200" dirty="0" smtClean="0">
                <a:solidFill>
                  <a:schemeClr val="tx1"/>
                </a:solidFill>
                <a:latin typeface="+mn-lt"/>
                <a:ea typeface="+mn-ea"/>
                <a:cs typeface="+mn-cs"/>
              </a:rPr>
              <a:t>:  “I’ve been thinking about it.”</a:t>
            </a:r>
          </a:p>
          <a:p>
            <a:r>
              <a:rPr lang="en-US" sz="1200" b="1" kern="1200" dirty="0" smtClean="0">
                <a:solidFill>
                  <a:schemeClr val="tx1"/>
                </a:solidFill>
                <a:latin typeface="+mn-lt"/>
                <a:ea typeface="+mn-ea"/>
                <a:cs typeface="+mn-cs"/>
              </a:rPr>
              <a:t>Frontline staff:  </a:t>
            </a:r>
            <a:r>
              <a:rPr lang="en-US" sz="1200" kern="1200" dirty="0" smtClean="0">
                <a:solidFill>
                  <a:schemeClr val="tx1"/>
                </a:solidFill>
                <a:latin typeface="+mn-lt"/>
                <a:ea typeface="+mn-ea"/>
                <a:cs typeface="+mn-cs"/>
              </a:rPr>
              <a:t>“What do you think will happen if you quit?”</a:t>
            </a:r>
          </a:p>
          <a:p>
            <a:r>
              <a:rPr lang="en-US" sz="1200" kern="1200" dirty="0" smtClean="0">
                <a:solidFill>
                  <a:schemeClr val="tx1"/>
                </a:solidFill>
                <a:latin typeface="+mn-lt"/>
                <a:ea typeface="+mn-ea"/>
                <a:cs typeface="+mn-cs"/>
              </a:rPr>
              <a:t> </a:t>
            </a:r>
          </a:p>
          <a:p>
            <a:pPr lvl="0"/>
            <a:r>
              <a:rPr lang="en-US" sz="1200" b="1" kern="1200" dirty="0" smtClean="0">
                <a:solidFill>
                  <a:schemeClr val="tx1"/>
                </a:solidFill>
                <a:latin typeface="+mn-lt"/>
                <a:ea typeface="+mn-ea"/>
                <a:cs typeface="+mn-cs"/>
              </a:rPr>
              <a:t>Participant</a:t>
            </a:r>
            <a:r>
              <a:rPr lang="en-US" sz="1200" kern="1200" dirty="0" smtClean="0">
                <a:solidFill>
                  <a:schemeClr val="tx1"/>
                </a:solidFill>
                <a:latin typeface="+mn-lt"/>
                <a:ea typeface="+mn-ea"/>
                <a:cs typeface="+mn-cs"/>
              </a:rPr>
              <a:t>:  “I’m really not interested in quitting.”    </a:t>
            </a:r>
          </a:p>
          <a:p>
            <a:r>
              <a:rPr lang="en-US" sz="1200" b="1" kern="1200" dirty="0" smtClean="0">
                <a:solidFill>
                  <a:schemeClr val="tx1"/>
                </a:solidFill>
                <a:latin typeface="+mn-lt"/>
                <a:ea typeface="+mn-ea"/>
                <a:cs typeface="+mn-cs"/>
              </a:rPr>
              <a:t>Frontline staff:  </a:t>
            </a:r>
            <a:r>
              <a:rPr lang="en-US" sz="1200" kern="1200" dirty="0" smtClean="0">
                <a:solidFill>
                  <a:schemeClr val="tx1"/>
                </a:solidFill>
                <a:latin typeface="+mn-lt"/>
                <a:ea typeface="+mn-ea"/>
                <a:cs typeface="+mn-cs"/>
              </a:rPr>
              <a:t>“I’d love to give you more information in case you change your mind</a:t>
            </a:r>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24</a:t>
            </a:fld>
            <a:endParaRPr lang="en-US"/>
          </a:p>
        </p:txBody>
      </p:sp>
    </p:spTree>
    <p:extLst>
      <p:ext uri="{BB962C8B-B14F-4D97-AF65-F5344CB8AC3E}">
        <p14:creationId xmlns:p14="http://schemas.microsoft.com/office/powerpoint/2010/main" val="594257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lvl="1"/>
            <a:r>
              <a:rPr lang="en-US" sz="1200" b="1" kern="1200" dirty="0" smtClean="0">
                <a:solidFill>
                  <a:schemeClr val="tx1"/>
                </a:solidFill>
                <a:latin typeface="+mn-lt"/>
                <a:ea typeface="+mn-ea"/>
                <a:cs typeface="+mn-cs"/>
              </a:rPr>
              <a:t>Frontline staff:</a:t>
            </a:r>
            <a:r>
              <a:rPr lang="en-US" sz="1200" kern="1200" dirty="0" smtClean="0">
                <a:solidFill>
                  <a:schemeClr val="tx1"/>
                </a:solidFill>
                <a:latin typeface="+mn-lt"/>
                <a:ea typeface="+mn-ea"/>
                <a:cs typeface="+mn-cs"/>
              </a:rPr>
              <a:t>  “Do you mind if I talk to you about your tobacco use?”</a:t>
            </a:r>
          </a:p>
          <a:p>
            <a:pPr lvl="0"/>
            <a:r>
              <a:rPr lang="en-US" sz="1200" b="1" kern="1200" dirty="0" smtClean="0">
                <a:solidFill>
                  <a:schemeClr val="tx1"/>
                </a:solidFill>
                <a:latin typeface="+mn-lt"/>
                <a:ea typeface="+mn-ea"/>
                <a:cs typeface="+mn-cs"/>
              </a:rPr>
              <a:t>Participant</a:t>
            </a:r>
            <a:r>
              <a:rPr lang="en-US" sz="1200" kern="1200" dirty="0" smtClean="0">
                <a:solidFill>
                  <a:schemeClr val="tx1"/>
                </a:solidFill>
                <a:latin typeface="+mn-lt"/>
                <a:ea typeface="+mn-ea"/>
                <a:cs typeface="+mn-cs"/>
              </a:rPr>
              <a:t>:  “No, go right ahead.”</a:t>
            </a:r>
          </a:p>
          <a:p>
            <a:pPr lvl="1"/>
            <a:r>
              <a:rPr lang="en-US" sz="1200" b="1" kern="1200" dirty="0" smtClean="0">
                <a:solidFill>
                  <a:schemeClr val="tx1"/>
                </a:solidFill>
                <a:latin typeface="+mn-lt"/>
                <a:ea typeface="+mn-ea"/>
                <a:cs typeface="+mn-cs"/>
              </a:rPr>
              <a:t>Frontline staff</a:t>
            </a:r>
            <a:r>
              <a:rPr lang="en-US" sz="1200" kern="1200" dirty="0" smtClean="0">
                <a:solidFill>
                  <a:schemeClr val="tx1"/>
                </a:solidFill>
                <a:latin typeface="+mn-lt"/>
                <a:ea typeface="+mn-ea"/>
                <a:cs typeface="+mn-cs"/>
              </a:rPr>
              <a:t>:  “Great, what are your thoughts on quitting smoking?”</a:t>
            </a:r>
          </a:p>
          <a:p>
            <a:pPr lvl="0"/>
            <a:r>
              <a:rPr lang="en-US" sz="1200" b="1" kern="1200" dirty="0" smtClean="0">
                <a:solidFill>
                  <a:schemeClr val="tx1"/>
                </a:solidFill>
                <a:latin typeface="+mn-lt"/>
                <a:ea typeface="+mn-ea"/>
                <a:cs typeface="+mn-cs"/>
              </a:rPr>
              <a:t>Participant</a:t>
            </a:r>
            <a:r>
              <a:rPr lang="en-US" sz="1200" kern="1200" dirty="0" smtClean="0">
                <a:solidFill>
                  <a:schemeClr val="tx1"/>
                </a:solidFill>
                <a:latin typeface="+mn-lt"/>
                <a:ea typeface="+mn-ea"/>
                <a:cs typeface="+mn-cs"/>
              </a:rPr>
              <a:t>:  “I’ve been thinking about it.”</a:t>
            </a:r>
          </a:p>
          <a:p>
            <a:r>
              <a:rPr lang="en-US" sz="1200" b="1" kern="1200" dirty="0" smtClean="0">
                <a:solidFill>
                  <a:schemeClr val="tx1"/>
                </a:solidFill>
                <a:latin typeface="+mn-lt"/>
                <a:ea typeface="+mn-ea"/>
                <a:cs typeface="+mn-cs"/>
              </a:rPr>
              <a:t>Frontline staff:  </a:t>
            </a:r>
            <a:r>
              <a:rPr lang="en-US" sz="1200" kern="1200" dirty="0" smtClean="0">
                <a:solidFill>
                  <a:schemeClr val="tx1"/>
                </a:solidFill>
                <a:latin typeface="+mn-lt"/>
                <a:ea typeface="+mn-ea"/>
                <a:cs typeface="+mn-cs"/>
              </a:rPr>
              <a:t>“What do you think will happen if you quit?”</a:t>
            </a:r>
          </a:p>
          <a:p>
            <a:r>
              <a:rPr lang="en-US" sz="1200" kern="1200" dirty="0" smtClean="0">
                <a:solidFill>
                  <a:schemeClr val="tx1"/>
                </a:solidFill>
                <a:latin typeface="+mn-lt"/>
                <a:ea typeface="+mn-ea"/>
                <a:cs typeface="+mn-cs"/>
              </a:rPr>
              <a:t> </a:t>
            </a:r>
          </a:p>
          <a:p>
            <a:pPr lvl="0"/>
            <a:r>
              <a:rPr lang="en-US" sz="1200" b="1" kern="1200" dirty="0" smtClean="0">
                <a:solidFill>
                  <a:schemeClr val="tx1"/>
                </a:solidFill>
                <a:latin typeface="+mn-lt"/>
                <a:ea typeface="+mn-ea"/>
                <a:cs typeface="+mn-cs"/>
              </a:rPr>
              <a:t>Participant</a:t>
            </a:r>
            <a:r>
              <a:rPr lang="en-US" sz="1200" kern="1200" dirty="0" smtClean="0">
                <a:solidFill>
                  <a:schemeClr val="tx1"/>
                </a:solidFill>
                <a:latin typeface="+mn-lt"/>
                <a:ea typeface="+mn-ea"/>
                <a:cs typeface="+mn-cs"/>
              </a:rPr>
              <a:t>:  “I’m really not interested in quitting.”    </a:t>
            </a:r>
          </a:p>
          <a:p>
            <a:r>
              <a:rPr lang="en-US" sz="1200" b="1" kern="1200" dirty="0" smtClean="0">
                <a:solidFill>
                  <a:schemeClr val="tx1"/>
                </a:solidFill>
                <a:latin typeface="+mn-lt"/>
                <a:ea typeface="+mn-ea"/>
                <a:cs typeface="+mn-cs"/>
              </a:rPr>
              <a:t>Frontline staff:  </a:t>
            </a:r>
            <a:r>
              <a:rPr lang="en-US" sz="1200" kern="1200" dirty="0" smtClean="0">
                <a:solidFill>
                  <a:schemeClr val="tx1"/>
                </a:solidFill>
                <a:latin typeface="+mn-lt"/>
                <a:ea typeface="+mn-ea"/>
                <a:cs typeface="+mn-cs"/>
              </a:rPr>
              <a:t>“I’d love to give you more information in case you change your mind</a:t>
            </a:r>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25</a:t>
            </a:fld>
            <a:endParaRPr lang="en-US"/>
          </a:p>
        </p:txBody>
      </p:sp>
    </p:spTree>
    <p:extLst>
      <p:ext uri="{BB962C8B-B14F-4D97-AF65-F5344CB8AC3E}">
        <p14:creationId xmlns:p14="http://schemas.microsoft.com/office/powerpoint/2010/main" val="2220857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smtClean="0">
                <a:solidFill>
                  <a:schemeClr val="tx1"/>
                </a:solidFill>
                <a:latin typeface="+mn-lt"/>
                <a:ea typeface="+mn-ea"/>
                <a:cs typeface="+mn-cs"/>
              </a:rPr>
              <a:t>Participant</a:t>
            </a:r>
            <a:r>
              <a:rPr lang="en-US" sz="1200" kern="1200" dirty="0" smtClean="0">
                <a:solidFill>
                  <a:schemeClr val="tx1"/>
                </a:solidFill>
                <a:latin typeface="+mn-lt"/>
                <a:ea typeface="+mn-ea"/>
                <a:cs typeface="+mn-cs"/>
              </a:rPr>
              <a:t>:  “Why do you keep asking?”    </a:t>
            </a:r>
          </a:p>
          <a:p>
            <a:r>
              <a:rPr lang="en-US" sz="1200" b="1" kern="1200" dirty="0" smtClean="0">
                <a:solidFill>
                  <a:schemeClr val="tx1"/>
                </a:solidFill>
                <a:latin typeface="+mn-lt"/>
                <a:ea typeface="+mn-ea"/>
                <a:cs typeface="+mn-cs"/>
              </a:rPr>
              <a:t>Frontline:  </a:t>
            </a:r>
            <a:r>
              <a:rPr lang="en-US" sz="1200" kern="1200" dirty="0" smtClean="0">
                <a:solidFill>
                  <a:schemeClr val="tx1"/>
                </a:solidFill>
                <a:latin typeface="+mn-lt"/>
                <a:ea typeface="+mn-ea"/>
                <a:cs typeface="+mn-cs"/>
              </a:rPr>
              <a:t>“I ask each time you visit because I care about you and your health and want to help you when you are ready to quit.”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pPr lvl="0"/>
            <a:r>
              <a:rPr lang="en-US" sz="1200" b="1" kern="1200" dirty="0" smtClean="0">
                <a:solidFill>
                  <a:schemeClr val="tx1"/>
                </a:solidFill>
                <a:latin typeface="+mn-lt"/>
                <a:ea typeface="+mn-ea"/>
                <a:cs typeface="+mn-cs"/>
              </a:rPr>
              <a:t>Participant</a:t>
            </a:r>
            <a:r>
              <a:rPr lang="en-US" sz="1200" kern="1200" dirty="0" smtClean="0">
                <a:solidFill>
                  <a:schemeClr val="tx1"/>
                </a:solidFill>
                <a:latin typeface="+mn-lt"/>
                <a:ea typeface="+mn-ea"/>
                <a:cs typeface="+mn-cs"/>
              </a:rPr>
              <a:t>:  “I’ve tried before.”  </a:t>
            </a:r>
          </a:p>
          <a:p>
            <a:r>
              <a:rPr lang="en-US" sz="1200" b="1" kern="1200" dirty="0" smtClean="0">
                <a:solidFill>
                  <a:schemeClr val="tx1"/>
                </a:solidFill>
                <a:latin typeface="+mn-lt"/>
                <a:ea typeface="+mn-ea"/>
                <a:cs typeface="+mn-cs"/>
              </a:rPr>
              <a:t>Frontline</a:t>
            </a:r>
            <a:r>
              <a:rPr lang="en-US" sz="1200" kern="1200" dirty="0" smtClean="0">
                <a:solidFill>
                  <a:schemeClr val="tx1"/>
                </a:solidFill>
                <a:latin typeface="+mn-lt"/>
                <a:ea typeface="+mn-ea"/>
                <a:cs typeface="+mn-cs"/>
              </a:rPr>
              <a:t>:  That’s great, that you have tried before. Tell me more about your experience.” </a:t>
            </a:r>
          </a:p>
          <a:p>
            <a:r>
              <a:rPr lang="en-US" sz="1200" i="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Participant</a:t>
            </a:r>
            <a:r>
              <a:rPr lang="en-US" sz="1200" kern="1200" dirty="0" smtClean="0">
                <a:solidFill>
                  <a:schemeClr val="tx1"/>
                </a:solidFill>
                <a:latin typeface="+mn-lt"/>
                <a:ea typeface="+mn-ea"/>
                <a:cs typeface="+mn-cs"/>
              </a:rPr>
              <a:t>:	“I want to, but I’m not ready</a:t>
            </a:r>
            <a:r>
              <a:rPr lang="en-US" sz="1200" i="1"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Frontline</a:t>
            </a:r>
            <a:r>
              <a:rPr lang="en-US" sz="1200" kern="1200" dirty="0" smtClean="0">
                <a:solidFill>
                  <a:schemeClr val="tx1"/>
                </a:solidFill>
                <a:latin typeface="+mn-lt"/>
                <a:ea typeface="+mn-ea"/>
                <a:cs typeface="+mn-cs"/>
              </a:rPr>
              <a:t>: Well, the best thing you can do for your health is to quit smoking. We’re here to help and support you. We have some great resources available to assist with quitting. The clinician will be in shortly and can tell you what steps you can take when you’re ready.”</a:t>
            </a:r>
          </a:p>
          <a:p>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26</a:t>
            </a:fld>
            <a:endParaRPr lang="en-US"/>
          </a:p>
        </p:txBody>
      </p:sp>
    </p:spTree>
    <p:extLst>
      <p:ext uri="{BB962C8B-B14F-4D97-AF65-F5344CB8AC3E}">
        <p14:creationId xmlns:p14="http://schemas.microsoft.com/office/powerpoint/2010/main" val="112783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smtClean="0">
                <a:solidFill>
                  <a:schemeClr val="tx1"/>
                </a:solidFill>
                <a:latin typeface="+mn-lt"/>
                <a:ea typeface="+mn-ea"/>
                <a:cs typeface="+mn-cs"/>
              </a:rPr>
              <a:t>Participant</a:t>
            </a:r>
            <a:r>
              <a:rPr lang="en-US" sz="1200" kern="1200" dirty="0" smtClean="0">
                <a:solidFill>
                  <a:schemeClr val="tx1"/>
                </a:solidFill>
                <a:latin typeface="+mn-lt"/>
                <a:ea typeface="+mn-ea"/>
                <a:cs typeface="+mn-cs"/>
              </a:rPr>
              <a:t>:  “Why do you keep asking?”    </a:t>
            </a:r>
          </a:p>
          <a:p>
            <a:r>
              <a:rPr lang="en-US" sz="1200" b="1" kern="1200" dirty="0" smtClean="0">
                <a:solidFill>
                  <a:schemeClr val="tx1"/>
                </a:solidFill>
                <a:latin typeface="+mn-lt"/>
                <a:ea typeface="+mn-ea"/>
                <a:cs typeface="+mn-cs"/>
              </a:rPr>
              <a:t>Frontline:  </a:t>
            </a:r>
            <a:r>
              <a:rPr lang="en-US" sz="1200" kern="1200" dirty="0" smtClean="0">
                <a:solidFill>
                  <a:schemeClr val="tx1"/>
                </a:solidFill>
                <a:latin typeface="+mn-lt"/>
                <a:ea typeface="+mn-ea"/>
                <a:cs typeface="+mn-cs"/>
              </a:rPr>
              <a:t>“I ask each time you visit because I care about you and your health and want to help you when you are ready to quit.”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pPr lvl="0"/>
            <a:r>
              <a:rPr lang="en-US" sz="1200" b="1" kern="1200" dirty="0" smtClean="0">
                <a:solidFill>
                  <a:schemeClr val="tx1"/>
                </a:solidFill>
                <a:latin typeface="+mn-lt"/>
                <a:ea typeface="+mn-ea"/>
                <a:cs typeface="+mn-cs"/>
              </a:rPr>
              <a:t>Participant</a:t>
            </a:r>
            <a:r>
              <a:rPr lang="en-US" sz="1200" kern="1200" dirty="0" smtClean="0">
                <a:solidFill>
                  <a:schemeClr val="tx1"/>
                </a:solidFill>
                <a:latin typeface="+mn-lt"/>
                <a:ea typeface="+mn-ea"/>
                <a:cs typeface="+mn-cs"/>
              </a:rPr>
              <a:t>:  “I’ve tried before.”  </a:t>
            </a:r>
          </a:p>
          <a:p>
            <a:r>
              <a:rPr lang="en-US" sz="1200" b="1" kern="1200" dirty="0" smtClean="0">
                <a:solidFill>
                  <a:schemeClr val="tx1"/>
                </a:solidFill>
                <a:latin typeface="+mn-lt"/>
                <a:ea typeface="+mn-ea"/>
                <a:cs typeface="+mn-cs"/>
              </a:rPr>
              <a:t>Frontline</a:t>
            </a:r>
            <a:r>
              <a:rPr lang="en-US" sz="1200" kern="1200" dirty="0" smtClean="0">
                <a:solidFill>
                  <a:schemeClr val="tx1"/>
                </a:solidFill>
                <a:latin typeface="+mn-lt"/>
                <a:ea typeface="+mn-ea"/>
                <a:cs typeface="+mn-cs"/>
              </a:rPr>
              <a:t>:  That’s great, that you have tried before. Tell me more about your experience.” </a:t>
            </a:r>
          </a:p>
          <a:p>
            <a:r>
              <a:rPr lang="en-US" sz="1200" i="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Participant</a:t>
            </a:r>
            <a:r>
              <a:rPr lang="en-US" sz="1200" kern="1200" dirty="0" smtClean="0">
                <a:solidFill>
                  <a:schemeClr val="tx1"/>
                </a:solidFill>
                <a:latin typeface="+mn-lt"/>
                <a:ea typeface="+mn-ea"/>
                <a:cs typeface="+mn-cs"/>
              </a:rPr>
              <a:t>:	“I want to, but I’m not ready</a:t>
            </a:r>
            <a:r>
              <a:rPr lang="en-US" sz="1200" i="1"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Frontline</a:t>
            </a:r>
            <a:r>
              <a:rPr lang="en-US" sz="1200" kern="1200" dirty="0" smtClean="0">
                <a:solidFill>
                  <a:schemeClr val="tx1"/>
                </a:solidFill>
                <a:latin typeface="+mn-lt"/>
                <a:ea typeface="+mn-ea"/>
                <a:cs typeface="+mn-cs"/>
              </a:rPr>
              <a:t>: Well, the best thing you can do for your health is to quit smoking. We’re here to help and support you. We have some great resources available to assist with quitting. The clinician will be in shortly and can tell you what steps you can take when you’re ready.”</a:t>
            </a:r>
          </a:p>
          <a:p>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27</a:t>
            </a:fld>
            <a:endParaRPr lang="en-US"/>
          </a:p>
        </p:txBody>
      </p:sp>
    </p:spTree>
    <p:extLst>
      <p:ext uri="{BB962C8B-B14F-4D97-AF65-F5344CB8AC3E}">
        <p14:creationId xmlns:p14="http://schemas.microsoft.com/office/powerpoint/2010/main" val="2987325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Individual Activity</a:t>
            </a:r>
            <a:endParaRPr lang="en-US" dirty="0" smtClean="0"/>
          </a:p>
          <a:p>
            <a:pPr lvl="0"/>
            <a:r>
              <a:rPr lang="en-US" dirty="0" smtClean="0"/>
              <a:t>Tell participants that they will receive a worksheet that has a series of patient statements on it. Their task is to develop responses to the statements on the worksheet.  </a:t>
            </a:r>
          </a:p>
          <a:p>
            <a:pPr lvl="0"/>
            <a:r>
              <a:rPr lang="en-US" dirty="0" smtClean="0"/>
              <a:t>Tell participants that they are to complete the worksheet individually.  </a:t>
            </a:r>
          </a:p>
          <a:p>
            <a:pPr lvl="0"/>
            <a:r>
              <a:rPr lang="en-US" dirty="0" smtClean="0"/>
              <a:t>Distribute the </a:t>
            </a:r>
            <a:r>
              <a:rPr lang="en-US" i="1" dirty="0" smtClean="0"/>
              <a:t>Common Responses</a:t>
            </a:r>
            <a:r>
              <a:rPr lang="en-US" dirty="0" smtClean="0"/>
              <a:t> worksheet to participants.  </a:t>
            </a:r>
          </a:p>
          <a:p>
            <a:pPr lvl="0"/>
            <a:r>
              <a:rPr lang="en-US" dirty="0" smtClean="0"/>
              <a:t>Give participants 3-5 minutes to complete the worksheet.  </a:t>
            </a:r>
          </a:p>
          <a:p>
            <a:pPr lvl="0"/>
            <a:r>
              <a:rPr lang="en-US" dirty="0" smtClean="0"/>
              <a:t>Call time and ask for a few volunteers to share their responses. </a:t>
            </a:r>
          </a:p>
          <a:p>
            <a:pPr hangingPunct="0"/>
            <a:r>
              <a:rPr lang="en-US" dirty="0" smtClean="0"/>
              <a:t> </a:t>
            </a:r>
          </a:p>
          <a:p>
            <a:pPr hangingPunct="0"/>
            <a:r>
              <a:rPr lang="en-US" b="1" dirty="0" smtClean="0"/>
              <a:t>Process the Activity</a:t>
            </a:r>
            <a:endParaRPr lang="en-US" dirty="0" smtClean="0"/>
          </a:p>
          <a:p>
            <a:pPr lvl="0"/>
            <a:r>
              <a:rPr lang="en-US" dirty="0" smtClean="0"/>
              <a:t>Ask the following questions:</a:t>
            </a:r>
          </a:p>
          <a:p>
            <a:pPr lvl="1"/>
            <a:r>
              <a:rPr lang="en-US" dirty="0" smtClean="0"/>
              <a:t>What was it like to do this activity?</a:t>
            </a:r>
          </a:p>
          <a:p>
            <a:pPr lvl="1"/>
            <a:r>
              <a:rPr lang="en-US" dirty="0" smtClean="0"/>
              <a:t>What are your reaction(s) to the different ways the group responded to the statements?</a:t>
            </a:r>
          </a:p>
          <a:p>
            <a:pPr lvl="1"/>
            <a:r>
              <a:rPr lang="en-US" dirty="0" smtClean="0"/>
              <a:t>What lessons are you taking away from this activity?</a:t>
            </a:r>
          </a:p>
          <a:p>
            <a:endParaRPr lang="en-US" dirty="0"/>
          </a:p>
        </p:txBody>
      </p:sp>
      <p:sp>
        <p:nvSpPr>
          <p:cNvPr id="4" name="Slide Number Placeholder 3"/>
          <p:cNvSpPr>
            <a:spLocks noGrp="1"/>
          </p:cNvSpPr>
          <p:nvPr>
            <p:ph type="sldNum" sz="quarter" idx="10"/>
          </p:nvPr>
        </p:nvSpPr>
        <p:spPr/>
        <p:txBody>
          <a:bodyPr/>
          <a:lstStyle/>
          <a:p>
            <a:fld id="{23EE273E-5E66-4949-AEA2-FDD9F6D39B2F}" type="slidenum">
              <a:rPr lang="en-US" smtClean="0"/>
              <a:pPr/>
              <a:t>28</a:t>
            </a:fld>
            <a:endParaRPr lang="en-US" dirty="0"/>
          </a:p>
        </p:txBody>
      </p:sp>
    </p:spTree>
    <p:extLst>
      <p:ext uri="{BB962C8B-B14F-4D97-AF65-F5344CB8AC3E}">
        <p14:creationId xmlns:p14="http://schemas.microsoft.com/office/powerpoint/2010/main" val="1135419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EE273E-5E66-4949-AEA2-FDD9F6D39B2F}" type="slidenum">
              <a:rPr lang="en-US" smtClean="0"/>
              <a:pPr/>
              <a:t>29</a:t>
            </a:fld>
            <a:endParaRPr lang="en-US" dirty="0"/>
          </a:p>
        </p:txBody>
      </p:sp>
    </p:spTree>
    <p:extLst>
      <p:ext uri="{BB962C8B-B14F-4D97-AF65-F5344CB8AC3E}">
        <p14:creationId xmlns:p14="http://schemas.microsoft.com/office/powerpoint/2010/main" val="2386421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Tell participants that medication like Nicotine Replacement Therapy (NRT) or pharmacotherapy:</a:t>
            </a:r>
          </a:p>
          <a:p>
            <a:pPr lvl="1"/>
            <a:r>
              <a:rPr lang="en-US" sz="1200" kern="1200" dirty="0" smtClean="0">
                <a:solidFill>
                  <a:schemeClr val="tx1"/>
                </a:solidFill>
                <a:latin typeface="+mn-lt"/>
                <a:ea typeface="+mn-ea"/>
                <a:cs typeface="+mn-cs"/>
              </a:rPr>
              <a:t>Improves chances of quitting.</a:t>
            </a:r>
          </a:p>
          <a:p>
            <a:pPr lvl="1"/>
            <a:r>
              <a:rPr lang="en-US" sz="1200" kern="1200" dirty="0" smtClean="0">
                <a:solidFill>
                  <a:schemeClr val="tx1"/>
                </a:solidFill>
                <a:latin typeface="+mn-lt"/>
                <a:ea typeface="+mn-ea"/>
                <a:cs typeface="+mn-cs"/>
              </a:rPr>
              <a:t>Makes people more comfortable while quitting.</a:t>
            </a:r>
          </a:p>
          <a:p>
            <a:pPr lvl="1"/>
            <a:r>
              <a:rPr lang="en-US" sz="1200" kern="1200" dirty="0" smtClean="0">
                <a:solidFill>
                  <a:schemeClr val="tx1"/>
                </a:solidFill>
                <a:latin typeface="+mn-lt"/>
                <a:ea typeface="+mn-ea"/>
                <a:cs typeface="+mn-cs"/>
              </a:rPr>
              <a:t>Allows consumers to focus on changing their behavior.</a:t>
            </a:r>
          </a:p>
          <a:p>
            <a:r>
              <a:rPr lang="en-US" sz="1200" kern="1200" dirty="0" smtClean="0">
                <a:solidFill>
                  <a:schemeClr val="tx1"/>
                </a:solidFill>
                <a:latin typeface="+mn-lt"/>
                <a:ea typeface="+mn-ea"/>
                <a:cs typeface="+mn-cs"/>
              </a:rPr>
              <a:t>Does not have the harmful ingredients found in cigarettes and other tobacco products</a:t>
            </a:r>
          </a:p>
          <a:p>
            <a:pPr lvl="1"/>
            <a:r>
              <a:rPr lang="en-US" sz="1200" kern="1200" dirty="0" smtClean="0">
                <a:solidFill>
                  <a:schemeClr val="tx1"/>
                </a:solidFill>
                <a:latin typeface="+mn-lt"/>
                <a:ea typeface="+mn-ea"/>
                <a:cs typeface="+mn-cs"/>
              </a:rPr>
              <a:t>Allows consumers to focus on changing their behavior.</a:t>
            </a:r>
          </a:p>
          <a:p>
            <a:pPr lvl="1"/>
            <a:r>
              <a:rPr lang="en-US" sz="1200" kern="1200" dirty="0" smtClean="0">
                <a:solidFill>
                  <a:schemeClr val="tx1"/>
                </a:solidFill>
                <a:latin typeface="+mn-lt"/>
                <a:ea typeface="+mn-ea"/>
                <a:cs typeface="+mn-cs"/>
              </a:rPr>
              <a:t>Does not have the harmful ingredients found in cigarettes and other tobacco products.</a:t>
            </a:r>
          </a:p>
          <a:p>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30</a:t>
            </a:fld>
            <a:endParaRPr lang="en-US"/>
          </a:p>
        </p:txBody>
      </p:sp>
    </p:spTree>
    <p:extLst>
      <p:ext uri="{BB962C8B-B14F-4D97-AF65-F5344CB8AC3E}">
        <p14:creationId xmlns:p14="http://schemas.microsoft.com/office/powerpoint/2010/main" val="3622945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lvl="0"/>
            <a:r>
              <a:rPr lang="en-US" sz="1200" kern="1200" dirty="0" smtClean="0">
                <a:solidFill>
                  <a:schemeClr val="tx1"/>
                </a:solidFill>
                <a:latin typeface="+mn-lt"/>
                <a:ea typeface="+mn-ea"/>
                <a:cs typeface="+mn-cs"/>
              </a:rPr>
              <a:t>Tell participants about different forms of NRT/Pharmacotherapy:</a:t>
            </a:r>
          </a:p>
          <a:p>
            <a:pPr lvl="1"/>
            <a:r>
              <a:rPr lang="en-US" sz="1200" kern="1200" dirty="0" smtClean="0">
                <a:solidFill>
                  <a:schemeClr val="tx1"/>
                </a:solidFill>
                <a:latin typeface="+mn-lt"/>
                <a:ea typeface="+mn-ea"/>
                <a:cs typeface="+mn-cs"/>
              </a:rPr>
              <a:t>For over the over the counter NRT, no prescription is needed. </a:t>
            </a:r>
          </a:p>
          <a:p>
            <a:pPr lvl="1"/>
            <a:r>
              <a:rPr lang="en-US" sz="1200" kern="1200" dirty="0" smtClean="0">
                <a:solidFill>
                  <a:schemeClr val="tx1"/>
                </a:solidFill>
                <a:latin typeface="+mn-lt"/>
                <a:ea typeface="+mn-ea"/>
                <a:cs typeface="+mn-cs"/>
              </a:rPr>
              <a:t> This includes the following:</a:t>
            </a:r>
          </a:p>
          <a:p>
            <a:pPr lvl="2"/>
            <a:r>
              <a:rPr lang="en-US" sz="1200" kern="1200" dirty="0" smtClean="0">
                <a:solidFill>
                  <a:schemeClr val="tx1"/>
                </a:solidFill>
                <a:latin typeface="+mn-lt"/>
                <a:ea typeface="+mn-ea"/>
                <a:cs typeface="+mn-cs"/>
              </a:rPr>
              <a:t>Nicotine Patch</a:t>
            </a:r>
          </a:p>
          <a:p>
            <a:pPr lvl="2"/>
            <a:r>
              <a:rPr lang="en-US" sz="1200" kern="1200" dirty="0" smtClean="0">
                <a:solidFill>
                  <a:schemeClr val="tx1"/>
                </a:solidFill>
                <a:latin typeface="+mn-lt"/>
                <a:ea typeface="+mn-ea"/>
                <a:cs typeface="+mn-cs"/>
              </a:rPr>
              <a:t>Nicotine Gum (2mg and 4mg pieces available) </a:t>
            </a:r>
          </a:p>
          <a:p>
            <a:pPr lvl="2"/>
            <a:r>
              <a:rPr lang="en-US" sz="1200" kern="1200" dirty="0" smtClean="0">
                <a:solidFill>
                  <a:schemeClr val="tx1"/>
                </a:solidFill>
                <a:latin typeface="+mn-lt"/>
                <a:ea typeface="+mn-ea"/>
                <a:cs typeface="+mn-cs"/>
              </a:rPr>
              <a:t>Nicotine Lozenges (2mg and 4mg pieces available)</a:t>
            </a:r>
          </a:p>
          <a:p>
            <a:pPr lvl="1"/>
            <a:r>
              <a:rPr lang="en-US" sz="1200" kern="1200" dirty="0" smtClean="0">
                <a:solidFill>
                  <a:schemeClr val="tx1"/>
                </a:solidFill>
                <a:latin typeface="+mn-lt"/>
                <a:ea typeface="+mn-ea"/>
                <a:cs typeface="+mn-cs"/>
              </a:rPr>
              <a:t>The following requires a prescription:</a:t>
            </a:r>
          </a:p>
          <a:p>
            <a:pPr lvl="2"/>
            <a:r>
              <a:rPr lang="en-US" sz="1200" kern="1200" dirty="0" smtClean="0">
                <a:solidFill>
                  <a:schemeClr val="tx1"/>
                </a:solidFill>
                <a:latin typeface="+mn-lt"/>
                <a:ea typeface="+mn-ea"/>
                <a:cs typeface="+mn-cs"/>
              </a:rPr>
              <a:t>Nicotine Vapor Inhaler (the puffer)</a:t>
            </a:r>
          </a:p>
          <a:p>
            <a:pPr lvl="2"/>
            <a:r>
              <a:rPr lang="en-US" sz="1200" kern="1200" dirty="0" smtClean="0">
                <a:solidFill>
                  <a:schemeClr val="tx1"/>
                </a:solidFill>
                <a:latin typeface="+mn-lt"/>
                <a:ea typeface="+mn-ea"/>
                <a:cs typeface="+mn-cs"/>
              </a:rPr>
              <a:t>Nicotine Nasal Spray</a:t>
            </a:r>
          </a:p>
          <a:p>
            <a:pPr lvl="0"/>
            <a:r>
              <a:rPr lang="en-US" sz="1200" kern="1200" dirty="0" smtClean="0">
                <a:solidFill>
                  <a:schemeClr val="tx1"/>
                </a:solidFill>
                <a:latin typeface="+mn-lt"/>
                <a:ea typeface="+mn-ea"/>
                <a:cs typeface="+mn-cs"/>
              </a:rPr>
              <a:t>Explain that:</a:t>
            </a:r>
          </a:p>
          <a:p>
            <a:pPr lvl="0"/>
            <a:r>
              <a:rPr lang="en-US" sz="1200" kern="1200" dirty="0" smtClean="0">
                <a:solidFill>
                  <a:schemeClr val="tx1"/>
                </a:solidFill>
                <a:latin typeface="+mn-lt"/>
                <a:ea typeface="+mn-ea"/>
                <a:cs typeface="+mn-cs"/>
              </a:rPr>
              <a:t>All NRT can be used alone or in combination.</a:t>
            </a:r>
          </a:p>
          <a:p>
            <a:pPr lvl="1"/>
            <a:r>
              <a:rPr lang="en-US" sz="1200" kern="1200" dirty="0" smtClean="0">
                <a:solidFill>
                  <a:schemeClr val="tx1"/>
                </a:solidFill>
                <a:latin typeface="+mn-lt"/>
                <a:ea typeface="+mn-ea"/>
                <a:cs typeface="+mn-cs"/>
              </a:rPr>
              <a:t>Some common side effects are as follows:  headache, nausea, dizziness.</a:t>
            </a:r>
          </a:p>
          <a:p>
            <a:pPr lvl="1"/>
            <a:r>
              <a:rPr lang="en-US" sz="1200" kern="1200" dirty="0" smtClean="0">
                <a:solidFill>
                  <a:schemeClr val="tx1"/>
                </a:solidFill>
                <a:latin typeface="+mn-lt"/>
                <a:ea typeface="+mn-ea"/>
                <a:cs typeface="+mn-cs"/>
              </a:rPr>
              <a:t>Health care providers should determine dosing and combinations that will work best for their patients.</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Trainer’s Notes: </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Trainer does not have to address every bullet point but should select a few from each of the areas below.  </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Step 2: </a:t>
            </a:r>
            <a:r>
              <a:rPr lang="en-US" sz="1200" b="1" kern="1200" dirty="0" err="1" smtClean="0">
                <a:solidFill>
                  <a:schemeClr val="tx1"/>
                </a:solidFill>
                <a:latin typeface="+mn-lt"/>
                <a:ea typeface="+mn-ea"/>
                <a:cs typeface="+mn-cs"/>
              </a:rPr>
              <a:t>Lecturette</a:t>
            </a:r>
            <a:r>
              <a:rPr lang="en-US" sz="1200" b="1" kern="1200" dirty="0" smtClean="0">
                <a:solidFill>
                  <a:schemeClr val="tx1"/>
                </a:solidFill>
                <a:latin typeface="+mn-lt"/>
                <a:ea typeface="+mn-ea"/>
                <a:cs typeface="+mn-cs"/>
              </a:rPr>
              <a:t> on Medications</a:t>
            </a:r>
            <a:endParaRPr lang="en-US" sz="120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The PATCH:  </a:t>
            </a:r>
            <a:r>
              <a:rPr lang="en-US" sz="1200" kern="1200" dirty="0" smtClean="0">
                <a:solidFill>
                  <a:schemeClr val="tx1"/>
                </a:solidFill>
                <a:latin typeface="+mn-lt"/>
                <a:ea typeface="+mn-ea"/>
                <a:cs typeface="+mn-cs"/>
              </a:rPr>
              <a:t>Key elements to share with participants.</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Nicotine is absorbed through the skin</a:t>
            </a:r>
          </a:p>
          <a:p>
            <a:pPr lvl="1"/>
            <a:r>
              <a:rPr lang="en-US" sz="1200" kern="1200" dirty="0" smtClean="0">
                <a:solidFill>
                  <a:schemeClr val="tx1"/>
                </a:solidFill>
                <a:latin typeface="+mn-lt"/>
                <a:ea typeface="+mn-ea"/>
                <a:cs typeface="+mn-cs"/>
              </a:rPr>
              <a:t>Can take up to six (6) hours to reach peak nicotine levels</a:t>
            </a:r>
          </a:p>
          <a:p>
            <a:pPr lvl="1"/>
            <a:r>
              <a:rPr lang="en-US" sz="1200" kern="1200" dirty="0" smtClean="0">
                <a:solidFill>
                  <a:schemeClr val="tx1"/>
                </a:solidFill>
                <a:latin typeface="+mn-lt"/>
                <a:ea typeface="+mn-ea"/>
                <a:cs typeface="+mn-cs"/>
              </a:rPr>
              <a:t>Wear on upper part of the body, where there is little hair</a:t>
            </a:r>
          </a:p>
          <a:p>
            <a:pPr lvl="1"/>
            <a:r>
              <a:rPr lang="en-US" sz="1200" kern="1200" dirty="0" smtClean="0">
                <a:solidFill>
                  <a:schemeClr val="tx1"/>
                </a:solidFill>
                <a:latin typeface="+mn-lt"/>
                <a:ea typeface="+mn-ea"/>
                <a:cs typeface="+mn-cs"/>
              </a:rPr>
              <a:t>Skin will have pink rash – it is not an allergic reaction!</a:t>
            </a:r>
          </a:p>
          <a:p>
            <a:pPr lvl="1"/>
            <a:r>
              <a:rPr lang="en-US" sz="1200" kern="1200" dirty="0" smtClean="0">
                <a:solidFill>
                  <a:schemeClr val="tx1"/>
                </a:solidFill>
                <a:latin typeface="+mn-lt"/>
                <a:ea typeface="+mn-ea"/>
                <a:cs typeface="+mn-cs"/>
              </a:rPr>
              <a:t>Do not cut in half</a:t>
            </a:r>
          </a:p>
          <a:p>
            <a:pPr lvl="1"/>
            <a:r>
              <a:rPr lang="en-US" sz="1200" kern="1200" dirty="0" smtClean="0">
                <a:solidFill>
                  <a:schemeClr val="tx1"/>
                </a:solidFill>
                <a:latin typeface="+mn-lt"/>
                <a:ea typeface="+mn-ea"/>
                <a:cs typeface="+mn-cs"/>
              </a:rPr>
              <a:t>Apply a new patch every 24 hours</a:t>
            </a:r>
          </a:p>
          <a:p>
            <a:pPr lvl="1"/>
            <a:r>
              <a:rPr lang="en-US" sz="1200" kern="1200" dirty="0" smtClean="0">
                <a:solidFill>
                  <a:schemeClr val="tx1"/>
                </a:solidFill>
                <a:latin typeface="+mn-lt"/>
                <a:ea typeface="+mn-ea"/>
                <a:cs typeface="+mn-cs"/>
              </a:rPr>
              <a:t>Common side effects – headache, nausea, dizziness </a:t>
            </a:r>
          </a:p>
          <a:p>
            <a:pPr lvl="0"/>
            <a:r>
              <a:rPr lang="en-US" sz="1200" b="1" kern="1200" dirty="0" smtClean="0">
                <a:solidFill>
                  <a:schemeClr val="tx1"/>
                </a:solidFill>
                <a:latin typeface="+mn-lt"/>
                <a:ea typeface="+mn-ea"/>
                <a:cs typeface="+mn-cs"/>
              </a:rPr>
              <a:t>Nicotine Gum:  </a:t>
            </a:r>
            <a:endParaRPr lang="en-US" sz="12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Sugar-free chewing gum</a:t>
            </a:r>
          </a:p>
          <a:p>
            <a:pPr lvl="1"/>
            <a:r>
              <a:rPr lang="en-US" sz="1200" kern="1200" dirty="0" smtClean="0">
                <a:solidFill>
                  <a:schemeClr val="tx1"/>
                </a:solidFill>
                <a:latin typeface="+mn-lt"/>
                <a:ea typeface="+mn-ea"/>
                <a:cs typeface="+mn-cs"/>
              </a:rPr>
              <a:t>Absorbed through the lining of the mouth</a:t>
            </a:r>
          </a:p>
          <a:p>
            <a:pPr lvl="1"/>
            <a:r>
              <a:rPr lang="en-US" sz="1200" kern="1200" dirty="0" smtClean="0">
                <a:solidFill>
                  <a:schemeClr val="tx1"/>
                </a:solidFill>
                <a:latin typeface="+mn-lt"/>
                <a:ea typeface="+mn-ea"/>
                <a:cs typeface="+mn-cs"/>
              </a:rPr>
              <a:t>Bite and Park</a:t>
            </a:r>
          </a:p>
          <a:p>
            <a:pPr lvl="1"/>
            <a:r>
              <a:rPr lang="en-US" sz="1200" kern="1200" dirty="0" smtClean="0">
                <a:solidFill>
                  <a:schemeClr val="tx1"/>
                </a:solidFill>
                <a:latin typeface="+mn-lt"/>
                <a:ea typeface="+mn-ea"/>
                <a:cs typeface="+mn-cs"/>
              </a:rPr>
              <a:t>Available in two strengths (2mg and 4mg)</a:t>
            </a:r>
          </a:p>
          <a:p>
            <a:pPr lvl="1"/>
            <a:r>
              <a:rPr lang="en-US" sz="1200" kern="1200" dirty="0" smtClean="0">
                <a:solidFill>
                  <a:schemeClr val="tx1"/>
                </a:solidFill>
                <a:latin typeface="+mn-lt"/>
                <a:ea typeface="+mn-ea"/>
                <a:cs typeface="+mn-cs"/>
              </a:rPr>
              <a:t>Available flavors are:</a:t>
            </a:r>
          </a:p>
          <a:p>
            <a:pPr lvl="1"/>
            <a:r>
              <a:rPr lang="en-US" sz="1200" kern="1200" dirty="0" smtClean="0">
                <a:solidFill>
                  <a:schemeClr val="tx1"/>
                </a:solidFill>
                <a:latin typeface="+mn-lt"/>
                <a:ea typeface="+mn-ea"/>
                <a:cs typeface="+mn-cs"/>
              </a:rPr>
              <a:t>Original, cinnamon, fruit, mint (various), and orange</a:t>
            </a:r>
          </a:p>
          <a:p>
            <a:pPr lvl="1"/>
            <a:r>
              <a:rPr lang="en-US" sz="1200" kern="1200" dirty="0" smtClean="0">
                <a:solidFill>
                  <a:schemeClr val="tx1"/>
                </a:solidFill>
                <a:latin typeface="+mn-lt"/>
                <a:ea typeface="+mn-ea"/>
                <a:cs typeface="+mn-cs"/>
              </a:rPr>
              <a:t>Sold without a prescription as </a:t>
            </a:r>
            <a:r>
              <a:rPr lang="en-US" sz="1200" u="sng" kern="1200" dirty="0" err="1" smtClean="0">
                <a:solidFill>
                  <a:schemeClr val="tx1"/>
                </a:solidFill>
                <a:latin typeface="+mn-lt"/>
                <a:ea typeface="+mn-ea"/>
                <a:cs typeface="+mn-cs"/>
              </a:rPr>
              <a:t>Nicorette</a:t>
            </a:r>
            <a:r>
              <a:rPr lang="en-US" sz="1200" kern="1200" dirty="0" smtClean="0">
                <a:solidFill>
                  <a:schemeClr val="tx1"/>
                </a:solidFill>
                <a:latin typeface="+mn-lt"/>
                <a:ea typeface="+mn-ea"/>
                <a:cs typeface="+mn-cs"/>
              </a:rPr>
              <a:t> or as a generic</a:t>
            </a:r>
          </a:p>
          <a:p>
            <a:pPr lvl="1"/>
            <a:r>
              <a:rPr lang="en-US" sz="1200" kern="1200" dirty="0" smtClean="0">
                <a:solidFill>
                  <a:schemeClr val="tx1"/>
                </a:solidFill>
                <a:latin typeface="+mn-lt"/>
                <a:ea typeface="+mn-ea"/>
                <a:cs typeface="+mn-cs"/>
              </a:rPr>
              <a:t>May not be a good choice for people with jaw problems, braces, retainers, or significant dental work</a:t>
            </a:r>
          </a:p>
          <a:p>
            <a:pPr lvl="1"/>
            <a:r>
              <a:rPr lang="en-US" sz="1200" kern="1200" dirty="0" smtClean="0">
                <a:solidFill>
                  <a:schemeClr val="tx1"/>
                </a:solidFill>
                <a:latin typeface="+mn-lt"/>
                <a:ea typeface="+mn-ea"/>
                <a:cs typeface="+mn-cs"/>
              </a:rPr>
              <a:t>Can irritate the mouth and throat and cause dryness</a:t>
            </a:r>
          </a:p>
          <a:p>
            <a:pPr lvl="0"/>
            <a:r>
              <a:rPr lang="en-US" sz="1200" b="1" kern="1200" dirty="0" smtClean="0">
                <a:solidFill>
                  <a:schemeClr val="tx1"/>
                </a:solidFill>
                <a:latin typeface="+mn-lt"/>
                <a:ea typeface="+mn-ea"/>
                <a:cs typeface="+mn-cs"/>
              </a:rPr>
              <a:t>Nicotine Lozenge:</a:t>
            </a:r>
            <a:endParaRPr lang="en-US" sz="12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Absorbed through the lining of the mouth</a:t>
            </a:r>
          </a:p>
          <a:p>
            <a:pPr lvl="2"/>
            <a:r>
              <a:rPr lang="en-US" sz="1200" kern="1200" dirty="0" smtClean="0">
                <a:solidFill>
                  <a:schemeClr val="tx1"/>
                </a:solidFill>
                <a:latin typeface="+mn-lt"/>
                <a:ea typeface="+mn-ea"/>
                <a:cs typeface="+mn-cs"/>
              </a:rPr>
              <a:t>Park in the cheek</a:t>
            </a:r>
          </a:p>
          <a:p>
            <a:pPr lvl="1"/>
            <a:r>
              <a:rPr lang="en-US" sz="1200" kern="1200" dirty="0" smtClean="0">
                <a:solidFill>
                  <a:schemeClr val="tx1"/>
                </a:solidFill>
                <a:latin typeface="+mn-lt"/>
                <a:ea typeface="+mn-ea"/>
                <a:cs typeface="+mn-cs"/>
              </a:rPr>
              <a:t>Available OTC in two strengths </a:t>
            </a:r>
          </a:p>
          <a:p>
            <a:pPr lvl="2"/>
            <a:r>
              <a:rPr lang="en-US" sz="1200" kern="1200" dirty="0" smtClean="0">
                <a:solidFill>
                  <a:schemeClr val="tx1"/>
                </a:solidFill>
                <a:latin typeface="+mn-lt"/>
                <a:ea typeface="+mn-ea"/>
                <a:cs typeface="+mn-cs"/>
              </a:rPr>
              <a:t>2mg and 4mg</a:t>
            </a:r>
          </a:p>
          <a:p>
            <a:pPr lvl="1"/>
            <a:r>
              <a:rPr lang="en-US" sz="1200" kern="1200" dirty="0" smtClean="0">
                <a:solidFill>
                  <a:schemeClr val="tx1"/>
                </a:solidFill>
                <a:latin typeface="+mn-lt"/>
                <a:ea typeface="+mn-ea"/>
                <a:cs typeface="+mn-cs"/>
              </a:rPr>
              <a:t>Available sugar-free flavors include:</a:t>
            </a:r>
          </a:p>
          <a:p>
            <a:pPr lvl="2"/>
            <a:r>
              <a:rPr lang="en-US" sz="1200" kern="1200" dirty="0" smtClean="0">
                <a:solidFill>
                  <a:schemeClr val="tx1"/>
                </a:solidFill>
                <a:latin typeface="+mn-lt"/>
                <a:ea typeface="+mn-ea"/>
                <a:cs typeface="+mn-cs"/>
              </a:rPr>
              <a:t>Mint</a:t>
            </a:r>
          </a:p>
          <a:p>
            <a:pPr lvl="2"/>
            <a:r>
              <a:rPr lang="en-US" sz="1200" kern="1200" dirty="0" smtClean="0">
                <a:solidFill>
                  <a:schemeClr val="tx1"/>
                </a:solidFill>
                <a:latin typeface="+mn-lt"/>
                <a:ea typeface="+mn-ea"/>
                <a:cs typeface="+mn-cs"/>
              </a:rPr>
              <a:t>Cappuccino </a:t>
            </a:r>
          </a:p>
          <a:p>
            <a:pPr lvl="2"/>
            <a:r>
              <a:rPr lang="en-US" sz="1200" kern="1200" dirty="0" smtClean="0">
                <a:solidFill>
                  <a:schemeClr val="tx1"/>
                </a:solidFill>
                <a:latin typeface="+mn-lt"/>
                <a:ea typeface="+mn-ea"/>
                <a:cs typeface="+mn-cs"/>
              </a:rPr>
              <a:t>Cherry</a:t>
            </a:r>
          </a:p>
          <a:p>
            <a:pPr lvl="1"/>
            <a:r>
              <a:rPr lang="en-US" sz="1200" kern="1200" dirty="0" smtClean="0">
                <a:solidFill>
                  <a:schemeClr val="tx1"/>
                </a:solidFill>
                <a:latin typeface="+mn-lt"/>
                <a:ea typeface="+mn-ea"/>
                <a:cs typeface="+mn-cs"/>
              </a:rPr>
              <a:t>Not covered by NYS Medicaid Prescription benefit</a:t>
            </a:r>
          </a:p>
          <a:p>
            <a:pPr lvl="1"/>
            <a:r>
              <a:rPr lang="en-US" sz="1200" kern="1200" dirty="0" smtClean="0">
                <a:solidFill>
                  <a:schemeClr val="tx1"/>
                </a:solidFill>
                <a:latin typeface="+mn-lt"/>
                <a:ea typeface="+mn-ea"/>
                <a:cs typeface="+mn-cs"/>
              </a:rPr>
              <a:t>Can irritate the mouth and throat and cause dryness</a:t>
            </a:r>
          </a:p>
          <a:p>
            <a:pPr lvl="0"/>
            <a:r>
              <a:rPr lang="en-US" sz="1200" b="1" kern="1200" dirty="0" smtClean="0">
                <a:solidFill>
                  <a:schemeClr val="tx1"/>
                </a:solidFill>
                <a:latin typeface="+mn-lt"/>
                <a:ea typeface="+mn-ea"/>
                <a:cs typeface="+mn-cs"/>
              </a:rPr>
              <a:t>Nicotine Inhaler:</a:t>
            </a:r>
            <a:endParaRPr lang="en-US" sz="12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Nicotine inhalation system:</a:t>
            </a:r>
          </a:p>
          <a:p>
            <a:pPr lvl="2"/>
            <a:r>
              <a:rPr lang="en-US" sz="1200" kern="1200" dirty="0" smtClean="0">
                <a:solidFill>
                  <a:schemeClr val="tx1"/>
                </a:solidFill>
                <a:latin typeface="+mn-lt"/>
                <a:ea typeface="+mn-ea"/>
                <a:cs typeface="+mn-cs"/>
              </a:rPr>
              <a:t>Mouthpiece</a:t>
            </a:r>
          </a:p>
          <a:p>
            <a:pPr lvl="2"/>
            <a:r>
              <a:rPr lang="en-US" sz="1200" kern="1200" dirty="0" smtClean="0">
                <a:solidFill>
                  <a:schemeClr val="tx1"/>
                </a:solidFill>
                <a:latin typeface="+mn-lt"/>
                <a:ea typeface="+mn-ea"/>
                <a:cs typeface="+mn-cs"/>
              </a:rPr>
              <a:t>Cartridge</a:t>
            </a:r>
          </a:p>
          <a:p>
            <a:pPr lvl="1"/>
            <a:r>
              <a:rPr lang="en-US" sz="1200" kern="1200" dirty="0" smtClean="0">
                <a:solidFill>
                  <a:schemeClr val="tx1"/>
                </a:solidFill>
                <a:latin typeface="+mn-lt"/>
                <a:ea typeface="+mn-ea"/>
                <a:cs typeface="+mn-cs"/>
              </a:rPr>
              <a:t>Absorbed through the lining of the mouth</a:t>
            </a:r>
          </a:p>
          <a:p>
            <a:pPr lvl="1"/>
            <a:r>
              <a:rPr lang="en-US" sz="1200" kern="1200" dirty="0" smtClean="0">
                <a:solidFill>
                  <a:schemeClr val="tx1"/>
                </a:solidFill>
                <a:latin typeface="+mn-lt"/>
                <a:ea typeface="+mn-ea"/>
                <a:cs typeface="+mn-cs"/>
              </a:rPr>
              <a:t>Allows for similar hand-to-mouth ritual of smoking</a:t>
            </a:r>
          </a:p>
          <a:p>
            <a:pPr lvl="1"/>
            <a:r>
              <a:rPr lang="en-US" sz="1200" kern="1200" dirty="0" smtClean="0">
                <a:solidFill>
                  <a:schemeClr val="tx1"/>
                </a:solidFill>
                <a:latin typeface="+mn-lt"/>
                <a:ea typeface="+mn-ea"/>
                <a:cs typeface="+mn-cs"/>
              </a:rPr>
              <a:t>Sold with a prescription as </a:t>
            </a:r>
            <a:r>
              <a:rPr lang="en-US" sz="1200" u="sng" kern="1200" dirty="0" err="1" smtClean="0">
                <a:solidFill>
                  <a:schemeClr val="tx1"/>
                </a:solidFill>
                <a:latin typeface="+mn-lt"/>
                <a:ea typeface="+mn-ea"/>
                <a:cs typeface="+mn-cs"/>
              </a:rPr>
              <a:t>Nicotrol</a:t>
            </a:r>
            <a:r>
              <a:rPr lang="en-US" sz="1200" u="sng" kern="1200" dirty="0" smtClean="0">
                <a:solidFill>
                  <a:schemeClr val="tx1"/>
                </a:solidFill>
                <a:latin typeface="+mn-lt"/>
                <a:ea typeface="+mn-ea"/>
                <a:cs typeface="+mn-cs"/>
              </a:rPr>
              <a:t> Inhaler</a:t>
            </a:r>
            <a:endParaRPr lang="en-US" sz="12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Can irritate the mouth and throat and cause dryness </a:t>
            </a:r>
          </a:p>
          <a:p>
            <a:r>
              <a:rPr lang="en-US" sz="1200" kern="1200" dirty="0" smtClean="0">
                <a:solidFill>
                  <a:schemeClr val="tx1"/>
                </a:solidFill>
                <a:latin typeface="+mn-lt"/>
                <a:ea typeface="+mn-ea"/>
                <a:cs typeface="+mn-cs"/>
              </a:rPr>
              <a:t> </a:t>
            </a:r>
          </a:p>
          <a:p>
            <a:pPr lvl="0"/>
            <a:r>
              <a:rPr lang="en-US" sz="1200" b="1" kern="1200" dirty="0" smtClean="0">
                <a:solidFill>
                  <a:schemeClr val="tx1"/>
                </a:solidFill>
                <a:latin typeface="+mn-lt"/>
                <a:ea typeface="+mn-ea"/>
                <a:cs typeface="+mn-cs"/>
              </a:rPr>
              <a:t>Nicotine Nasal Spray:</a:t>
            </a:r>
            <a:endParaRPr lang="en-US" sz="12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About 100 doses per bottle</a:t>
            </a:r>
          </a:p>
          <a:p>
            <a:pPr lvl="1"/>
            <a:r>
              <a:rPr lang="en-US" sz="1200" kern="1200" dirty="0" smtClean="0">
                <a:solidFill>
                  <a:schemeClr val="tx1"/>
                </a:solidFill>
                <a:latin typeface="+mn-lt"/>
                <a:ea typeface="+mn-ea"/>
                <a:cs typeface="+mn-cs"/>
              </a:rPr>
              <a:t>Quickly absorbed through the lining of the nose</a:t>
            </a:r>
          </a:p>
          <a:p>
            <a:pPr lvl="1"/>
            <a:r>
              <a:rPr lang="en-US" sz="1200" kern="1200" dirty="0" smtClean="0">
                <a:solidFill>
                  <a:schemeClr val="tx1"/>
                </a:solidFill>
                <a:latin typeface="+mn-lt"/>
                <a:ea typeface="+mn-ea"/>
                <a:cs typeface="+mn-cs"/>
              </a:rPr>
              <a:t>Gives largest “spike” of nicotine</a:t>
            </a:r>
          </a:p>
          <a:p>
            <a:pPr lvl="1"/>
            <a:r>
              <a:rPr lang="en-US" sz="1200" kern="1200" dirty="0" smtClean="0">
                <a:solidFill>
                  <a:schemeClr val="tx1"/>
                </a:solidFill>
                <a:latin typeface="+mn-lt"/>
                <a:ea typeface="+mn-ea"/>
                <a:cs typeface="+mn-cs"/>
              </a:rPr>
              <a:t>Sold with a prescription as </a:t>
            </a:r>
            <a:r>
              <a:rPr lang="en-US" sz="1200" u="sng" kern="1200" dirty="0" err="1" smtClean="0">
                <a:solidFill>
                  <a:schemeClr val="tx1"/>
                </a:solidFill>
                <a:latin typeface="+mn-lt"/>
                <a:ea typeface="+mn-ea"/>
                <a:cs typeface="+mn-cs"/>
              </a:rPr>
              <a:t>Nicotrol</a:t>
            </a:r>
            <a:r>
              <a:rPr lang="en-US" sz="1200" u="sng" kern="1200" dirty="0" smtClean="0">
                <a:solidFill>
                  <a:schemeClr val="tx1"/>
                </a:solidFill>
                <a:latin typeface="+mn-lt"/>
                <a:ea typeface="+mn-ea"/>
                <a:cs typeface="+mn-cs"/>
              </a:rPr>
              <a:t> NS</a:t>
            </a:r>
            <a:r>
              <a:rPr lang="en-US" sz="1200" kern="1200" dirty="0" smtClean="0">
                <a:solidFill>
                  <a:schemeClr val="tx1"/>
                </a:solidFill>
                <a:latin typeface="+mn-lt"/>
                <a:ea typeface="+mn-ea"/>
                <a:cs typeface="+mn-cs"/>
              </a:rPr>
              <a:t> </a:t>
            </a:r>
          </a:p>
          <a:p>
            <a:pPr lvl="1"/>
            <a:r>
              <a:rPr lang="en-US" sz="1200" kern="1200" dirty="0" smtClean="0">
                <a:solidFill>
                  <a:schemeClr val="tx1"/>
                </a:solidFill>
                <a:latin typeface="+mn-lt"/>
                <a:ea typeface="+mn-ea"/>
                <a:cs typeface="+mn-cs"/>
              </a:rPr>
              <a:t>Side effects include sneezing, sore throat, runny nose and eyes </a:t>
            </a:r>
          </a:p>
          <a:p>
            <a:pPr lvl="0"/>
            <a:r>
              <a:rPr lang="en-US" sz="1200" b="1" kern="1200" dirty="0" smtClean="0">
                <a:solidFill>
                  <a:schemeClr val="tx1"/>
                </a:solidFill>
                <a:latin typeface="+mn-lt"/>
                <a:ea typeface="+mn-ea"/>
                <a:cs typeface="+mn-cs"/>
              </a:rPr>
              <a:t>Oral Medications:</a:t>
            </a:r>
            <a:endParaRPr lang="en-US" sz="1200" kern="1200" dirty="0" smtClean="0">
              <a:solidFill>
                <a:schemeClr val="tx1"/>
              </a:solidFill>
              <a:latin typeface="+mn-lt"/>
              <a:ea typeface="+mn-ea"/>
              <a:cs typeface="+mn-cs"/>
            </a:endParaRPr>
          </a:p>
          <a:p>
            <a:pPr lvl="1"/>
            <a:r>
              <a:rPr lang="en-US" sz="1200" u="sng" kern="1200" dirty="0" err="1" smtClean="0">
                <a:solidFill>
                  <a:schemeClr val="tx1"/>
                </a:solidFill>
                <a:latin typeface="+mn-lt"/>
                <a:ea typeface="+mn-ea"/>
                <a:cs typeface="+mn-cs"/>
              </a:rPr>
              <a:t>Bupropion</a:t>
            </a:r>
            <a:r>
              <a:rPr lang="en-US" sz="1200" u="sng" kern="1200" dirty="0" smtClean="0">
                <a:solidFill>
                  <a:schemeClr val="tx1"/>
                </a:solidFill>
                <a:latin typeface="+mn-lt"/>
                <a:ea typeface="+mn-ea"/>
                <a:cs typeface="+mn-cs"/>
              </a:rPr>
              <a:t> SR </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rPr>
              <a:t>Available by prescription</a:t>
            </a:r>
            <a:endParaRPr lang="en-US" sz="1200" kern="1200" dirty="0" smtClean="0">
              <a:solidFill>
                <a:schemeClr val="tx1"/>
              </a:solidFill>
              <a:latin typeface="+mn-lt"/>
              <a:ea typeface="+mn-ea"/>
              <a:cs typeface="+mn-cs"/>
            </a:endParaRPr>
          </a:p>
          <a:p>
            <a:pPr lvl="2"/>
            <a:r>
              <a:rPr lang="en-US" sz="1200" kern="1200" dirty="0" err="1" smtClean="0">
                <a:solidFill>
                  <a:schemeClr val="tx1"/>
                </a:solidFill>
                <a:latin typeface="+mn-lt"/>
                <a:ea typeface="+mn-ea"/>
                <a:cs typeface="+mn-cs"/>
              </a:rPr>
              <a:t>Zyban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Wellbutrin</a:t>
            </a:r>
            <a:r>
              <a:rPr lang="en-US" sz="1200" kern="1200" dirty="0" smtClean="0">
                <a:solidFill>
                  <a:schemeClr val="tx1"/>
                </a:solidFill>
                <a:latin typeface="+mn-lt"/>
                <a:ea typeface="+mn-ea"/>
                <a:cs typeface="+mn-cs"/>
              </a:rPr>
              <a:t> SR or Generic</a:t>
            </a:r>
          </a:p>
          <a:p>
            <a:pPr lvl="2"/>
            <a:r>
              <a:rPr lang="en-US" sz="1200" kern="1200" dirty="0" smtClean="0">
                <a:solidFill>
                  <a:schemeClr val="tx1"/>
                </a:solidFill>
                <a:latin typeface="+mn-lt"/>
                <a:ea typeface="+mn-ea"/>
                <a:cs typeface="+mn-cs"/>
              </a:rPr>
              <a:t>Can be used with NRTs</a:t>
            </a:r>
          </a:p>
          <a:p>
            <a:pPr lvl="2"/>
            <a:r>
              <a:rPr lang="en-US" sz="1200" kern="1200" dirty="0" smtClean="0">
                <a:solidFill>
                  <a:schemeClr val="tx1"/>
                </a:solidFill>
                <a:latin typeface="+mn-lt"/>
                <a:ea typeface="+mn-ea"/>
                <a:cs typeface="+mn-cs"/>
              </a:rPr>
              <a:t>Effective in consumers with depressive disorders</a:t>
            </a:r>
          </a:p>
          <a:p>
            <a:pPr lvl="2"/>
            <a:r>
              <a:rPr lang="en-US" sz="1200" kern="1200" dirty="0" smtClean="0">
                <a:solidFill>
                  <a:schemeClr val="tx1"/>
                </a:solidFill>
                <a:latin typeface="+mn-lt"/>
                <a:ea typeface="+mn-ea"/>
                <a:cs typeface="+mn-cs"/>
              </a:rPr>
              <a:t>Non-sedating, activating antidepressant</a:t>
            </a:r>
          </a:p>
          <a:p>
            <a:pPr lvl="2"/>
            <a:r>
              <a:rPr lang="en-US" sz="1200" kern="1200" dirty="0" smtClean="0">
                <a:solidFill>
                  <a:schemeClr val="tx1"/>
                </a:solidFill>
                <a:latin typeface="+mn-lt"/>
                <a:ea typeface="+mn-ea"/>
                <a:cs typeface="+mn-cs"/>
              </a:rPr>
              <a:t>Affects NE; DA systems</a:t>
            </a:r>
          </a:p>
          <a:p>
            <a:pPr lvl="2"/>
            <a:r>
              <a:rPr lang="en-US" sz="1200" kern="1200" dirty="0" smtClean="0">
                <a:solidFill>
                  <a:schemeClr val="tx1"/>
                </a:solidFill>
                <a:latin typeface="+mn-lt"/>
                <a:ea typeface="+mn-ea"/>
                <a:cs typeface="+mn-cs"/>
              </a:rPr>
              <a:t>Side effects – headache, insomnia</a:t>
            </a:r>
          </a:p>
          <a:p>
            <a:pPr lvl="1"/>
            <a:r>
              <a:rPr lang="en-US" sz="1200" u="sng" kern="1200" dirty="0" err="1" smtClean="0">
                <a:solidFill>
                  <a:schemeClr val="tx1"/>
                </a:solidFill>
                <a:latin typeface="+mn-lt"/>
                <a:ea typeface="+mn-ea"/>
                <a:cs typeface="+mn-cs"/>
              </a:rPr>
              <a:t>Varenicline</a:t>
            </a:r>
            <a:r>
              <a:rPr lang="en-US" sz="1200" u="sng" kern="1200" dirty="0" smtClean="0">
                <a:solidFill>
                  <a:schemeClr val="tx1"/>
                </a:solidFill>
                <a:latin typeface="+mn-lt"/>
                <a:ea typeface="+mn-ea"/>
                <a:cs typeface="+mn-cs"/>
              </a:rPr>
              <a:t> </a:t>
            </a:r>
            <a:r>
              <a:rPr lang="en-US" sz="1200" u="sng" kern="1200" dirty="0" err="1" smtClean="0">
                <a:solidFill>
                  <a:schemeClr val="tx1"/>
                </a:solidFill>
                <a:latin typeface="+mn-lt"/>
                <a:ea typeface="+mn-ea"/>
                <a:cs typeface="+mn-cs"/>
              </a:rPr>
              <a:t>HCl</a:t>
            </a:r>
            <a:r>
              <a:rPr lang="en-US" sz="1200" u="sng"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Chantix</a:t>
            </a:r>
            <a:r>
              <a:rPr lang="en-US" sz="1200" kern="1200" dirty="0" smtClean="0">
                <a:solidFill>
                  <a:schemeClr val="tx1"/>
                </a:solidFill>
                <a:latin typeface="+mn-lt"/>
                <a:ea typeface="+mn-ea"/>
                <a:cs typeface="+mn-cs"/>
              </a:rPr>
              <a:t>) – </a:t>
            </a:r>
            <a:r>
              <a:rPr lang="en-US" sz="1200" u="sng" kern="1200" dirty="0" smtClean="0">
                <a:solidFill>
                  <a:schemeClr val="tx1"/>
                </a:solidFill>
                <a:latin typeface="+mn-lt"/>
                <a:ea typeface="+mn-ea"/>
                <a:cs typeface="+mn-cs"/>
              </a:rPr>
              <a:t>Available by prescription</a:t>
            </a:r>
            <a:endParaRPr lang="en-US" sz="1200" kern="1200" dirty="0" smtClean="0">
              <a:solidFill>
                <a:schemeClr val="tx1"/>
              </a:solidFill>
              <a:latin typeface="+mn-lt"/>
              <a:ea typeface="+mn-ea"/>
              <a:cs typeface="+mn-cs"/>
            </a:endParaRPr>
          </a:p>
          <a:p>
            <a:pPr lvl="2"/>
            <a:r>
              <a:rPr lang="en-US" sz="1200" kern="1200" dirty="0" smtClean="0">
                <a:solidFill>
                  <a:schemeClr val="tx1"/>
                </a:solidFill>
                <a:latin typeface="+mn-lt"/>
                <a:ea typeface="+mn-ea"/>
                <a:cs typeface="+mn-cs"/>
              </a:rPr>
              <a:t>Use with NRTs not recommended</a:t>
            </a:r>
          </a:p>
          <a:p>
            <a:pPr lvl="2"/>
            <a:r>
              <a:rPr lang="en-US" sz="1200" kern="1200" dirty="0" smtClean="0">
                <a:solidFill>
                  <a:schemeClr val="tx1"/>
                </a:solidFill>
                <a:latin typeface="+mn-lt"/>
                <a:ea typeface="+mn-ea"/>
                <a:cs typeface="+mn-cs"/>
              </a:rPr>
              <a:t>Some people who used </a:t>
            </a:r>
            <a:r>
              <a:rPr lang="en-US" sz="1200" kern="1200" dirty="0" err="1" smtClean="0">
                <a:solidFill>
                  <a:schemeClr val="tx1"/>
                </a:solidFill>
                <a:latin typeface="+mn-lt"/>
                <a:ea typeface="+mn-ea"/>
                <a:cs typeface="+mn-cs"/>
              </a:rPr>
              <a:t>varenicline</a:t>
            </a:r>
            <a:r>
              <a:rPr lang="en-US" sz="1200" kern="1200" dirty="0" smtClean="0">
                <a:solidFill>
                  <a:schemeClr val="tx1"/>
                </a:solidFill>
                <a:latin typeface="+mn-lt"/>
                <a:ea typeface="+mn-ea"/>
                <a:cs typeface="+mn-cs"/>
              </a:rPr>
              <a:t> have reported experiencing changes in behavior, agitation, depressed mood, suicidal thoughts or actions. Peers should talk to their doctor before taking this medication. </a:t>
            </a:r>
          </a:p>
          <a:p>
            <a:pPr lvl="0"/>
            <a:r>
              <a:rPr lang="en-US" sz="1200" kern="1200" dirty="0" smtClean="0">
                <a:solidFill>
                  <a:schemeClr val="tx1"/>
                </a:solidFill>
                <a:latin typeface="+mn-lt"/>
                <a:ea typeface="+mn-ea"/>
                <a:cs typeface="+mn-cs"/>
              </a:rPr>
              <a:t>Also highlight:</a:t>
            </a:r>
          </a:p>
          <a:p>
            <a:pPr lvl="1"/>
            <a:r>
              <a:rPr lang="en-US" sz="1200" kern="1200" dirty="0" smtClean="0">
                <a:solidFill>
                  <a:schemeClr val="tx1"/>
                </a:solidFill>
                <a:latin typeface="+mn-lt"/>
                <a:ea typeface="+mn-ea"/>
                <a:cs typeface="+mn-cs"/>
              </a:rPr>
              <a:t>Medicaid will pay for most tobacco dependence treatment medications when patients have a prescription from their health care provider, although Medicaid Managed Care plans sometimes have limits on this benefit (e.g., length of the course, how many courses a patient will have covered in a year, maximum dosage covered).</a:t>
            </a:r>
          </a:p>
          <a:p>
            <a:pPr lvl="1"/>
            <a:r>
              <a:rPr lang="en-US" sz="1200" kern="1200" dirty="0" smtClean="0">
                <a:solidFill>
                  <a:schemeClr val="tx1"/>
                </a:solidFill>
                <a:latin typeface="+mn-lt"/>
                <a:ea typeface="+mn-ea"/>
                <a:cs typeface="+mn-cs"/>
              </a:rPr>
              <a:t>Helping a patient to quit using tobacco entails working with him or her to understand available insurance benefits and helping to remove as many financial barriers to quitting as possible for that patient. .   </a:t>
            </a:r>
          </a:p>
          <a:p>
            <a:pPr lvl="1"/>
            <a:r>
              <a:rPr lang="en-US" sz="1200" kern="1200" dirty="0" smtClean="0">
                <a:solidFill>
                  <a:schemeClr val="tx1"/>
                </a:solidFill>
                <a:latin typeface="+mn-lt"/>
                <a:ea typeface="+mn-ea"/>
                <a:cs typeface="+mn-cs"/>
              </a:rPr>
              <a:t>Medications covered by Medicaid are as follows:</a:t>
            </a:r>
          </a:p>
          <a:p>
            <a:pPr lvl="2"/>
            <a:r>
              <a:rPr lang="en-US" sz="1200" kern="1200" dirty="0" smtClean="0">
                <a:solidFill>
                  <a:schemeClr val="tx1"/>
                </a:solidFill>
                <a:latin typeface="+mn-lt"/>
                <a:ea typeface="+mn-ea"/>
                <a:cs typeface="+mn-cs"/>
              </a:rPr>
              <a:t>Nicotine “Patch”, with a prescription order for over the counter </a:t>
            </a:r>
          </a:p>
          <a:p>
            <a:pPr lvl="2"/>
            <a:r>
              <a:rPr lang="en-US" sz="1200" kern="1200" dirty="0" smtClean="0">
                <a:solidFill>
                  <a:schemeClr val="tx1"/>
                </a:solidFill>
                <a:latin typeface="+mn-lt"/>
                <a:ea typeface="+mn-ea"/>
                <a:cs typeface="+mn-cs"/>
              </a:rPr>
              <a:t>Nicotine Gum, with a prescription order for over the counter </a:t>
            </a:r>
          </a:p>
          <a:p>
            <a:pPr lvl="2"/>
            <a:r>
              <a:rPr lang="en-US" sz="1200" kern="1200" dirty="0" err="1" smtClean="0">
                <a:solidFill>
                  <a:schemeClr val="tx1"/>
                </a:solidFill>
                <a:latin typeface="+mn-lt"/>
                <a:ea typeface="+mn-ea"/>
                <a:cs typeface="+mn-cs"/>
              </a:rPr>
              <a:t>Chantix</a:t>
            </a:r>
            <a:r>
              <a:rPr lang="en-US" sz="1200" kern="1200" dirty="0" smtClean="0">
                <a:solidFill>
                  <a:schemeClr val="tx1"/>
                </a:solidFill>
                <a:latin typeface="+mn-lt"/>
                <a:ea typeface="+mn-ea"/>
                <a:cs typeface="+mn-cs"/>
              </a:rPr>
              <a:t>, prescription required</a:t>
            </a:r>
          </a:p>
          <a:p>
            <a:pPr lvl="2"/>
            <a:r>
              <a:rPr lang="en-US" sz="1200" kern="1200" dirty="0" smtClean="0">
                <a:solidFill>
                  <a:schemeClr val="tx1"/>
                </a:solidFill>
                <a:latin typeface="+mn-lt"/>
                <a:ea typeface="+mn-ea"/>
                <a:cs typeface="+mn-cs"/>
              </a:rPr>
              <a:t>Nicotine Inhalers, prescription required</a:t>
            </a:r>
          </a:p>
          <a:p>
            <a:pPr lvl="2"/>
            <a:r>
              <a:rPr lang="en-US" sz="1200" kern="1200" dirty="0" smtClean="0">
                <a:solidFill>
                  <a:schemeClr val="tx1"/>
                </a:solidFill>
                <a:latin typeface="+mn-lt"/>
                <a:ea typeface="+mn-ea"/>
                <a:cs typeface="+mn-cs"/>
              </a:rPr>
              <a:t>Nicotine Nasal Spray, prescription required</a:t>
            </a:r>
          </a:p>
          <a:p>
            <a:pPr lvl="2"/>
            <a:r>
              <a:rPr lang="en-US" sz="1200" kern="1200" dirty="0" err="1" smtClean="0">
                <a:solidFill>
                  <a:schemeClr val="tx1"/>
                </a:solidFill>
                <a:latin typeface="+mn-lt"/>
                <a:ea typeface="+mn-ea"/>
                <a:cs typeface="+mn-cs"/>
              </a:rPr>
              <a:t>Zyban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Bupropion</a:t>
            </a:r>
            <a:r>
              <a:rPr lang="en-US" sz="1200" kern="1200" dirty="0" smtClean="0">
                <a:solidFill>
                  <a:schemeClr val="tx1"/>
                </a:solidFill>
                <a:latin typeface="+mn-lt"/>
                <a:ea typeface="+mn-ea"/>
                <a:cs typeface="+mn-cs"/>
              </a:rPr>
              <a:t>), prescription required</a:t>
            </a:r>
          </a:p>
          <a:p>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31</a:t>
            </a:fld>
            <a:endParaRPr lang="en-US"/>
          </a:p>
        </p:txBody>
      </p:sp>
    </p:spTree>
    <p:extLst>
      <p:ext uri="{BB962C8B-B14F-4D97-AF65-F5344CB8AC3E}">
        <p14:creationId xmlns:p14="http://schemas.microsoft.com/office/powerpoint/2010/main" val="15740867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State the following:</a:t>
            </a:r>
          </a:p>
          <a:p>
            <a:pPr lvl="1"/>
            <a:r>
              <a:rPr lang="en-US" dirty="0" smtClean="0"/>
              <a:t>We want you to draw on all the success you’ve had to date to help you in this next phase of your work.</a:t>
            </a:r>
          </a:p>
          <a:p>
            <a:pPr lvl="1"/>
            <a:r>
              <a:rPr lang="en-US" dirty="0" smtClean="0"/>
              <a:t>Tell participants clients are more likely to make a behavioral change (i.e., breast feeding, family planning, lose weight, cancer screening and tobacco cessation) when they hear it from a health care provider.  </a:t>
            </a:r>
          </a:p>
          <a:p>
            <a:pPr lvl="1"/>
            <a:r>
              <a:rPr lang="en-US" dirty="0" smtClean="0"/>
              <a:t>Frontline staff play a critical role in promoting tobacco screening and dependence treatment.  Most tobacco users who smoke want to quit and need the support of others, including resources and pharmacotherapy do so successfully.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23EE273E-5E66-4949-AEA2-FDD9F6D39B2F}" type="slidenum">
              <a:rPr lang="en-US" smtClean="0"/>
              <a:pPr/>
              <a:t>32</a:t>
            </a:fld>
            <a:endParaRPr lang="en-US" dirty="0"/>
          </a:p>
        </p:txBody>
      </p:sp>
    </p:spTree>
    <p:extLst>
      <p:ext uri="{BB962C8B-B14F-4D97-AF65-F5344CB8AC3E}">
        <p14:creationId xmlns:p14="http://schemas.microsoft.com/office/powerpoint/2010/main" val="557373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Explain to the participants:</a:t>
            </a:r>
          </a:p>
          <a:p>
            <a:pPr lvl="1"/>
            <a:r>
              <a:rPr lang="en-US" dirty="0" smtClean="0"/>
              <a:t>These examples are often associated with tobacco use.  Some are fact while others are fiction.  </a:t>
            </a:r>
          </a:p>
          <a:p>
            <a:pPr lvl="1"/>
            <a:r>
              <a:rPr lang="en-US" dirty="0" smtClean="0"/>
              <a:t>We will explore how, despite declines in tobacco use prevalence among the general population, individuals with low incomes, and those with less than a high school education continue to use tobacco at high rates.</a:t>
            </a:r>
          </a:p>
          <a:p>
            <a:pPr lvl="1"/>
            <a:r>
              <a:rPr lang="en-US" dirty="0" smtClean="0"/>
              <a:t>These are the same--under-served and vulnerable populations that federally qualified health centers (FQHC), community health centers (CHC), and other safety net providers serve, making the integration of tobacco dependence screening and treatment into these settings critical.</a:t>
            </a:r>
          </a:p>
          <a:p>
            <a:pPr lvl="1"/>
            <a:r>
              <a:rPr lang="en-US" dirty="0" smtClean="0"/>
              <a:t>Nicotine is the addictive substance that’s found in tobacco.</a:t>
            </a:r>
          </a:p>
          <a:p>
            <a:pPr lvl="1"/>
            <a:r>
              <a:rPr lang="en-US" dirty="0" smtClean="0"/>
              <a:t>When tobacco is used as intended, it has a harmful effect on the human body (psychologically &amp; physically).   </a:t>
            </a:r>
          </a:p>
          <a:p>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7</a:t>
            </a:fld>
            <a:endParaRPr lang="en-US" dirty="0"/>
          </a:p>
        </p:txBody>
      </p:sp>
    </p:spTree>
    <p:extLst>
      <p:ext uri="{BB962C8B-B14F-4D97-AF65-F5344CB8AC3E}">
        <p14:creationId xmlns:p14="http://schemas.microsoft.com/office/powerpoint/2010/main" val="531032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EE273E-5E66-4949-AEA2-FDD9F6D39B2F}" type="slidenum">
              <a:rPr lang="en-US" smtClean="0"/>
              <a:pPr/>
              <a:t>8</a:t>
            </a:fld>
            <a:endParaRPr lang="en-US" dirty="0"/>
          </a:p>
        </p:txBody>
      </p:sp>
    </p:spTree>
    <p:extLst>
      <p:ext uri="{BB962C8B-B14F-4D97-AF65-F5344CB8AC3E}">
        <p14:creationId xmlns:p14="http://schemas.microsoft.com/office/powerpoint/2010/main" val="564826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lvl="1"/>
            <a:r>
              <a:rPr lang="en-US" sz="1200" kern="1200" dirty="0" smtClean="0">
                <a:solidFill>
                  <a:schemeClr val="tx1"/>
                </a:solidFill>
                <a:latin typeface="+mn-lt"/>
                <a:ea typeface="+mn-ea"/>
                <a:cs typeface="+mn-cs"/>
              </a:rPr>
              <a:t>Through the delivery of evidence-based tobacco dependence screening and treatment, safety net providers have the ability to reduce health disparities on a statewide level.  </a:t>
            </a:r>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9</a:t>
            </a:fld>
            <a:endParaRPr lang="en-US"/>
          </a:p>
        </p:txBody>
      </p:sp>
    </p:spTree>
    <p:extLst>
      <p:ext uri="{BB962C8B-B14F-4D97-AF65-F5344CB8AC3E}">
        <p14:creationId xmlns:p14="http://schemas.microsoft.com/office/powerpoint/2010/main" val="3041776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lvl="1"/>
            <a:r>
              <a:rPr lang="en-US" sz="1200" kern="1200" dirty="0" smtClean="0">
                <a:solidFill>
                  <a:schemeClr val="tx1"/>
                </a:solidFill>
                <a:latin typeface="+mn-lt"/>
                <a:ea typeface="+mn-ea"/>
                <a:cs typeface="+mn-cs"/>
              </a:rPr>
              <a:t>These health care settings serve as:</a:t>
            </a:r>
          </a:p>
          <a:p>
            <a:pPr lvl="2"/>
            <a:r>
              <a:rPr lang="en-US" sz="1200" kern="1200" dirty="0" smtClean="0">
                <a:solidFill>
                  <a:schemeClr val="tx1"/>
                </a:solidFill>
                <a:latin typeface="+mn-lt"/>
                <a:ea typeface="+mn-ea"/>
                <a:cs typeface="+mn-cs"/>
              </a:rPr>
              <a:t>A primary care home for all who need it, with a special focus on low income and uninsured people.</a:t>
            </a:r>
          </a:p>
          <a:p>
            <a:pPr lvl="2"/>
            <a:r>
              <a:rPr lang="en-US" sz="1200" kern="1200" dirty="0" smtClean="0">
                <a:solidFill>
                  <a:schemeClr val="tx1"/>
                </a:solidFill>
                <a:latin typeface="+mn-lt"/>
                <a:ea typeface="+mn-ea"/>
                <a:cs typeface="+mn-cs"/>
              </a:rPr>
              <a:t>A non-profit, community-directed health care provider located in low-income and medically underserved communities impacted by health disparities. </a:t>
            </a:r>
          </a:p>
          <a:p>
            <a:pPr lvl="2"/>
            <a:r>
              <a:rPr lang="en-US" sz="1200" kern="1200" dirty="0" smtClean="0">
                <a:solidFill>
                  <a:schemeClr val="tx1"/>
                </a:solidFill>
                <a:latin typeface="+mn-lt"/>
                <a:ea typeface="+mn-ea"/>
                <a:cs typeface="+mn-cs"/>
              </a:rPr>
              <a:t>Provider of affordable primary care and preventive services regardless of insurance status or ability to pay, including comprehensive care.</a:t>
            </a:r>
          </a:p>
          <a:p>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10</a:t>
            </a:fld>
            <a:endParaRPr lang="en-US"/>
          </a:p>
        </p:txBody>
      </p:sp>
    </p:spTree>
    <p:extLst>
      <p:ext uri="{BB962C8B-B14F-4D97-AF65-F5344CB8AC3E}">
        <p14:creationId xmlns:p14="http://schemas.microsoft.com/office/powerpoint/2010/main" val="979782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Safety net providers have the potential to eliminate disparities in health outcomes for low-income, racial/ethnic minority, and medically underserved populations by delivering comprehensive preventive care and promoting the proactive management of chronic conditions. </a:t>
            </a:r>
          </a:p>
          <a:p>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11</a:t>
            </a:fld>
            <a:endParaRPr lang="en-US"/>
          </a:p>
        </p:txBody>
      </p:sp>
    </p:spTree>
    <p:extLst>
      <p:ext uri="{BB962C8B-B14F-4D97-AF65-F5344CB8AC3E}">
        <p14:creationId xmlns:p14="http://schemas.microsoft.com/office/powerpoint/2010/main" val="2177195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For trainings at FQHCs/CHC: The Institute of Medicine recognizes FQHCs and CHCs as model settings for screening, diagnosing, and managing the following chronic conditions:</a:t>
            </a:r>
          </a:p>
          <a:p>
            <a:pPr lvl="2"/>
            <a:r>
              <a:rPr lang="en-US" sz="1200" kern="1200" dirty="0" smtClean="0">
                <a:solidFill>
                  <a:schemeClr val="tx1"/>
                </a:solidFill>
                <a:latin typeface="+mn-lt"/>
                <a:ea typeface="+mn-ea"/>
                <a:cs typeface="+mn-cs"/>
              </a:rPr>
              <a:t>Diabetes		</a:t>
            </a:r>
          </a:p>
          <a:p>
            <a:pPr lvl="2"/>
            <a:r>
              <a:rPr lang="en-US" sz="1200" kern="1200" dirty="0" smtClean="0">
                <a:solidFill>
                  <a:schemeClr val="tx1"/>
                </a:solidFill>
                <a:latin typeface="+mn-lt"/>
                <a:ea typeface="+mn-ea"/>
                <a:cs typeface="+mn-cs"/>
              </a:rPr>
              <a:t>Depression</a:t>
            </a:r>
          </a:p>
          <a:p>
            <a:pPr lvl="2"/>
            <a:r>
              <a:rPr lang="en-US" sz="1200" kern="1200" dirty="0" smtClean="0">
                <a:solidFill>
                  <a:schemeClr val="tx1"/>
                </a:solidFill>
                <a:latin typeface="+mn-lt"/>
                <a:ea typeface="+mn-ea"/>
                <a:cs typeface="+mn-cs"/>
              </a:rPr>
              <a:t>Cardiovascular Disease </a:t>
            </a:r>
          </a:p>
          <a:p>
            <a:pPr lvl="2"/>
            <a:r>
              <a:rPr lang="en-US" sz="1200" kern="1200" dirty="0" smtClean="0">
                <a:solidFill>
                  <a:schemeClr val="tx1"/>
                </a:solidFill>
                <a:latin typeface="+mn-lt"/>
                <a:ea typeface="+mn-ea"/>
                <a:cs typeface="+mn-cs"/>
              </a:rPr>
              <a:t>Cancer</a:t>
            </a:r>
          </a:p>
          <a:p>
            <a:pPr lvl="2"/>
            <a:r>
              <a:rPr lang="en-US" sz="1200" kern="1200" dirty="0" smtClean="0">
                <a:solidFill>
                  <a:schemeClr val="tx1"/>
                </a:solidFill>
                <a:latin typeface="+mn-lt"/>
                <a:ea typeface="+mn-ea"/>
                <a:cs typeface="+mn-cs"/>
              </a:rPr>
              <a:t>Asthma </a:t>
            </a:r>
          </a:p>
          <a:p>
            <a:pPr lvl="2"/>
            <a:r>
              <a:rPr lang="en-US" sz="1200" kern="1200" dirty="0" smtClean="0">
                <a:solidFill>
                  <a:schemeClr val="tx1"/>
                </a:solidFill>
                <a:latin typeface="+mn-lt"/>
                <a:ea typeface="+mn-ea"/>
                <a:cs typeface="+mn-cs"/>
              </a:rPr>
              <a:t>HIV </a:t>
            </a:r>
          </a:p>
          <a:p>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12</a:t>
            </a:fld>
            <a:endParaRPr lang="en-US"/>
          </a:p>
        </p:txBody>
      </p:sp>
    </p:spTree>
    <p:extLst>
      <p:ext uri="{BB962C8B-B14F-4D97-AF65-F5344CB8AC3E}">
        <p14:creationId xmlns:p14="http://schemas.microsoft.com/office/powerpoint/2010/main" val="810833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Safety Net Providers are able to:</a:t>
            </a:r>
          </a:p>
          <a:p>
            <a:pPr lvl="2"/>
            <a:r>
              <a:rPr lang="en-US" sz="1200" kern="1200" dirty="0" smtClean="0">
                <a:solidFill>
                  <a:schemeClr val="tx1"/>
                </a:solidFill>
                <a:latin typeface="+mn-lt"/>
                <a:ea typeface="+mn-ea"/>
                <a:cs typeface="+mn-cs"/>
              </a:rPr>
              <a:t>Utilize Electronic Health Records (EHR) and the quality improvement infrastructure to support the standardized delivery of evidence-based tobacco dependence screening and treatment in their settings.  </a:t>
            </a:r>
          </a:p>
          <a:p>
            <a:pPr lvl="2"/>
            <a:r>
              <a:rPr lang="en-US" sz="1200" kern="1200" dirty="0" smtClean="0">
                <a:solidFill>
                  <a:schemeClr val="tx1"/>
                </a:solidFill>
                <a:latin typeface="+mn-lt"/>
                <a:ea typeface="+mn-ea"/>
                <a:cs typeface="+mn-cs"/>
              </a:rPr>
              <a:t>Provide an overview of meaningful use and meaningful use provisions related to tobacco</a:t>
            </a:r>
          </a:p>
          <a:p>
            <a:pPr lvl="2"/>
            <a:r>
              <a:rPr lang="en-US" sz="1200" kern="1200" dirty="0" smtClean="0">
                <a:solidFill>
                  <a:schemeClr val="tx1"/>
                </a:solidFill>
                <a:latin typeface="+mn-lt"/>
                <a:ea typeface="+mn-ea"/>
                <a:cs typeface="+mn-cs"/>
              </a:rPr>
              <a:t>Capitalize on opportunities created by health reform for integrating evidence-based tobacco dependence screening and treatment into standard care delivery.  </a:t>
            </a:r>
          </a:p>
          <a:p>
            <a:pPr lvl="2"/>
            <a:r>
              <a:rPr lang="en-US" sz="1200" kern="1200" dirty="0" smtClean="0">
                <a:solidFill>
                  <a:schemeClr val="tx1"/>
                </a:solidFill>
                <a:latin typeface="+mn-lt"/>
                <a:ea typeface="+mn-ea"/>
                <a:cs typeface="+mn-cs"/>
              </a:rPr>
              <a:t>Integrate tobacco dependence screening and treatment into standard care delivery.  </a:t>
            </a:r>
          </a:p>
          <a:p>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13</a:t>
            </a:fld>
            <a:endParaRPr lang="en-US"/>
          </a:p>
        </p:txBody>
      </p:sp>
    </p:spTree>
    <p:extLst>
      <p:ext uri="{BB962C8B-B14F-4D97-AF65-F5344CB8AC3E}">
        <p14:creationId xmlns:p14="http://schemas.microsoft.com/office/powerpoint/2010/main" val="819168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0668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676400" y="2819400"/>
            <a:ext cx="6400800" cy="129222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15962"/>
            <a:ext cx="7620000" cy="1036638"/>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1905001"/>
            <a:ext cx="7620000" cy="381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85800"/>
            <a:ext cx="53340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6200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28800"/>
            <a:ext cx="7620000" cy="3733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2999" y="3481387"/>
            <a:ext cx="7351713" cy="137360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42999" y="1981200"/>
            <a:ext cx="7351713" cy="15128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868362"/>
            <a:ext cx="7543800" cy="808038"/>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199" y="1722437"/>
            <a:ext cx="3922143"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62400" y="1722437"/>
            <a:ext cx="47244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81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754312"/>
            <a:ext cx="4040188" cy="3341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981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754312"/>
            <a:ext cx="4041775" cy="3341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944562"/>
            <a:ext cx="8077200" cy="1036638"/>
          </a:xfrm>
        </p:spPr>
        <p:txBody>
          <a:bodyPr/>
          <a:lstStyle>
            <a:lvl1pPr>
              <a:defRPr/>
            </a:lvl1pPr>
          </a:lstStyle>
          <a:p>
            <a:r>
              <a:rPr lang="en-US" dirty="0" smtClean="0"/>
              <a:t>Click to edit Master </a:t>
            </a:r>
            <a:br>
              <a:rPr lang="en-US" dirty="0" smtClean="0"/>
            </a:br>
            <a:r>
              <a:rPr lang="en-US" dirty="0" smtClean="0"/>
              <a:t>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008313" cy="9334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95400"/>
            <a:ext cx="511175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771651"/>
            <a:ext cx="3008313" cy="40957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85800" y="838200"/>
            <a:ext cx="7620000" cy="1066800"/>
          </a:xfrm>
        </p:spPr>
        <p:txBody>
          <a:bodyPr>
            <a:normAutofit/>
          </a:bodyPr>
          <a:lstStyle>
            <a:lvl1pPr>
              <a:defRPr sz="3600"/>
            </a:lvl1pPr>
          </a:lstStyle>
          <a:p>
            <a:r>
              <a:rPr lang="en-US" dirty="0" smtClean="0"/>
              <a:t>CLICK TO EDIT MASTER TITLE STYLE</a:t>
            </a:r>
            <a:endParaRPr lang="en-US" dirty="0"/>
          </a:p>
        </p:txBody>
      </p:sp>
      <p:sp>
        <p:nvSpPr>
          <p:cNvPr id="9" name="Content Placeholder 2"/>
          <p:cNvSpPr>
            <a:spLocks noGrp="1"/>
          </p:cNvSpPr>
          <p:nvPr>
            <p:ph idx="1"/>
          </p:nvPr>
        </p:nvSpPr>
        <p:spPr>
          <a:xfrm>
            <a:off x="685800" y="2057400"/>
            <a:ext cx="7620000" cy="3733799"/>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lvl1pPr>
              <a:defRPr>
                <a:solidFill>
                  <a:schemeClr val="bg1"/>
                </a:solidFill>
              </a:defRPr>
            </a:lvl1pPr>
          </a:lstStyle>
          <a:p>
            <a:fld id="{FF081B44-B4C0-4E41-A8D7-7662849E1A9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66800"/>
            <a:ext cx="8229600" cy="731838"/>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981200"/>
            <a:ext cx="8229600" cy="31242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81B44-B4C0-4E41-A8D7-7662849E1A9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52600" y="1524000"/>
            <a:ext cx="6400800" cy="3657600"/>
          </a:xfrm>
        </p:spPr>
        <p:txBody>
          <a:bodyPr>
            <a:normAutofit/>
          </a:bodyPr>
          <a:lstStyle/>
          <a:p>
            <a:r>
              <a:rPr lang="en-US" sz="4000" cap="small" dirty="0" smtClean="0">
                <a:solidFill>
                  <a:schemeClr val="tx1"/>
                </a:solidFill>
              </a:rPr>
              <a:t>Tobacco Dependence Screening &amp; Treatment</a:t>
            </a:r>
          </a:p>
          <a:p>
            <a:r>
              <a:rPr lang="en-US" sz="4000" cap="small" dirty="0" smtClean="0">
                <a:solidFill>
                  <a:schemeClr val="tx1"/>
                </a:solidFill>
              </a:rPr>
              <a:t> </a:t>
            </a:r>
          </a:p>
          <a:p>
            <a:r>
              <a:rPr lang="en-US" sz="4000" cap="small" dirty="0" smtClean="0">
                <a:solidFill>
                  <a:schemeClr val="tx1"/>
                </a:solidFill>
              </a:rPr>
              <a:t>Frontline Staff Training</a:t>
            </a:r>
            <a:endParaRPr lang="en-US" sz="4000" dirty="0" smtClean="0">
              <a:solidFill>
                <a:schemeClr val="tx1"/>
              </a:solidFill>
            </a:endParaRPr>
          </a:p>
          <a:p>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8382000" cy="1066800"/>
          </a:xfrm>
        </p:spPr>
        <p:txBody>
          <a:bodyPr>
            <a:noAutofit/>
          </a:bodyPr>
          <a:lstStyle/>
          <a:p>
            <a:pPr algn="l"/>
            <a:r>
              <a:rPr lang="en-US" dirty="0" smtClean="0"/>
              <a:t>BUILDING A RATIONALE: </a:t>
            </a:r>
            <a:r>
              <a:rPr lang="en-US" dirty="0"/>
              <a:t>S</a:t>
            </a:r>
            <a:r>
              <a:rPr lang="en-US" dirty="0" smtClean="0"/>
              <a:t>CREENING EVERY PATIENT FOR TOBACCO USE</a:t>
            </a:r>
            <a:endParaRPr lang="en-US" dirty="0"/>
          </a:p>
        </p:txBody>
      </p:sp>
      <p:sp>
        <p:nvSpPr>
          <p:cNvPr id="3" name="Content Placeholder 2"/>
          <p:cNvSpPr>
            <a:spLocks noGrp="1"/>
          </p:cNvSpPr>
          <p:nvPr>
            <p:ph idx="1"/>
          </p:nvPr>
        </p:nvSpPr>
        <p:spPr>
          <a:xfrm>
            <a:off x="685800" y="2286000"/>
            <a:ext cx="8077200" cy="3733799"/>
          </a:xfrm>
        </p:spPr>
        <p:txBody>
          <a:bodyPr>
            <a:noAutofit/>
          </a:bodyPr>
          <a:lstStyle/>
          <a:p>
            <a:pPr marL="0" indent="0">
              <a:buNone/>
            </a:pPr>
            <a:r>
              <a:rPr lang="en-US" sz="2800" u="sng" dirty="0" smtClean="0"/>
              <a:t>These heath care settings serve as:</a:t>
            </a:r>
          </a:p>
          <a:p>
            <a:r>
              <a:rPr lang="en-US" sz="2400" dirty="0" smtClean="0"/>
              <a:t>Primary </a:t>
            </a:r>
            <a:r>
              <a:rPr lang="en-US" sz="2400" dirty="0"/>
              <a:t>care </a:t>
            </a:r>
            <a:r>
              <a:rPr lang="en-US" sz="2400" dirty="0" smtClean="0"/>
              <a:t>homes </a:t>
            </a:r>
            <a:r>
              <a:rPr lang="en-US" sz="2400" dirty="0"/>
              <a:t>for all who need it, with a special focus on low-income and uninsured </a:t>
            </a:r>
            <a:r>
              <a:rPr lang="en-US" sz="2400" dirty="0" smtClean="0"/>
              <a:t>individuals</a:t>
            </a:r>
            <a:endParaRPr lang="en-US" sz="2400" dirty="0"/>
          </a:p>
          <a:p>
            <a:r>
              <a:rPr lang="en-US" sz="2400" dirty="0" smtClean="0"/>
              <a:t>Community-directed </a:t>
            </a:r>
            <a:r>
              <a:rPr lang="en-US" sz="2400" dirty="0"/>
              <a:t>health care </a:t>
            </a:r>
            <a:r>
              <a:rPr lang="en-US" sz="2400" dirty="0" smtClean="0"/>
              <a:t>providers </a:t>
            </a:r>
            <a:r>
              <a:rPr lang="en-US" sz="2400" dirty="0"/>
              <a:t>located in medically underserved communities impacted by health </a:t>
            </a:r>
            <a:r>
              <a:rPr lang="en-US" sz="2400" dirty="0" smtClean="0"/>
              <a:t>disparities</a:t>
            </a:r>
            <a:endParaRPr lang="en-US" sz="2400" dirty="0"/>
          </a:p>
          <a:p>
            <a:r>
              <a:rPr lang="en-US" sz="2400" dirty="0" smtClean="0"/>
              <a:t>Providers of </a:t>
            </a:r>
            <a:r>
              <a:rPr lang="en-US" sz="2400" dirty="0"/>
              <a:t>affordable primary care and preventive services regardless of insurance status or ability to pay, including comprehensive </a:t>
            </a:r>
            <a:r>
              <a:rPr lang="en-US" sz="2400" dirty="0" smtClean="0"/>
              <a:t>care</a:t>
            </a:r>
            <a:endParaRPr lang="en-US" sz="2400" dirty="0"/>
          </a:p>
        </p:txBody>
      </p:sp>
      <p:sp>
        <p:nvSpPr>
          <p:cNvPr id="4" name="Slide Number Placeholder 4"/>
          <p:cNvSpPr>
            <a:spLocks noGrp="1"/>
          </p:cNvSpPr>
          <p:nvPr>
            <p:ph type="sldNum" sz="quarter" idx="12"/>
          </p:nvPr>
        </p:nvSpPr>
        <p:spPr>
          <a:xfrm>
            <a:off x="6553200" y="6356350"/>
            <a:ext cx="2133600" cy="365125"/>
          </a:xfrm>
        </p:spPr>
        <p:txBody>
          <a:bodyPr/>
          <a:lstStyle/>
          <a:p>
            <a:r>
              <a:rPr lang="en-US" dirty="0" smtClean="0"/>
              <a:t>10</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8382000" cy="1066800"/>
          </a:xfrm>
        </p:spPr>
        <p:txBody>
          <a:bodyPr>
            <a:noAutofit/>
          </a:bodyPr>
          <a:lstStyle/>
          <a:p>
            <a:pPr algn="l"/>
            <a:r>
              <a:rPr lang="en-US" dirty="0" smtClean="0"/>
              <a:t>BUILDING A RATIONALE: SCREENING EVERY PATIENT FOR TOBACCO USE</a:t>
            </a:r>
            <a:endParaRPr lang="en-US" dirty="0"/>
          </a:p>
        </p:txBody>
      </p:sp>
      <p:sp>
        <p:nvSpPr>
          <p:cNvPr id="3" name="Content Placeholder 2"/>
          <p:cNvSpPr>
            <a:spLocks noGrp="1"/>
          </p:cNvSpPr>
          <p:nvPr>
            <p:ph idx="1"/>
          </p:nvPr>
        </p:nvSpPr>
        <p:spPr>
          <a:xfrm>
            <a:off x="762000" y="2362200"/>
            <a:ext cx="8153400" cy="4114800"/>
          </a:xfrm>
        </p:spPr>
        <p:txBody>
          <a:bodyPr>
            <a:normAutofit fontScale="77500" lnSpcReduction="20000"/>
          </a:bodyPr>
          <a:lstStyle/>
          <a:p>
            <a:pPr>
              <a:spcAft>
                <a:spcPts val="1200"/>
              </a:spcAft>
            </a:pPr>
            <a:r>
              <a:rPr lang="en-US" sz="3600" dirty="0" smtClean="0"/>
              <a:t>Safety net providers have the potential to eliminate disparities in health outcomes for:</a:t>
            </a:r>
          </a:p>
          <a:p>
            <a:pPr lvl="1">
              <a:lnSpc>
                <a:spcPct val="120000"/>
              </a:lnSpc>
              <a:spcBef>
                <a:spcPts val="0"/>
              </a:spcBef>
            </a:pPr>
            <a:r>
              <a:rPr lang="en-US" sz="2600" dirty="0" smtClean="0"/>
              <a:t>Low-income individuals</a:t>
            </a:r>
          </a:p>
          <a:p>
            <a:pPr lvl="1">
              <a:lnSpc>
                <a:spcPct val="120000"/>
              </a:lnSpc>
              <a:spcBef>
                <a:spcPts val="0"/>
              </a:spcBef>
            </a:pPr>
            <a:r>
              <a:rPr lang="en-US" sz="2600" dirty="0" smtClean="0"/>
              <a:t>Racial/ethnic minority populations</a:t>
            </a:r>
          </a:p>
          <a:p>
            <a:pPr lvl="1">
              <a:spcAft>
                <a:spcPts val="1200"/>
              </a:spcAft>
            </a:pPr>
            <a:r>
              <a:rPr lang="en-US" sz="2600" dirty="0" smtClean="0"/>
              <a:t>Medically underserved populations </a:t>
            </a:r>
          </a:p>
          <a:p>
            <a:pPr>
              <a:spcAft>
                <a:spcPts val="1200"/>
              </a:spcAft>
            </a:pPr>
            <a:r>
              <a:rPr lang="en-US" sz="3600" dirty="0" smtClean="0"/>
              <a:t>Possible through the delivery of Comprehensive preventive care and promoting the proactive management of chronic conditions</a:t>
            </a:r>
          </a:p>
          <a:p>
            <a:pPr>
              <a:buNone/>
            </a:pPr>
            <a:r>
              <a:rPr lang="en-US" dirty="0" smtClean="0"/>
              <a:t>  </a:t>
            </a:r>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r>
              <a:rPr lang="en-US" dirty="0" smtClean="0"/>
              <a:t>11</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458200" cy="1066800"/>
          </a:xfrm>
        </p:spPr>
        <p:txBody>
          <a:bodyPr>
            <a:noAutofit/>
          </a:bodyPr>
          <a:lstStyle/>
          <a:p>
            <a:pPr algn="l"/>
            <a:r>
              <a:rPr lang="en-US" sz="3600" dirty="0" smtClean="0"/>
              <a:t>BUILDING A RATIONALE: SCREENING EVERY PATIENT FOR TOBACCO USE</a:t>
            </a:r>
            <a:endParaRPr lang="en-US" sz="3600" dirty="0"/>
          </a:p>
        </p:txBody>
      </p:sp>
      <p:sp>
        <p:nvSpPr>
          <p:cNvPr id="3" name="Content Placeholder 2"/>
          <p:cNvSpPr>
            <a:spLocks noGrp="1"/>
          </p:cNvSpPr>
          <p:nvPr>
            <p:ph idx="1"/>
          </p:nvPr>
        </p:nvSpPr>
        <p:spPr>
          <a:xfrm>
            <a:off x="685800" y="2209800"/>
            <a:ext cx="8305800" cy="4343400"/>
          </a:xfrm>
        </p:spPr>
        <p:txBody>
          <a:bodyPr>
            <a:normAutofit lnSpcReduction="10000"/>
          </a:bodyPr>
          <a:lstStyle/>
          <a:p>
            <a:pPr marL="0" indent="0">
              <a:buNone/>
            </a:pPr>
            <a:r>
              <a:rPr lang="en-US" dirty="0"/>
              <a:t>The Institute of Medicine recognizes federally qualified health centers (FQHC) and Community Health Centers (CHC) as model settings for screening, diagnosing, and managing the following chronic conditions:</a:t>
            </a:r>
          </a:p>
          <a:p>
            <a:pPr lvl="1"/>
            <a:r>
              <a:rPr lang="en-US" sz="2000" dirty="0"/>
              <a:t>Diabetes		</a:t>
            </a:r>
          </a:p>
          <a:p>
            <a:pPr lvl="1"/>
            <a:r>
              <a:rPr lang="en-US" sz="2000" dirty="0"/>
              <a:t>Depression</a:t>
            </a:r>
          </a:p>
          <a:p>
            <a:pPr lvl="1"/>
            <a:r>
              <a:rPr lang="en-US" sz="2000" dirty="0"/>
              <a:t>Cardiovascular disease </a:t>
            </a:r>
          </a:p>
          <a:p>
            <a:pPr lvl="1"/>
            <a:r>
              <a:rPr lang="en-US" sz="2000" dirty="0"/>
              <a:t>Cancer</a:t>
            </a:r>
          </a:p>
          <a:p>
            <a:pPr lvl="1"/>
            <a:r>
              <a:rPr lang="en-US" sz="2000" dirty="0"/>
              <a:t>Asthma </a:t>
            </a:r>
          </a:p>
          <a:p>
            <a:pPr lvl="1"/>
            <a:r>
              <a:rPr lang="en-US" sz="2000" dirty="0"/>
              <a:t>HIV</a:t>
            </a:r>
          </a:p>
          <a:p>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FF081B44-B4C0-4E41-A8D7-7662849E1A9D}"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610600" cy="1066800"/>
          </a:xfrm>
        </p:spPr>
        <p:txBody>
          <a:bodyPr>
            <a:noAutofit/>
          </a:bodyPr>
          <a:lstStyle/>
          <a:p>
            <a:pPr algn="l"/>
            <a:r>
              <a:rPr lang="en-US" dirty="0" smtClean="0"/>
              <a:t>BUILDING A RATIONALE: SCREENING EVERY PATIENT FOR TOBACCO USE</a:t>
            </a:r>
            <a:endParaRPr lang="en-US" dirty="0"/>
          </a:p>
        </p:txBody>
      </p:sp>
      <p:sp>
        <p:nvSpPr>
          <p:cNvPr id="3" name="Content Placeholder 2"/>
          <p:cNvSpPr>
            <a:spLocks noGrp="1"/>
          </p:cNvSpPr>
          <p:nvPr>
            <p:ph idx="1"/>
          </p:nvPr>
        </p:nvSpPr>
        <p:spPr>
          <a:xfrm>
            <a:off x="533400" y="1981200"/>
            <a:ext cx="8153400" cy="4493537"/>
          </a:xfrm>
        </p:spPr>
        <p:txBody>
          <a:bodyPr>
            <a:noAutofit/>
          </a:bodyPr>
          <a:lstStyle/>
          <a:p>
            <a:pPr marL="0" indent="0">
              <a:buNone/>
            </a:pPr>
            <a:r>
              <a:rPr lang="en-US" sz="2800" u="sng" dirty="0" smtClean="0"/>
              <a:t>Safety Net Providers are able to: </a:t>
            </a:r>
          </a:p>
          <a:p>
            <a:pPr lvl="1"/>
            <a:r>
              <a:rPr lang="en-US" sz="2400" dirty="0" smtClean="0"/>
              <a:t>Utilize electronic health records (EHR) and their existing quality improvement infrastructure to support the standardized delivery of evidence-based tobacco dependence screening and treatment in their settings  </a:t>
            </a:r>
          </a:p>
          <a:p>
            <a:pPr lvl="1"/>
            <a:r>
              <a:rPr lang="en-US" sz="2400" dirty="0" smtClean="0"/>
              <a:t>Attest to meaningful use and meaningful use provisions related to tobacco</a:t>
            </a:r>
          </a:p>
          <a:p>
            <a:pPr lvl="1"/>
            <a:r>
              <a:rPr lang="en-US" sz="2400" spc="-100" dirty="0" smtClean="0"/>
              <a:t>Capitalize on opportunities created by health reform to integrate evidence-based tobacco dependence screening and treatment into standard delivery</a:t>
            </a:r>
            <a:r>
              <a:rPr lang="en-US" sz="2400" spc="-100" dirty="0"/>
              <a:t> </a:t>
            </a:r>
            <a:r>
              <a:rPr lang="en-US" sz="2400" spc="-100" dirty="0" smtClean="0"/>
              <a:t>of care  </a:t>
            </a:r>
          </a:p>
          <a:p>
            <a:pPr>
              <a:buNone/>
            </a:pPr>
            <a:endParaRPr lang="en-US" sz="2800" dirty="0"/>
          </a:p>
        </p:txBody>
      </p:sp>
      <p:sp>
        <p:nvSpPr>
          <p:cNvPr id="4" name="Slide Number Placeholder 4"/>
          <p:cNvSpPr>
            <a:spLocks noGrp="1"/>
          </p:cNvSpPr>
          <p:nvPr>
            <p:ph type="sldNum" sz="quarter" idx="12"/>
          </p:nvPr>
        </p:nvSpPr>
        <p:spPr>
          <a:xfrm>
            <a:off x="6553200" y="6356350"/>
            <a:ext cx="2133600" cy="365125"/>
          </a:xfrm>
        </p:spPr>
        <p:txBody>
          <a:bodyPr/>
          <a:lstStyle/>
          <a:p>
            <a:r>
              <a:rPr lang="en-US" dirty="0" smtClean="0"/>
              <a:t>13</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pPr marL="0" indent="0" algn="ctr">
              <a:buNone/>
            </a:pPr>
            <a:r>
              <a:rPr lang="en-US" cap="small" dirty="0"/>
              <a:t/>
            </a:r>
            <a:br>
              <a:rPr lang="en-US" cap="small" dirty="0"/>
            </a:br>
            <a:r>
              <a:rPr lang="en-US" sz="3900" cap="small" dirty="0"/>
              <a:t>Basic Knowledge of 5 A’s</a:t>
            </a:r>
            <a:r>
              <a:rPr lang="en-US" dirty="0"/>
              <a:t/>
            </a:r>
            <a:br>
              <a:rPr lang="en-US" dirty="0"/>
            </a:br>
            <a:r>
              <a:rPr lang="en-US" dirty="0"/>
              <a:t> </a:t>
            </a: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spcBef>
                <a:spcPct val="0"/>
              </a:spcBef>
            </a:pPr>
            <a:endParaRPr lang="en-US" dirty="0" smtClean="0"/>
          </a:p>
          <a:p>
            <a:pPr algn="ctr">
              <a:spcBef>
                <a:spcPct val="0"/>
              </a:spcBef>
            </a:pPr>
            <a:endParaRPr lang="en-US" dirty="0" smtClean="0"/>
          </a:p>
          <a:p>
            <a:pPr algn="ctr"/>
            <a:endParaRPr lang="en-US" dirty="0" smtClean="0"/>
          </a:p>
          <a:p>
            <a:pPr algn="ctr">
              <a:spcBef>
                <a:spcPct val="0"/>
              </a:spcBef>
            </a:pPr>
            <a:endParaRPr lang="en-US" dirty="0"/>
          </a:p>
        </p:txBody>
      </p:sp>
      <p:sp>
        <p:nvSpPr>
          <p:cNvPr id="23553" name="Rectangle 1"/>
          <p:cNvSpPr>
            <a:spLocks noChangeArrowheads="1"/>
          </p:cNvSpPr>
          <p:nvPr/>
        </p:nvSpPr>
        <p:spPr bwMode="auto">
          <a:xfrm>
            <a:off x="0" y="-230833"/>
            <a:ext cx="401072" cy="461665"/>
          </a:xfrm>
          <a:prstGeom prst="rect">
            <a:avLst/>
          </a:prstGeom>
          <a:noFill/>
          <a:ln w="9525">
            <a:noFill/>
            <a:miter lim="800000"/>
            <a:headEnd/>
            <a:tailEnd/>
          </a:ln>
          <a:effec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4" name="Slide Number Placeholder 4"/>
          <p:cNvSpPr>
            <a:spLocks noGrp="1"/>
          </p:cNvSpPr>
          <p:nvPr>
            <p:ph type="sldNum" sz="quarter" idx="12"/>
          </p:nvPr>
        </p:nvSpPr>
        <p:spPr>
          <a:xfrm>
            <a:off x="6553200" y="6356350"/>
            <a:ext cx="2133600" cy="365125"/>
          </a:xfrm>
        </p:spPr>
        <p:txBody>
          <a:bodyPr/>
          <a:lstStyle/>
          <a:p>
            <a:r>
              <a:rPr lang="en-US" dirty="0" smtClean="0"/>
              <a:t>14</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BASIC KNOWLEDGE OF THE 5 A’S</a:t>
            </a:r>
            <a:endParaRPr lang="en-US" dirty="0"/>
          </a:p>
        </p:txBody>
      </p:sp>
      <p:sp>
        <p:nvSpPr>
          <p:cNvPr id="3" name="Content Placeholder 2"/>
          <p:cNvSpPr>
            <a:spLocks noGrp="1"/>
          </p:cNvSpPr>
          <p:nvPr>
            <p:ph idx="1"/>
          </p:nvPr>
        </p:nvSpPr>
        <p:spPr/>
        <p:txBody>
          <a:bodyPr>
            <a:normAutofit/>
          </a:bodyPr>
          <a:lstStyle/>
          <a:p>
            <a:pPr marL="0" indent="0">
              <a:buNone/>
            </a:pPr>
            <a:r>
              <a:rPr lang="en-US" u="sng" dirty="0" smtClean="0"/>
              <a:t>Definition of “evidence based”:</a:t>
            </a:r>
          </a:p>
          <a:p>
            <a:r>
              <a:rPr lang="en-US" dirty="0" smtClean="0"/>
              <a:t>Applying the best available research results (evidence) when making decisions about health care</a:t>
            </a:r>
          </a:p>
          <a:p>
            <a:r>
              <a:rPr lang="en-US" dirty="0" smtClean="0"/>
              <a:t>Health care professionals who perform evidence-based practice combine research evidence along with clinical expertise and patient preferences </a:t>
            </a:r>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r>
              <a:rPr lang="en-US" dirty="0" smtClean="0"/>
              <a:t>15</a:t>
            </a:r>
            <a:endParaRPr lang="en-US" dirty="0"/>
          </a:p>
        </p:txBody>
      </p:sp>
    </p:spTree>
    <p:extLst>
      <p:ext uri="{BB962C8B-B14F-4D97-AF65-F5344CB8AC3E}">
        <p14:creationId xmlns:p14="http://schemas.microsoft.com/office/powerpoint/2010/main" val="1408776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5 A’S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905000"/>
            <a:ext cx="4316333" cy="4138266"/>
          </a:xfrm>
          <a:prstGeom prst="rect">
            <a:avLst/>
          </a:prstGeom>
        </p:spPr>
      </p:pic>
      <p:sp>
        <p:nvSpPr>
          <p:cNvPr id="5" name="Slide Number Placeholder 4"/>
          <p:cNvSpPr>
            <a:spLocks noGrp="1"/>
          </p:cNvSpPr>
          <p:nvPr>
            <p:ph type="sldNum" sz="quarter" idx="12"/>
          </p:nvPr>
        </p:nvSpPr>
        <p:spPr>
          <a:xfrm>
            <a:off x="6553200" y="6356350"/>
            <a:ext cx="2133600" cy="365125"/>
          </a:xfrm>
        </p:spPr>
        <p:txBody>
          <a:bodyPr/>
          <a:lstStyle/>
          <a:p>
            <a:r>
              <a:rPr lang="en-US" dirty="0" smtClean="0"/>
              <a:t>16</a:t>
            </a:r>
            <a:endParaRPr lang="en-US" dirty="0"/>
          </a:p>
        </p:txBody>
      </p:sp>
    </p:spTree>
    <p:extLst>
      <p:ext uri="{BB962C8B-B14F-4D97-AF65-F5344CB8AC3E}">
        <p14:creationId xmlns:p14="http://schemas.microsoft.com/office/powerpoint/2010/main" val="37137528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5 A’S</a:t>
            </a:r>
            <a:endParaRPr lang="en-US" sz="3600" dirty="0"/>
          </a:p>
        </p:txBody>
      </p:sp>
      <p:sp>
        <p:nvSpPr>
          <p:cNvPr id="3" name="Content Placeholder 2"/>
          <p:cNvSpPr>
            <a:spLocks noGrp="1"/>
          </p:cNvSpPr>
          <p:nvPr>
            <p:ph idx="1"/>
          </p:nvPr>
        </p:nvSpPr>
        <p:spPr>
          <a:xfrm>
            <a:off x="685800" y="1905000"/>
            <a:ext cx="7848600" cy="3733799"/>
          </a:xfrm>
        </p:spPr>
        <p:txBody>
          <a:bodyPr>
            <a:noAutofit/>
          </a:bodyPr>
          <a:lstStyle/>
          <a:p>
            <a:pPr marL="514350" indent="-514350">
              <a:buFont typeface="+mj-lt"/>
              <a:buAutoNum type="arabicPeriod"/>
            </a:pPr>
            <a:r>
              <a:rPr lang="en-US" sz="2800" dirty="0" smtClean="0"/>
              <a:t>Ask </a:t>
            </a:r>
          </a:p>
          <a:p>
            <a:pPr lvl="1"/>
            <a:r>
              <a:rPr lang="en-US" sz="2400" dirty="0"/>
              <a:t>E</a:t>
            </a:r>
            <a:r>
              <a:rPr lang="en-US" sz="2400" dirty="0" smtClean="0"/>
              <a:t>ach </a:t>
            </a:r>
            <a:r>
              <a:rPr lang="en-US" sz="2400" dirty="0"/>
              <a:t>patient about his or her tobacco use status at every visit and record the patient’s </a:t>
            </a:r>
            <a:r>
              <a:rPr lang="en-US" sz="2400" dirty="0" smtClean="0"/>
              <a:t>response</a:t>
            </a:r>
            <a:endParaRPr lang="en-US" sz="2000" dirty="0"/>
          </a:p>
          <a:p>
            <a:pPr marL="514350" indent="-514350">
              <a:buFont typeface="+mj-lt"/>
              <a:buAutoNum type="arabicPeriod"/>
            </a:pPr>
            <a:r>
              <a:rPr lang="en-US" sz="2800" dirty="0" smtClean="0"/>
              <a:t>Advise </a:t>
            </a:r>
            <a:endParaRPr lang="en-US" sz="2800" dirty="0"/>
          </a:p>
          <a:p>
            <a:pPr lvl="1"/>
            <a:r>
              <a:rPr lang="en-US" sz="2400" dirty="0" smtClean="0"/>
              <a:t>Providing clear</a:t>
            </a:r>
            <a:r>
              <a:rPr lang="en-US" sz="2400" dirty="0"/>
              <a:t>, </a:t>
            </a:r>
            <a:r>
              <a:rPr lang="en-US" sz="2400" dirty="0" smtClean="0"/>
              <a:t>non-judgmental</a:t>
            </a:r>
            <a:r>
              <a:rPr lang="en-US" sz="2400" dirty="0"/>
              <a:t>, and personalized suggestions </a:t>
            </a:r>
            <a:r>
              <a:rPr lang="en-US" sz="2400" dirty="0" smtClean="0"/>
              <a:t>regarding quitting</a:t>
            </a:r>
            <a:endParaRPr lang="en-US" sz="2400" dirty="0"/>
          </a:p>
          <a:p>
            <a:pPr lvl="1"/>
            <a:r>
              <a:rPr lang="en-US" sz="2400" dirty="0"/>
              <a:t>Tell patients that you understand quitting is difficult, but </a:t>
            </a:r>
            <a:r>
              <a:rPr lang="en-US" sz="2400" dirty="0" smtClean="0"/>
              <a:t>can </a:t>
            </a:r>
            <a:r>
              <a:rPr lang="en-US" sz="2400" dirty="0"/>
              <a:t>be the most important thing they do for their health and </a:t>
            </a:r>
            <a:r>
              <a:rPr lang="en-US" sz="2400" dirty="0" smtClean="0"/>
              <a:t>family</a:t>
            </a:r>
            <a:endParaRPr lang="en-US" sz="2400" dirty="0"/>
          </a:p>
        </p:txBody>
      </p:sp>
      <p:sp>
        <p:nvSpPr>
          <p:cNvPr id="6" name="Slide Number Placeholder 4"/>
          <p:cNvSpPr>
            <a:spLocks noGrp="1"/>
          </p:cNvSpPr>
          <p:nvPr>
            <p:ph type="sldNum" sz="quarter" idx="12"/>
          </p:nvPr>
        </p:nvSpPr>
        <p:spPr>
          <a:xfrm>
            <a:off x="6553200" y="6356350"/>
            <a:ext cx="2133600" cy="365125"/>
          </a:xfrm>
        </p:spPr>
        <p:txBody>
          <a:bodyPr/>
          <a:lstStyle/>
          <a:p>
            <a:r>
              <a:rPr lang="en-US" dirty="0" smtClean="0"/>
              <a:t>17</a:t>
            </a:r>
            <a:endParaRPr lang="en-US" dirty="0"/>
          </a:p>
        </p:txBody>
      </p:sp>
    </p:spTree>
    <p:extLst>
      <p:ext uri="{BB962C8B-B14F-4D97-AF65-F5344CB8AC3E}">
        <p14:creationId xmlns:p14="http://schemas.microsoft.com/office/powerpoint/2010/main" val="671338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5 A’S</a:t>
            </a:r>
            <a:endParaRPr lang="en-US" dirty="0"/>
          </a:p>
        </p:txBody>
      </p:sp>
      <p:sp>
        <p:nvSpPr>
          <p:cNvPr id="3" name="Content Placeholder 2"/>
          <p:cNvSpPr>
            <a:spLocks noGrp="1"/>
          </p:cNvSpPr>
          <p:nvPr>
            <p:ph idx="1"/>
          </p:nvPr>
        </p:nvSpPr>
        <p:spPr/>
        <p:txBody>
          <a:bodyPr>
            <a:noAutofit/>
          </a:bodyPr>
          <a:lstStyle/>
          <a:p>
            <a:pPr marL="514350" indent="-514350">
              <a:buFont typeface="+mj-lt"/>
              <a:buAutoNum type="arabicPeriod" startAt="3"/>
            </a:pPr>
            <a:r>
              <a:rPr lang="en-US" dirty="0"/>
              <a:t>Assess </a:t>
            </a:r>
          </a:p>
          <a:p>
            <a:r>
              <a:rPr lang="en-US" sz="2400" dirty="0"/>
              <a:t>Each patient’s readiness and interest in quitting</a:t>
            </a:r>
          </a:p>
          <a:p>
            <a:r>
              <a:rPr lang="en-US" sz="2400" dirty="0"/>
              <a:t>The patient’s responses to your questions regarding readiness to quit will affect the next step in the process:</a:t>
            </a:r>
          </a:p>
          <a:p>
            <a:pPr lvl="1"/>
            <a:r>
              <a:rPr lang="en-US" sz="2000" dirty="0"/>
              <a:t>If he or she is willing to quit, you’ll offer resources and assistance</a:t>
            </a:r>
          </a:p>
          <a:p>
            <a:pPr lvl="1"/>
            <a:r>
              <a:rPr lang="en-US" sz="2000" dirty="0"/>
              <a:t>If not, you’ll help the patient identify the barriers to quitting</a:t>
            </a:r>
          </a:p>
          <a:p>
            <a:pPr marL="0" indent="0">
              <a:buNone/>
            </a:pPr>
            <a:endParaRPr lang="en-US" sz="2000" dirty="0"/>
          </a:p>
        </p:txBody>
      </p:sp>
      <p:sp>
        <p:nvSpPr>
          <p:cNvPr id="6"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081B44-B4C0-4E41-A8D7-7662849E1A9D}" type="slidenum">
              <a:rPr lang="en-US" smtClean="0"/>
              <a:pPr/>
              <a:t>18</a:t>
            </a:fld>
            <a:endParaRPr lang="en-US" dirty="0"/>
          </a:p>
        </p:txBody>
      </p:sp>
    </p:spTree>
    <p:extLst>
      <p:ext uri="{BB962C8B-B14F-4D97-AF65-F5344CB8AC3E}">
        <p14:creationId xmlns:p14="http://schemas.microsoft.com/office/powerpoint/2010/main" val="1562061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5 A’S</a:t>
            </a:r>
            <a:endParaRPr lang="en-US" dirty="0"/>
          </a:p>
        </p:txBody>
      </p:sp>
      <p:sp>
        <p:nvSpPr>
          <p:cNvPr id="3" name="Content Placeholder 2"/>
          <p:cNvSpPr>
            <a:spLocks noGrp="1"/>
          </p:cNvSpPr>
          <p:nvPr>
            <p:ph idx="1"/>
          </p:nvPr>
        </p:nvSpPr>
        <p:spPr/>
        <p:txBody>
          <a:bodyPr>
            <a:noAutofit/>
          </a:bodyPr>
          <a:lstStyle/>
          <a:p>
            <a:pPr marL="514350" indent="-514350">
              <a:buFont typeface="+mj-lt"/>
              <a:buAutoNum type="arabicPeriod" startAt="4"/>
            </a:pPr>
            <a:r>
              <a:rPr lang="en-US" dirty="0"/>
              <a:t>Assist </a:t>
            </a:r>
          </a:p>
          <a:p>
            <a:r>
              <a:rPr lang="en-US" sz="2400" dirty="0"/>
              <a:t>Each patient that is ready to quit to develop a personalized quit plan</a:t>
            </a:r>
          </a:p>
          <a:p>
            <a:r>
              <a:rPr lang="en-US" sz="2400" dirty="0"/>
              <a:t>This will include providing materials, resources, pharmacotherapy (preferably on-site), and/or referrals</a:t>
            </a:r>
          </a:p>
          <a:p>
            <a:r>
              <a:rPr lang="en-US" sz="2400" dirty="0"/>
              <a:t>Patients should be encouraged to pick a quit date </a:t>
            </a:r>
          </a:p>
          <a:p>
            <a:pPr marL="0" indent="0">
              <a:buNone/>
            </a:pPr>
            <a:endParaRPr lang="en-US" sz="2400" dirty="0"/>
          </a:p>
        </p:txBody>
      </p:sp>
      <p:sp>
        <p:nvSpPr>
          <p:cNvPr id="5" name="Slide Number Placeholder 4"/>
          <p:cNvSpPr>
            <a:spLocks noGrp="1"/>
          </p:cNvSpPr>
          <p:nvPr>
            <p:ph type="sldNum" sz="quarter" idx="12"/>
          </p:nvPr>
        </p:nvSpPr>
        <p:spPr>
          <a:xfrm>
            <a:off x="6553200" y="6356350"/>
            <a:ext cx="2133600" cy="365125"/>
          </a:xfrm>
        </p:spPr>
        <p:txBody>
          <a:bodyPr/>
          <a:lstStyle/>
          <a:p>
            <a:fld id="{FF081B44-B4C0-4E41-A8D7-7662849E1A9D}" type="slidenum">
              <a:rPr lang="en-US" smtClean="0"/>
              <a:pPr/>
              <a:t>19</a:t>
            </a:fld>
            <a:endParaRPr lang="en-US" dirty="0"/>
          </a:p>
        </p:txBody>
      </p:sp>
    </p:spTree>
    <p:extLst>
      <p:ext uri="{BB962C8B-B14F-4D97-AF65-F5344CB8AC3E}">
        <p14:creationId xmlns:p14="http://schemas.microsoft.com/office/powerpoint/2010/main" val="3847198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a:t>
            </a:r>
            <a:endParaRPr lang="en-US" dirty="0"/>
          </a:p>
        </p:txBody>
      </p:sp>
      <p:sp>
        <p:nvSpPr>
          <p:cNvPr id="5" name="Content Placeholder 4"/>
          <p:cNvSpPr>
            <a:spLocks noGrp="1"/>
          </p:cNvSpPr>
          <p:nvPr>
            <p:ph idx="1"/>
          </p:nvPr>
        </p:nvSpPr>
        <p:spPr/>
        <p:txBody>
          <a:bodyPr>
            <a:normAutofit/>
          </a:bodyPr>
          <a:lstStyle/>
          <a:p>
            <a:pPr marL="165100" lvl="1" indent="7938">
              <a:spcBef>
                <a:spcPts val="2400"/>
              </a:spcBef>
              <a:spcAft>
                <a:spcPts val="2400"/>
              </a:spcAft>
              <a:buNone/>
            </a:pPr>
            <a:r>
              <a:rPr lang="en-US" sz="2800" dirty="0"/>
              <a:t>To build the capacity of frontline staff at health centers to support the integration of evidence-based tobacco dependence screening and treatment into standard delivery of care  </a:t>
            </a:r>
          </a:p>
        </p:txBody>
      </p:sp>
      <p:sp>
        <p:nvSpPr>
          <p:cNvPr id="6" name="Slide Number Placeholder 4"/>
          <p:cNvSpPr>
            <a:spLocks noGrp="1"/>
          </p:cNvSpPr>
          <p:nvPr>
            <p:ph type="sldNum" sz="quarter" idx="12"/>
          </p:nvPr>
        </p:nvSpPr>
        <p:spPr>
          <a:xfrm>
            <a:off x="6553200" y="6356350"/>
            <a:ext cx="2133600" cy="365125"/>
          </a:xfrm>
        </p:spPr>
        <p:txBody>
          <a:bodyPr/>
          <a:lstStyle/>
          <a:p>
            <a:fld id="{FF081B44-B4C0-4E41-A8D7-7662849E1A9D}"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5 A’S</a:t>
            </a:r>
            <a:endParaRPr lang="en-US" dirty="0"/>
          </a:p>
        </p:txBody>
      </p:sp>
      <p:sp>
        <p:nvSpPr>
          <p:cNvPr id="3" name="Content Placeholder 2"/>
          <p:cNvSpPr>
            <a:spLocks noGrp="1"/>
          </p:cNvSpPr>
          <p:nvPr>
            <p:ph idx="1"/>
          </p:nvPr>
        </p:nvSpPr>
        <p:spPr/>
        <p:txBody>
          <a:bodyPr>
            <a:noAutofit/>
          </a:bodyPr>
          <a:lstStyle/>
          <a:p>
            <a:pPr marL="514350" indent="-514350">
              <a:buFont typeface="+mj-lt"/>
              <a:buAutoNum type="arabicPeriod" startAt="5"/>
            </a:pPr>
            <a:r>
              <a:rPr lang="en-US" dirty="0"/>
              <a:t>Arrange </a:t>
            </a:r>
          </a:p>
          <a:p>
            <a:r>
              <a:rPr lang="en-US" sz="2400" dirty="0"/>
              <a:t>Follow-up contact, preferably within the first week after the quit date </a:t>
            </a:r>
          </a:p>
          <a:p>
            <a:r>
              <a:rPr lang="en-US" sz="2400" dirty="0"/>
              <a:t>If a patient relapses, let him or her know you and your staff will be there to help get back on track</a:t>
            </a:r>
          </a:p>
          <a:p>
            <a:pPr marL="0" indent="0">
              <a:buNone/>
            </a:pPr>
            <a:endParaRPr lang="en-US" sz="2400" dirty="0"/>
          </a:p>
        </p:txBody>
      </p:sp>
      <p:sp>
        <p:nvSpPr>
          <p:cNvPr id="7"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081B44-B4C0-4E41-A8D7-7662849E1A9D}" type="slidenum">
              <a:rPr lang="en-US" smtClean="0"/>
              <a:pPr/>
              <a:t>20</a:t>
            </a:fld>
            <a:endParaRPr lang="en-US" dirty="0"/>
          </a:p>
        </p:txBody>
      </p:sp>
    </p:spTree>
    <p:extLst>
      <p:ext uri="{BB962C8B-B14F-4D97-AF65-F5344CB8AC3E}">
        <p14:creationId xmlns:p14="http://schemas.microsoft.com/office/powerpoint/2010/main" val="1221627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a:t>
            </a:r>
            <a:endParaRPr lang="en-US" dirty="0"/>
          </a:p>
        </p:txBody>
      </p:sp>
      <p:sp>
        <p:nvSpPr>
          <p:cNvPr id="3" name="Content Placeholder 2"/>
          <p:cNvSpPr>
            <a:spLocks noGrp="1"/>
          </p:cNvSpPr>
          <p:nvPr>
            <p:ph idx="1"/>
          </p:nvPr>
        </p:nvSpPr>
        <p:spPr>
          <a:xfrm>
            <a:off x="685800" y="1905000"/>
            <a:ext cx="8153400" cy="3733799"/>
          </a:xfrm>
        </p:spPr>
        <p:txBody>
          <a:bodyPr>
            <a:normAutofit/>
          </a:bodyPr>
          <a:lstStyle/>
          <a:p>
            <a:pPr marL="0" indent="0">
              <a:spcBef>
                <a:spcPct val="100000"/>
              </a:spcBef>
              <a:buClr>
                <a:schemeClr val="tx1"/>
              </a:buClr>
              <a:buSzPct val="100000"/>
              <a:buNone/>
            </a:pPr>
            <a:r>
              <a:rPr lang="en-US" u="sng" dirty="0" smtClean="0"/>
              <a:t>Ask about tobacco use:</a:t>
            </a:r>
          </a:p>
          <a:p>
            <a:pPr marL="914400" lvl="1" indent="-457200">
              <a:spcBef>
                <a:spcPct val="100000"/>
              </a:spcBef>
              <a:buClr>
                <a:schemeClr val="tx1"/>
              </a:buClr>
              <a:buSzPct val="100000"/>
              <a:buFont typeface="+mj-lt"/>
              <a:buAutoNum type="arabicPeriod"/>
            </a:pPr>
            <a:r>
              <a:rPr lang="en-US" altLang="en-US" kern="0" cap="small" dirty="0" smtClean="0"/>
              <a:t># </a:t>
            </a:r>
            <a:r>
              <a:rPr lang="en-US" altLang="en-US" dirty="0"/>
              <a:t>of Cigarettes per Day (CPD)</a:t>
            </a:r>
          </a:p>
          <a:p>
            <a:pPr lvl="1">
              <a:spcBef>
                <a:spcPct val="100000"/>
              </a:spcBef>
              <a:buClr>
                <a:schemeClr val="tx1"/>
              </a:buClr>
              <a:buSzPct val="100000"/>
              <a:buNone/>
            </a:pPr>
            <a:r>
              <a:rPr lang="en-US" altLang="en-US" sz="2100" kern="0" cap="small" dirty="0" smtClean="0"/>
              <a:t>□ 31+         □ 21 – 30          □ 11 – 20        □ 1 – 10</a:t>
            </a:r>
            <a:endParaRPr lang="en-US" altLang="en-US" sz="2100" b="1" kern="0" cap="small" dirty="0"/>
          </a:p>
          <a:p>
            <a:pPr marL="971550" lvl="1" indent="-514350">
              <a:spcBef>
                <a:spcPct val="100000"/>
              </a:spcBef>
              <a:buClr>
                <a:schemeClr val="tx1"/>
              </a:buClr>
              <a:buSzPct val="100000"/>
              <a:buFont typeface="+mj-lt"/>
              <a:buAutoNum type="arabicPeriod" startAt="2"/>
            </a:pPr>
            <a:r>
              <a:rPr lang="en-US" altLang="en-US" sz="2800" dirty="0" smtClean="0"/>
              <a:t>Time </a:t>
            </a:r>
            <a:r>
              <a:rPr lang="en-US" altLang="en-US" sz="2800" dirty="0"/>
              <a:t>to first Cigarette (TTFC)</a:t>
            </a:r>
          </a:p>
          <a:p>
            <a:pPr marL="465138" lvl="0" indent="-465138" fontAlgn="base">
              <a:spcBef>
                <a:spcPct val="15000"/>
              </a:spcBef>
              <a:spcAft>
                <a:spcPct val="15000"/>
              </a:spcAft>
              <a:buSzPct val="50000"/>
              <a:buNone/>
              <a:defRPr/>
            </a:pPr>
            <a:r>
              <a:rPr lang="en-US" altLang="en-US" sz="1050" b="1" kern="0" cap="small" dirty="0" smtClean="0">
                <a:solidFill>
                  <a:schemeClr val="bg1"/>
                </a:solidFill>
              </a:rPr>
              <a:t>.</a:t>
            </a:r>
          </a:p>
          <a:p>
            <a:pPr marL="465138" indent="-465138" fontAlgn="base">
              <a:spcBef>
                <a:spcPct val="15000"/>
              </a:spcBef>
              <a:spcAft>
                <a:spcPct val="15000"/>
              </a:spcAft>
              <a:buSzPct val="50000"/>
              <a:buNone/>
              <a:defRPr/>
            </a:pPr>
            <a:r>
              <a:rPr lang="en-US" altLang="en-US" sz="2100" kern="0" cap="small" dirty="0" smtClean="0"/>
              <a:t>	□ within 5 min      □ 6 – 30 min       □ 31 – 60 min       □ 61+ min </a:t>
            </a:r>
            <a:endParaRPr lang="en-US" altLang="en-US" sz="2100" kern="0" cap="small" dirty="0" smtClean="0">
              <a:solidFill>
                <a:schemeClr val="accent1"/>
              </a:solidFill>
              <a:effectLst>
                <a:outerShdw blurRad="38100" dist="38100" dir="2700000" algn="tl">
                  <a:srgbClr val="000000">
                    <a:alpha val="43137"/>
                  </a:srgbClr>
                </a:outerShdw>
              </a:effectLst>
            </a:endParaRPr>
          </a:p>
          <a:p>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r>
              <a:rPr lang="en-US" dirty="0" smtClean="0"/>
              <a:t>21</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ADVISE</a:t>
            </a:r>
            <a:endParaRPr lang="en-US" dirty="0"/>
          </a:p>
        </p:txBody>
      </p:sp>
      <p:sp>
        <p:nvSpPr>
          <p:cNvPr id="3" name="Content Placeholder 2"/>
          <p:cNvSpPr>
            <a:spLocks noGrp="1"/>
          </p:cNvSpPr>
          <p:nvPr>
            <p:ph idx="1"/>
          </p:nvPr>
        </p:nvSpPr>
        <p:spPr>
          <a:xfrm>
            <a:off x="685800" y="1828800"/>
            <a:ext cx="7620000" cy="3962399"/>
          </a:xfrm>
        </p:spPr>
        <p:txBody>
          <a:bodyPr>
            <a:normAutofit fontScale="25000" lnSpcReduction="20000"/>
          </a:bodyPr>
          <a:lstStyle/>
          <a:p>
            <a:pPr>
              <a:spcBef>
                <a:spcPts val="0"/>
              </a:spcBef>
              <a:spcAft>
                <a:spcPts val="600"/>
              </a:spcAft>
              <a:buClr>
                <a:schemeClr val="tx1"/>
              </a:buClr>
              <a:buSzPct val="100000"/>
            </a:pPr>
            <a:r>
              <a:rPr lang="en-US" sz="11200" dirty="0" smtClean="0"/>
              <a:t>Advise tobacco users to quit </a:t>
            </a:r>
          </a:p>
          <a:p>
            <a:pPr>
              <a:spcBef>
                <a:spcPts val="0"/>
              </a:spcBef>
              <a:spcAft>
                <a:spcPts val="600"/>
              </a:spcAft>
              <a:buClr>
                <a:schemeClr val="tx1"/>
              </a:buClr>
              <a:buSzPct val="100000"/>
            </a:pPr>
            <a:r>
              <a:rPr lang="en-US" sz="11200" dirty="0" smtClean="0"/>
              <a:t>Use a clear, non-judgmental, personalized manner</a:t>
            </a:r>
          </a:p>
          <a:p>
            <a:pPr lvl="1">
              <a:lnSpc>
                <a:spcPct val="120000"/>
              </a:lnSpc>
              <a:spcBef>
                <a:spcPts val="0"/>
              </a:spcBef>
              <a:buClr>
                <a:schemeClr val="tx1"/>
              </a:buClr>
              <a:buSzPct val="100000"/>
            </a:pPr>
            <a:r>
              <a:rPr lang="en-US" sz="8000" dirty="0" smtClean="0"/>
              <a:t>“It’s important that you quit as soon as possible, and I can help you.”</a:t>
            </a:r>
          </a:p>
          <a:p>
            <a:pPr lvl="1">
              <a:lnSpc>
                <a:spcPct val="120000"/>
              </a:lnSpc>
              <a:spcBef>
                <a:spcPts val="0"/>
              </a:spcBef>
              <a:buClr>
                <a:schemeClr val="tx1"/>
              </a:buClr>
              <a:buSzPct val="100000"/>
            </a:pPr>
            <a:r>
              <a:rPr lang="en-US" sz="8000" dirty="0" smtClean="0"/>
              <a:t>“Cutting down while you are ill is not enough.”</a:t>
            </a:r>
          </a:p>
          <a:p>
            <a:pPr lvl="1">
              <a:lnSpc>
                <a:spcPct val="120000"/>
              </a:lnSpc>
              <a:spcBef>
                <a:spcPts val="0"/>
              </a:spcBef>
              <a:buClr>
                <a:schemeClr val="tx1"/>
              </a:buClr>
              <a:buSzPct val="100000"/>
            </a:pPr>
            <a:r>
              <a:rPr lang="en-US" sz="8000" dirty="0" smtClean="0"/>
              <a:t>“Occasional or light smoking is still harmful.”</a:t>
            </a:r>
          </a:p>
          <a:p>
            <a:pPr lvl="1">
              <a:lnSpc>
                <a:spcPct val="120000"/>
              </a:lnSpc>
              <a:spcBef>
                <a:spcPts val="0"/>
              </a:spcBef>
              <a:buClr>
                <a:schemeClr val="tx1"/>
              </a:buClr>
              <a:buSzPct val="100000"/>
            </a:pPr>
            <a:r>
              <a:rPr lang="en-US" sz="8000" dirty="0" smtClean="0"/>
              <a:t>“I realize that quitting is difficult. It is the most important thing you can do to protect your health now and in the future. I have training to help my clients quit, and when you are ready, I will work with you to design a specialized treatment plan.”</a:t>
            </a:r>
            <a:endParaRPr lang="en-US" sz="8000" dirty="0" smtClean="0">
              <a:sym typeface="Monotype Sorts" pitchFamily="2" charset="2"/>
            </a:endParaRPr>
          </a:p>
          <a:p>
            <a:pPr>
              <a:buClr>
                <a:schemeClr val="tx1"/>
              </a:buClr>
              <a:buSzPct val="60000"/>
              <a:buNone/>
            </a:pPr>
            <a:endParaRPr lang="en-US" dirty="0" smtClean="0"/>
          </a:p>
          <a:p>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r>
              <a:rPr lang="en-US" dirty="0" smtClean="0"/>
              <a:t>22</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SAMPLE VITAL SIGN CARD</a:t>
            </a:r>
            <a:endParaRPr lang="en-US" dirty="0"/>
          </a:p>
        </p:txBody>
      </p:sp>
      <p:sp>
        <p:nvSpPr>
          <p:cNvPr id="3" name="Content Placeholder 2"/>
          <p:cNvSpPr>
            <a:spLocks noGrp="1"/>
          </p:cNvSpPr>
          <p:nvPr>
            <p:ph idx="1"/>
          </p:nvPr>
        </p:nvSpPr>
        <p:spPr>
          <a:xfrm>
            <a:off x="838200" y="1905000"/>
            <a:ext cx="7620000" cy="3733799"/>
          </a:xfrm>
          <a:ln w="12700">
            <a:solidFill>
              <a:schemeClr val="tx1"/>
            </a:solidFill>
          </a:ln>
        </p:spPr>
        <p:txBody>
          <a:bodyPr>
            <a:normAutofit fontScale="55000" lnSpcReduction="20000"/>
          </a:bodyPr>
          <a:lstStyle/>
          <a:p>
            <a:pPr>
              <a:buNone/>
            </a:pPr>
            <a:endParaRPr lang="en-US" dirty="0" smtClean="0"/>
          </a:p>
          <a:p>
            <a:pPr algn="ctr">
              <a:buNone/>
            </a:pPr>
            <a:r>
              <a:rPr lang="en-US" sz="3800" b="1" dirty="0" smtClean="0"/>
              <a:t>VITAL SIGNS</a:t>
            </a:r>
          </a:p>
          <a:p>
            <a:pPr algn="ctr">
              <a:buNone/>
            </a:pPr>
            <a:endParaRPr lang="en-US" dirty="0" smtClean="0"/>
          </a:p>
          <a:p>
            <a:pPr>
              <a:buNone/>
            </a:pPr>
            <a:r>
              <a:rPr lang="en-US" dirty="0" smtClean="0"/>
              <a:t>Blood Pressure: __________________________________________</a:t>
            </a:r>
            <a:br>
              <a:rPr lang="en-US" dirty="0" smtClean="0"/>
            </a:br>
            <a:r>
              <a:rPr lang="en-US" dirty="0" smtClean="0"/>
              <a:t> </a:t>
            </a:r>
          </a:p>
          <a:p>
            <a:pPr>
              <a:buNone/>
            </a:pPr>
            <a:r>
              <a:rPr lang="en-US" dirty="0" smtClean="0"/>
              <a:t>Pulse: ________________ Weight: ________________</a:t>
            </a:r>
            <a:br>
              <a:rPr lang="en-US" dirty="0" smtClean="0"/>
            </a:br>
            <a:r>
              <a:rPr lang="en-US" dirty="0" smtClean="0"/>
              <a:t> </a:t>
            </a:r>
          </a:p>
          <a:p>
            <a:pPr>
              <a:buNone/>
            </a:pPr>
            <a:r>
              <a:rPr lang="en-US" dirty="0" smtClean="0"/>
              <a:t>Temperature: ____________________________________________</a:t>
            </a:r>
            <a:br>
              <a:rPr lang="en-US" dirty="0" smtClean="0"/>
            </a:br>
            <a:endParaRPr lang="en-US" dirty="0" smtClean="0"/>
          </a:p>
          <a:p>
            <a:pPr>
              <a:buNone/>
            </a:pPr>
            <a:r>
              <a:rPr lang="en-US" dirty="0" smtClean="0"/>
              <a:t> Respiratory Rate: ________________________________________</a:t>
            </a:r>
            <a:br>
              <a:rPr lang="en-US" dirty="0" smtClean="0"/>
            </a:br>
            <a:r>
              <a:rPr lang="en-US" dirty="0" smtClean="0"/>
              <a:t> </a:t>
            </a:r>
          </a:p>
          <a:p>
            <a:pPr>
              <a:buNone/>
            </a:pPr>
            <a:r>
              <a:rPr lang="en-US" dirty="0" smtClean="0"/>
              <a:t>Do you use Tobacco Products (circle one) :      Current          Former        Never</a:t>
            </a:r>
          </a:p>
          <a:p>
            <a:pPr>
              <a:buNone/>
            </a:pPr>
            <a:endParaRPr lang="en-US" dirty="0" smtClean="0"/>
          </a:p>
          <a:p>
            <a:pPr>
              <a:buNone/>
            </a:pPr>
            <a:r>
              <a:rPr lang="en-US" dirty="0" smtClean="0"/>
              <a:t>*Alternatives to expanding the vital signs are to place tobacco-use status stickers on all patient charts or to indicate tobacco use status using electronic medical records or computer reminder systems</a:t>
            </a:r>
          </a:p>
          <a:p>
            <a:endParaRPr lang="en-US" dirty="0" smtClean="0"/>
          </a:p>
          <a:p>
            <a:pPr algn="ctr">
              <a:buNone/>
            </a:pPr>
            <a:endParaRPr lang="en-US" dirty="0" smtClean="0"/>
          </a:p>
          <a:p>
            <a:pPr lvl="3"/>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FF081B44-B4C0-4E41-A8D7-7662849E1A9D}"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600" dirty="0" smtClean="0"/>
              <a:t>COMMON RESPONSES</a:t>
            </a:r>
            <a:endParaRPr lang="en-US" sz="3600" dirty="0"/>
          </a:p>
        </p:txBody>
      </p:sp>
      <p:sp>
        <p:nvSpPr>
          <p:cNvPr id="9" name="Content Placeholder 8"/>
          <p:cNvSpPr>
            <a:spLocks noGrp="1"/>
          </p:cNvSpPr>
          <p:nvPr>
            <p:ph idx="1"/>
          </p:nvPr>
        </p:nvSpPr>
        <p:spPr>
          <a:xfrm>
            <a:off x="685800" y="1905000"/>
            <a:ext cx="7924800" cy="4267200"/>
          </a:xfrm>
        </p:spPr>
        <p:txBody>
          <a:bodyPr>
            <a:noAutofit/>
          </a:bodyPr>
          <a:lstStyle/>
          <a:p>
            <a:pPr marL="0" indent="-1889125">
              <a:buNone/>
            </a:pPr>
            <a:r>
              <a:rPr lang="en-US" sz="2800" dirty="0">
                <a:solidFill>
                  <a:srgbClr val="C96319"/>
                </a:solidFill>
              </a:rPr>
              <a:t>Frontline staff</a:t>
            </a:r>
            <a:r>
              <a:rPr lang="en-US" sz="2800" dirty="0" smtClean="0">
                <a:solidFill>
                  <a:srgbClr val="C96319"/>
                </a:solidFill>
              </a:rPr>
              <a:t>: </a:t>
            </a:r>
            <a:r>
              <a:rPr lang="en-US" sz="2800" dirty="0" smtClean="0"/>
              <a:t>“</a:t>
            </a:r>
            <a:r>
              <a:rPr lang="en-US" sz="2800" dirty="0"/>
              <a:t>Do you mind if I talk to you about your tobacco use?”</a:t>
            </a:r>
          </a:p>
          <a:p>
            <a:pPr lvl="0">
              <a:buNone/>
            </a:pPr>
            <a:r>
              <a:rPr lang="en-US" sz="2800" dirty="0" smtClean="0">
                <a:solidFill>
                  <a:srgbClr val="13A89E"/>
                </a:solidFill>
              </a:rPr>
              <a:t>Participant: </a:t>
            </a:r>
            <a:r>
              <a:rPr lang="en-US" sz="2800" dirty="0" smtClean="0"/>
              <a:t>“</a:t>
            </a:r>
            <a:r>
              <a:rPr lang="en-US" sz="2800" dirty="0"/>
              <a:t>No, go right ahead</a:t>
            </a:r>
            <a:r>
              <a:rPr lang="en-US" sz="2800" dirty="0" smtClean="0"/>
              <a:t>.”</a:t>
            </a:r>
          </a:p>
          <a:p>
            <a:pPr marL="0" lvl="0">
              <a:buNone/>
            </a:pPr>
            <a:endParaRPr lang="en-US" sz="2800" dirty="0" smtClean="0">
              <a:solidFill>
                <a:srgbClr val="C96319"/>
              </a:solidFill>
            </a:endParaRPr>
          </a:p>
          <a:p>
            <a:pPr marL="0" lvl="0">
              <a:buNone/>
            </a:pPr>
            <a:r>
              <a:rPr lang="en-US" sz="2800" dirty="0" smtClean="0">
                <a:solidFill>
                  <a:srgbClr val="C96319"/>
                </a:solidFill>
              </a:rPr>
              <a:t>Frontline </a:t>
            </a:r>
            <a:r>
              <a:rPr lang="en-US" sz="2800" dirty="0">
                <a:solidFill>
                  <a:srgbClr val="C96319"/>
                </a:solidFill>
              </a:rPr>
              <a:t>staff: </a:t>
            </a:r>
            <a:r>
              <a:rPr lang="en-US" sz="2800" dirty="0" smtClean="0"/>
              <a:t>“</a:t>
            </a:r>
            <a:r>
              <a:rPr lang="en-US" sz="2800" dirty="0"/>
              <a:t>Great, what are your thoughts on quitting smoking?”</a:t>
            </a:r>
          </a:p>
          <a:p>
            <a:pPr lvl="0">
              <a:buNone/>
            </a:pPr>
            <a:r>
              <a:rPr lang="en-US" sz="2800" dirty="0" smtClean="0">
                <a:solidFill>
                  <a:srgbClr val="13A89E"/>
                </a:solidFill>
              </a:rPr>
              <a:t>Participant: </a:t>
            </a:r>
            <a:r>
              <a:rPr lang="en-US" sz="2800" dirty="0" smtClean="0"/>
              <a:t>“</a:t>
            </a:r>
            <a:r>
              <a:rPr lang="en-US" sz="2800" dirty="0"/>
              <a:t>I’ve been thinking about it</a:t>
            </a:r>
            <a:r>
              <a:rPr lang="en-US" sz="2800" dirty="0" smtClean="0"/>
              <a:t>.”</a:t>
            </a:r>
            <a:endParaRPr lang="en-US" sz="2800" dirty="0"/>
          </a:p>
          <a:p>
            <a:endParaRPr lang="en-US" sz="2800" dirty="0"/>
          </a:p>
        </p:txBody>
      </p:sp>
      <p:sp>
        <p:nvSpPr>
          <p:cNvPr id="4" name="Slide Number Placeholder 4"/>
          <p:cNvSpPr>
            <a:spLocks noGrp="1"/>
          </p:cNvSpPr>
          <p:nvPr>
            <p:ph type="sldNum" sz="quarter" idx="12"/>
          </p:nvPr>
        </p:nvSpPr>
        <p:spPr>
          <a:xfrm>
            <a:off x="6553200" y="6356350"/>
            <a:ext cx="2133600" cy="365125"/>
          </a:xfrm>
        </p:spPr>
        <p:txBody>
          <a:bodyPr/>
          <a:lstStyle/>
          <a:p>
            <a:fld id="{FF081B44-B4C0-4E41-A8D7-7662849E1A9D}"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600" dirty="0" smtClean="0"/>
              <a:t>COMMON RESPONSES</a:t>
            </a:r>
            <a:endParaRPr lang="en-US" sz="3600" dirty="0"/>
          </a:p>
        </p:txBody>
      </p:sp>
      <p:sp>
        <p:nvSpPr>
          <p:cNvPr id="9" name="Content Placeholder 8"/>
          <p:cNvSpPr>
            <a:spLocks noGrp="1"/>
          </p:cNvSpPr>
          <p:nvPr>
            <p:ph idx="1"/>
          </p:nvPr>
        </p:nvSpPr>
        <p:spPr>
          <a:xfrm>
            <a:off x="685800" y="2057400"/>
            <a:ext cx="8305800" cy="3733799"/>
          </a:xfrm>
        </p:spPr>
        <p:txBody>
          <a:bodyPr>
            <a:noAutofit/>
          </a:bodyPr>
          <a:lstStyle/>
          <a:p>
            <a:pPr marL="0" lvl="0">
              <a:buNone/>
            </a:pPr>
            <a:r>
              <a:rPr lang="en-US" sz="2800" dirty="0" smtClean="0">
                <a:solidFill>
                  <a:srgbClr val="C96319"/>
                </a:solidFill>
              </a:rPr>
              <a:t>Frontline staff: </a:t>
            </a:r>
            <a:r>
              <a:rPr lang="en-US" sz="2800" dirty="0" smtClean="0"/>
              <a:t>“What do you think will happen if you quit?”</a:t>
            </a:r>
          </a:p>
          <a:p>
            <a:pPr marL="0" lvl="0">
              <a:buNone/>
            </a:pPr>
            <a:r>
              <a:rPr lang="en-US" sz="2800" dirty="0" smtClean="0">
                <a:solidFill>
                  <a:srgbClr val="13A89E"/>
                </a:solidFill>
              </a:rPr>
              <a:t>Participan</a:t>
            </a:r>
            <a:r>
              <a:rPr lang="en-US" dirty="0">
                <a:solidFill>
                  <a:srgbClr val="13A89E"/>
                </a:solidFill>
              </a:rPr>
              <a:t>t: </a:t>
            </a:r>
            <a:r>
              <a:rPr lang="en-US" sz="2800" dirty="0" smtClean="0"/>
              <a:t>“I’m really not interested in quitting.”    </a:t>
            </a:r>
          </a:p>
          <a:p>
            <a:pPr marL="0" lvl="0">
              <a:buNone/>
            </a:pPr>
            <a:r>
              <a:rPr lang="en-US" dirty="0" smtClean="0">
                <a:solidFill>
                  <a:srgbClr val="C96319"/>
                </a:solidFill>
              </a:rPr>
              <a:t/>
            </a:r>
            <a:br>
              <a:rPr lang="en-US" dirty="0" smtClean="0">
                <a:solidFill>
                  <a:srgbClr val="C96319"/>
                </a:solidFill>
              </a:rPr>
            </a:br>
            <a:r>
              <a:rPr lang="en-US" dirty="0" smtClean="0">
                <a:solidFill>
                  <a:srgbClr val="C96319"/>
                </a:solidFill>
              </a:rPr>
              <a:t>Frontline </a:t>
            </a:r>
            <a:r>
              <a:rPr lang="en-US" dirty="0">
                <a:solidFill>
                  <a:srgbClr val="C96319"/>
                </a:solidFill>
              </a:rPr>
              <a:t>staff</a:t>
            </a:r>
            <a:r>
              <a:rPr lang="en-US" dirty="0" smtClean="0">
                <a:solidFill>
                  <a:srgbClr val="C96319"/>
                </a:solidFill>
              </a:rPr>
              <a:t>: </a:t>
            </a:r>
            <a:r>
              <a:rPr lang="en-US" dirty="0" smtClean="0"/>
              <a:t>“I’d love to give you more information in case you change your mind.”</a:t>
            </a:r>
          </a:p>
          <a:p>
            <a:endParaRPr lang="en-US" sz="2800" dirty="0" smtClean="0"/>
          </a:p>
          <a:p>
            <a:endParaRPr lang="en-US" sz="2800" dirty="0"/>
          </a:p>
        </p:txBody>
      </p:sp>
      <p:sp>
        <p:nvSpPr>
          <p:cNvPr id="4" name="Slide Number Placeholder 4"/>
          <p:cNvSpPr>
            <a:spLocks noGrp="1"/>
          </p:cNvSpPr>
          <p:nvPr>
            <p:ph type="sldNum" sz="quarter" idx="12"/>
          </p:nvPr>
        </p:nvSpPr>
        <p:spPr>
          <a:xfrm>
            <a:off x="6553200" y="6356350"/>
            <a:ext cx="2133600" cy="365125"/>
          </a:xfrm>
        </p:spPr>
        <p:txBody>
          <a:bodyPr/>
          <a:lstStyle/>
          <a:p>
            <a:fld id="{FF081B44-B4C0-4E41-A8D7-7662849E1A9D}" type="slidenum">
              <a:rPr lang="en-US" smtClean="0"/>
              <a:pPr/>
              <a:t>25</a:t>
            </a:fld>
            <a:endParaRPr lang="en-US" dirty="0"/>
          </a:p>
        </p:txBody>
      </p:sp>
    </p:spTree>
    <p:extLst>
      <p:ext uri="{BB962C8B-B14F-4D97-AF65-F5344CB8AC3E}">
        <p14:creationId xmlns:p14="http://schemas.microsoft.com/office/powerpoint/2010/main" val="22189810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COMMON RESPONSES</a:t>
            </a:r>
            <a:endParaRPr lang="en-US" dirty="0"/>
          </a:p>
        </p:txBody>
      </p:sp>
      <p:sp>
        <p:nvSpPr>
          <p:cNvPr id="9" name="Content Placeholder 8"/>
          <p:cNvSpPr>
            <a:spLocks noGrp="1"/>
          </p:cNvSpPr>
          <p:nvPr>
            <p:ph idx="1"/>
          </p:nvPr>
        </p:nvSpPr>
        <p:spPr>
          <a:xfrm>
            <a:off x="533400" y="1905000"/>
            <a:ext cx="8305800" cy="4724400"/>
          </a:xfrm>
        </p:spPr>
        <p:txBody>
          <a:bodyPr>
            <a:normAutofit fontScale="32500" lnSpcReduction="20000"/>
          </a:bodyPr>
          <a:lstStyle/>
          <a:p>
            <a:pPr lvl="0">
              <a:buNone/>
            </a:pPr>
            <a:r>
              <a:rPr lang="en-US" sz="8600" dirty="0">
                <a:solidFill>
                  <a:srgbClr val="13A89E"/>
                </a:solidFill>
              </a:rPr>
              <a:t>Participant:</a:t>
            </a:r>
            <a:r>
              <a:rPr lang="en-US" sz="8600" dirty="0" smtClean="0"/>
              <a:t>  “Why do you keep asking?”    </a:t>
            </a:r>
          </a:p>
          <a:p>
            <a:pPr marL="0" lvl="0">
              <a:buNone/>
            </a:pPr>
            <a:r>
              <a:rPr lang="en-US" sz="8600" dirty="0" smtClean="0">
                <a:solidFill>
                  <a:srgbClr val="C96319"/>
                </a:solidFill>
              </a:rPr>
              <a:t>Frontline staff:</a:t>
            </a:r>
            <a:r>
              <a:rPr lang="en-US" sz="8600" dirty="0">
                <a:solidFill>
                  <a:srgbClr val="C96319"/>
                </a:solidFill>
              </a:rPr>
              <a:t> </a:t>
            </a:r>
            <a:r>
              <a:rPr lang="en-US" sz="8600" b="1" dirty="0" smtClean="0"/>
              <a:t> </a:t>
            </a:r>
            <a:r>
              <a:rPr lang="en-US" sz="8600" dirty="0" smtClean="0"/>
              <a:t>“I ask each time you visit because I care about you and your health and want to help you when you are ready to quit.”</a:t>
            </a:r>
            <a:r>
              <a:rPr lang="en-US" sz="8600" b="1" dirty="0" smtClean="0"/>
              <a:t> </a:t>
            </a:r>
            <a:endParaRPr lang="en-US" sz="8600" dirty="0" smtClean="0"/>
          </a:p>
          <a:p>
            <a:pPr>
              <a:buNone/>
            </a:pPr>
            <a:r>
              <a:rPr lang="en-US" sz="8600" dirty="0" smtClean="0"/>
              <a:t> </a:t>
            </a:r>
          </a:p>
          <a:p>
            <a:pPr lvl="0">
              <a:buNone/>
            </a:pPr>
            <a:r>
              <a:rPr lang="en-US" sz="8600" dirty="0">
                <a:solidFill>
                  <a:srgbClr val="13A89E"/>
                </a:solidFill>
              </a:rPr>
              <a:t>Participant</a:t>
            </a:r>
            <a:r>
              <a:rPr lang="en-US" sz="8600" dirty="0" smtClean="0">
                <a:solidFill>
                  <a:srgbClr val="13A89E"/>
                </a:solidFill>
              </a:rPr>
              <a:t>: </a:t>
            </a:r>
            <a:r>
              <a:rPr lang="en-US" sz="8600" dirty="0" smtClean="0"/>
              <a:t>“I’ve tried before.”  </a:t>
            </a:r>
          </a:p>
          <a:p>
            <a:pPr marL="0" lvl="0">
              <a:buNone/>
            </a:pPr>
            <a:r>
              <a:rPr lang="en-US" sz="8600" dirty="0" smtClean="0">
                <a:solidFill>
                  <a:srgbClr val="C96319"/>
                </a:solidFill>
              </a:rPr>
              <a:t>Frontline staff:</a:t>
            </a:r>
            <a:r>
              <a:rPr lang="en-US" sz="8600" dirty="0">
                <a:solidFill>
                  <a:srgbClr val="C96319"/>
                </a:solidFill>
              </a:rPr>
              <a:t> </a:t>
            </a:r>
            <a:r>
              <a:rPr lang="en-US" sz="8600" dirty="0" smtClean="0"/>
              <a:t>That’s great, that you have tried before. Tell me more about your experience.” </a:t>
            </a:r>
          </a:p>
          <a:p>
            <a:pPr>
              <a:buNone/>
            </a:pPr>
            <a:r>
              <a:rPr lang="en-US" sz="11200" dirty="0" smtClean="0"/>
              <a:t> </a:t>
            </a:r>
          </a:p>
        </p:txBody>
      </p:sp>
      <p:sp>
        <p:nvSpPr>
          <p:cNvPr id="4" name="Slide Number Placeholder 4"/>
          <p:cNvSpPr>
            <a:spLocks noGrp="1"/>
          </p:cNvSpPr>
          <p:nvPr>
            <p:ph type="sldNum" sz="quarter" idx="12"/>
          </p:nvPr>
        </p:nvSpPr>
        <p:spPr>
          <a:xfrm>
            <a:off x="6553200" y="6356350"/>
            <a:ext cx="2133600" cy="365125"/>
          </a:xfrm>
        </p:spPr>
        <p:txBody>
          <a:bodyPr/>
          <a:lstStyle/>
          <a:p>
            <a:fld id="{FF081B44-B4C0-4E41-A8D7-7662849E1A9D}"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COMMON RESPONSES</a:t>
            </a:r>
            <a:endParaRPr lang="en-US" dirty="0"/>
          </a:p>
        </p:txBody>
      </p:sp>
      <p:sp>
        <p:nvSpPr>
          <p:cNvPr id="9" name="Content Placeholder 8"/>
          <p:cNvSpPr>
            <a:spLocks noGrp="1"/>
          </p:cNvSpPr>
          <p:nvPr>
            <p:ph idx="1"/>
          </p:nvPr>
        </p:nvSpPr>
        <p:spPr>
          <a:xfrm>
            <a:off x="533400" y="1905000"/>
            <a:ext cx="8305800" cy="4724400"/>
          </a:xfrm>
        </p:spPr>
        <p:txBody>
          <a:bodyPr>
            <a:noAutofit/>
          </a:bodyPr>
          <a:lstStyle/>
          <a:p>
            <a:pPr lvl="0">
              <a:buNone/>
            </a:pPr>
            <a:r>
              <a:rPr lang="en-US" dirty="0" smtClean="0">
                <a:solidFill>
                  <a:srgbClr val="13A89E"/>
                </a:solidFill>
              </a:rPr>
              <a:t>Participant</a:t>
            </a:r>
            <a:r>
              <a:rPr lang="en-US" dirty="0">
                <a:solidFill>
                  <a:srgbClr val="13A89E"/>
                </a:solidFill>
              </a:rPr>
              <a:t>: </a:t>
            </a:r>
            <a:r>
              <a:rPr lang="en-US" dirty="0" smtClean="0"/>
              <a:t>“I want to, but I’m not ready.”</a:t>
            </a:r>
          </a:p>
          <a:p>
            <a:pPr marL="0" lvl="0">
              <a:buNone/>
            </a:pPr>
            <a:r>
              <a:rPr lang="en-US" dirty="0" smtClean="0">
                <a:solidFill>
                  <a:srgbClr val="C96319"/>
                </a:solidFill>
              </a:rPr>
              <a:t>Frontline staff:</a:t>
            </a:r>
            <a:r>
              <a:rPr lang="en-US" dirty="0" smtClean="0"/>
              <a:t> Well, the best thing you can do for your health is to quit smoking. We’re here to help and support you. We have some great resources available to assist with quitting smoking too. The clinician will be in shortly and can help you quit when you’re ready.”</a:t>
            </a:r>
          </a:p>
          <a:p>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FF081B44-B4C0-4E41-A8D7-7662849E1A9D}" type="slidenum">
              <a:rPr lang="en-US" smtClean="0"/>
              <a:pPr/>
              <a:t>27</a:t>
            </a:fld>
            <a:endParaRPr lang="en-US" dirty="0"/>
          </a:p>
        </p:txBody>
      </p:sp>
    </p:spTree>
    <p:extLst>
      <p:ext uri="{BB962C8B-B14F-4D97-AF65-F5344CB8AC3E}">
        <p14:creationId xmlns:p14="http://schemas.microsoft.com/office/powerpoint/2010/main" val="3498501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7620000" cy="1066800"/>
          </a:xfrm>
        </p:spPr>
        <p:txBody>
          <a:bodyPr>
            <a:normAutofit fontScale="90000"/>
          </a:bodyPr>
          <a:lstStyle/>
          <a:p>
            <a:pPr algn="ctr"/>
            <a:r>
              <a:rPr lang="en-US" sz="4400" cap="small" dirty="0" smtClean="0"/>
              <a:t/>
            </a:r>
            <a:br>
              <a:rPr lang="en-US" sz="4400" cap="small" dirty="0" smtClean="0"/>
            </a:br>
            <a:endParaRPr lang="en-US" sz="4400" dirty="0"/>
          </a:p>
        </p:txBody>
      </p:sp>
      <p:sp>
        <p:nvSpPr>
          <p:cNvPr id="3" name="Text Placeholder 2"/>
          <p:cNvSpPr>
            <a:spLocks noGrp="1"/>
          </p:cNvSpPr>
          <p:nvPr>
            <p:ph idx="1"/>
          </p:nvPr>
        </p:nvSpPr>
        <p:spPr/>
        <p:txBody>
          <a:bodyPr/>
          <a:lstStyle/>
          <a:p>
            <a:pPr marL="0" indent="0" algn="ctr">
              <a:lnSpc>
                <a:spcPct val="150000"/>
              </a:lnSpc>
              <a:buNone/>
            </a:pPr>
            <a:r>
              <a:rPr lang="en-US" sz="3900" cap="small" dirty="0" smtClean="0"/>
              <a:t>Individual Activity</a:t>
            </a:r>
            <a:r>
              <a:rPr lang="en-US" sz="3900" cap="small" dirty="0"/>
              <a:t/>
            </a:r>
            <a:br>
              <a:rPr lang="en-US" sz="3900" cap="small" dirty="0"/>
            </a:br>
            <a:r>
              <a:rPr lang="en-US" sz="3900" cap="small" spc="-100" dirty="0"/>
              <a:t>Practice Responding to Clients</a:t>
            </a:r>
            <a:r>
              <a:rPr lang="en-US" sz="3900" dirty="0"/>
              <a:t/>
            </a:r>
            <a:br>
              <a:rPr lang="en-US" sz="3900" dirty="0"/>
            </a:br>
            <a:r>
              <a:rPr lang="en-US" sz="3900" dirty="0"/>
              <a:t> </a:t>
            </a:r>
            <a:endParaRPr lang="en-US" sz="3900" dirty="0" smtClean="0"/>
          </a:p>
          <a:p>
            <a:pPr algn="ctr"/>
            <a:endParaRPr lang="en-US" dirty="0" smtClean="0"/>
          </a:p>
          <a:p>
            <a:pPr algn="ctr"/>
            <a:endParaRPr lang="en-US" dirty="0" smtClean="0"/>
          </a:p>
          <a:p>
            <a:pPr algn="ctr"/>
            <a:endParaRPr lang="en-US" dirty="0" smtClean="0"/>
          </a:p>
          <a:p>
            <a:pPr algn="ctr">
              <a:spcBef>
                <a:spcPct val="0"/>
              </a:spcBef>
            </a:pPr>
            <a:endParaRPr lang="en-US" dirty="0" smtClean="0"/>
          </a:p>
          <a:p>
            <a:pPr algn="ctr">
              <a:spcBef>
                <a:spcPct val="0"/>
              </a:spcBef>
            </a:pPr>
            <a:endParaRPr lang="en-US" dirty="0" smtClean="0"/>
          </a:p>
          <a:p>
            <a:pPr algn="ctr"/>
            <a:endParaRPr lang="en-US" dirty="0" smtClean="0"/>
          </a:p>
          <a:p>
            <a:pPr algn="ctr">
              <a:spcBef>
                <a:spcPct val="0"/>
              </a:spcBef>
            </a:pPr>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FF081B44-B4C0-4E41-A8D7-7662849E1A9D}"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pPr marL="0" indent="0" algn="ctr">
              <a:buNone/>
            </a:pPr>
            <a:r>
              <a:rPr lang="en-US" sz="3900" cap="small" dirty="0" smtClean="0"/>
              <a:t>Overview </a:t>
            </a:r>
            <a:r>
              <a:rPr lang="en-US" sz="3900" cap="small" dirty="0"/>
              <a:t>of Pharmacotherapy </a:t>
            </a:r>
            <a:r>
              <a:rPr lang="en-US" sz="3900" cap="small" dirty="0" smtClean="0"/>
              <a:t>&amp; Insurance </a:t>
            </a:r>
            <a:r>
              <a:rPr lang="en-US" sz="3900" cap="small" dirty="0"/>
              <a:t>Coverage</a:t>
            </a:r>
            <a:r>
              <a:rPr lang="en-US" dirty="0"/>
              <a:t/>
            </a:r>
            <a:br>
              <a:rPr lang="en-US" dirty="0"/>
            </a:br>
            <a:r>
              <a:rPr lang="en-US" dirty="0"/>
              <a:t> </a:t>
            </a:r>
            <a:endParaRPr lang="en-US" dirty="0" smtClean="0"/>
          </a:p>
          <a:p>
            <a:pPr algn="ctr"/>
            <a:endParaRPr lang="en-US" dirty="0" smtClean="0"/>
          </a:p>
          <a:p>
            <a:pPr algn="ctr"/>
            <a:endParaRPr lang="en-US" dirty="0" smtClean="0"/>
          </a:p>
          <a:p>
            <a:pPr algn="ctr"/>
            <a:endParaRPr lang="en-US" dirty="0" smtClean="0"/>
          </a:p>
          <a:p>
            <a:pPr algn="ctr">
              <a:spcBef>
                <a:spcPct val="0"/>
              </a:spcBef>
            </a:pPr>
            <a:endParaRPr lang="en-US" dirty="0" smtClean="0"/>
          </a:p>
          <a:p>
            <a:pPr algn="ctr">
              <a:spcBef>
                <a:spcPct val="0"/>
              </a:spcBef>
            </a:pPr>
            <a:endParaRPr lang="en-US" dirty="0" smtClean="0"/>
          </a:p>
          <a:p>
            <a:pPr algn="ctr"/>
            <a:endParaRPr lang="en-US" dirty="0" smtClean="0"/>
          </a:p>
          <a:p>
            <a:pPr algn="ctr">
              <a:spcBef>
                <a:spcPct val="0"/>
              </a:spcBef>
            </a:pPr>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r>
              <a:rPr lang="en-US" dirty="0" smtClean="0"/>
              <a:t>29</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5" name="Content Placeholder 4"/>
          <p:cNvSpPr>
            <a:spLocks noGrp="1"/>
          </p:cNvSpPr>
          <p:nvPr>
            <p:ph idx="1"/>
          </p:nvPr>
        </p:nvSpPr>
        <p:spPr/>
        <p:txBody>
          <a:bodyPr>
            <a:noAutofit/>
          </a:bodyPr>
          <a:lstStyle/>
          <a:p>
            <a:pPr>
              <a:buNone/>
            </a:pPr>
            <a:r>
              <a:rPr lang="en-US" sz="2200" u="sng" dirty="0" smtClean="0"/>
              <a:t> </a:t>
            </a:r>
            <a:r>
              <a:rPr lang="en-US" u="sng" dirty="0"/>
              <a:t>After this training, participants will be able to</a:t>
            </a:r>
            <a:r>
              <a:rPr lang="en-US" u="sng" dirty="0" smtClean="0"/>
              <a:t>:</a:t>
            </a:r>
            <a:endParaRPr lang="en-US" u="sng" dirty="0"/>
          </a:p>
          <a:p>
            <a:pPr>
              <a:spcAft>
                <a:spcPts val="600"/>
              </a:spcAft>
            </a:pPr>
            <a:r>
              <a:rPr lang="en-US" dirty="0" smtClean="0"/>
              <a:t>Recognize the important role that your health center has in reducing the disparity of tobacco use amongst priority populations</a:t>
            </a:r>
          </a:p>
          <a:p>
            <a:pPr>
              <a:spcAft>
                <a:spcPts val="600"/>
              </a:spcAft>
            </a:pPr>
            <a:r>
              <a:rPr lang="en-US" dirty="0" smtClean="0"/>
              <a:t>Describe the 5 A’s of a brief tobacco intervention</a:t>
            </a:r>
          </a:p>
          <a:p>
            <a:pPr>
              <a:spcAft>
                <a:spcPts val="600"/>
              </a:spcAft>
            </a:pPr>
            <a:r>
              <a:rPr lang="en-US" dirty="0" smtClean="0"/>
              <a:t>Identify pharmacotherapy   </a:t>
            </a:r>
          </a:p>
          <a:p>
            <a:pPr>
              <a:spcAft>
                <a:spcPts val="600"/>
              </a:spcAft>
            </a:pPr>
            <a:endParaRPr lang="en-US" sz="2200" dirty="0"/>
          </a:p>
        </p:txBody>
      </p:sp>
      <p:sp>
        <p:nvSpPr>
          <p:cNvPr id="4" name="Slide Number Placeholder 4"/>
          <p:cNvSpPr>
            <a:spLocks noGrp="1"/>
          </p:cNvSpPr>
          <p:nvPr>
            <p:ph type="sldNum" sz="quarter" idx="12"/>
          </p:nvPr>
        </p:nvSpPr>
        <p:spPr>
          <a:xfrm>
            <a:off x="6553200" y="6356350"/>
            <a:ext cx="2133600" cy="365125"/>
          </a:xfrm>
        </p:spPr>
        <p:txBody>
          <a:bodyPr/>
          <a:lstStyle/>
          <a:p>
            <a:r>
              <a:rPr lang="en-US" dirty="0" smtClean="0"/>
              <a:t>3</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PHARMACOTHERAPY &amp; INS.</a:t>
            </a:r>
            <a:endParaRPr lang="en-US" dirty="0"/>
          </a:p>
        </p:txBody>
      </p:sp>
      <p:sp>
        <p:nvSpPr>
          <p:cNvPr id="3" name="Content Placeholder 2"/>
          <p:cNvSpPr>
            <a:spLocks noGrp="1"/>
          </p:cNvSpPr>
          <p:nvPr>
            <p:ph idx="1"/>
          </p:nvPr>
        </p:nvSpPr>
        <p:spPr>
          <a:xfrm>
            <a:off x="685800" y="2057400"/>
            <a:ext cx="8153400" cy="3733799"/>
          </a:xfrm>
        </p:spPr>
        <p:txBody>
          <a:bodyPr>
            <a:noAutofit/>
          </a:bodyPr>
          <a:lstStyle/>
          <a:p>
            <a:pPr marL="0" indent="0">
              <a:buNone/>
            </a:pPr>
            <a:r>
              <a:rPr lang="en-US" u="sng" dirty="0"/>
              <a:t>Nicotine Replacement Therapy (NRT) or pharmacotherapy:</a:t>
            </a:r>
          </a:p>
          <a:p>
            <a:r>
              <a:rPr lang="en-US" sz="2400" dirty="0"/>
              <a:t>Improves chances of quitting</a:t>
            </a:r>
          </a:p>
          <a:p>
            <a:r>
              <a:rPr lang="en-US" sz="2400" dirty="0"/>
              <a:t>Makes people more comfortable while quitting</a:t>
            </a:r>
          </a:p>
          <a:p>
            <a:r>
              <a:rPr lang="en-US" sz="2400" dirty="0"/>
              <a:t>Allows individuals to focus on changing their behavior</a:t>
            </a:r>
          </a:p>
          <a:p>
            <a:r>
              <a:rPr lang="en-US" sz="2400" dirty="0"/>
              <a:t>Does not have the harmful ingredients found in cigarettes and other tobacco products</a:t>
            </a:r>
          </a:p>
          <a:p>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r>
              <a:rPr lang="en-US" dirty="0" smtClean="0"/>
              <a:t>30</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713" y="771572"/>
            <a:ext cx="8458200" cy="1066800"/>
          </a:xfrm>
        </p:spPr>
        <p:txBody>
          <a:bodyPr>
            <a:noAutofit/>
          </a:bodyPr>
          <a:lstStyle/>
          <a:p>
            <a:r>
              <a:rPr lang="en-US" dirty="0" smtClean="0"/>
              <a:t>PHARMACOTHERAPY &amp; INSURANCE</a:t>
            </a:r>
            <a:endParaRPr lang="en-US" dirty="0"/>
          </a:p>
        </p:txBody>
      </p:sp>
      <p:sp>
        <p:nvSpPr>
          <p:cNvPr id="5" name="Rectangle 4"/>
          <p:cNvSpPr/>
          <p:nvPr/>
        </p:nvSpPr>
        <p:spPr>
          <a:xfrm>
            <a:off x="685799" y="5141067"/>
            <a:ext cx="5000531" cy="707886"/>
          </a:xfrm>
          <a:prstGeom prst="rect">
            <a:avLst/>
          </a:prstGeom>
        </p:spPr>
        <p:txBody>
          <a:bodyPr wrap="square">
            <a:spAutoFit/>
          </a:bodyPr>
          <a:lstStyle/>
          <a:p>
            <a:r>
              <a:rPr lang="en-US" sz="1000" dirty="0" smtClean="0">
                <a:latin typeface="Arial" panose="020B0604020202020204" pitchFamily="34" charset="0"/>
                <a:cs typeface="Arial" panose="020B0604020202020204" pitchFamily="34" charset="0"/>
              </a:rPr>
              <a:t>* </a:t>
            </a:r>
            <a:r>
              <a:rPr lang="en-US" sz="1000" dirty="0" err="1" smtClean="0">
                <a:latin typeface="Arial" panose="020B0604020202020204" pitchFamily="34" charset="0"/>
                <a:cs typeface="Arial" panose="020B0604020202020204" pitchFamily="34" charset="0"/>
              </a:rPr>
              <a:t>Nicoderm</a:t>
            </a:r>
            <a:r>
              <a:rPr lang="en-US" sz="1000" dirty="0" smtClean="0">
                <a:latin typeface="Arial" panose="020B0604020202020204" pitchFamily="34" charset="0"/>
                <a:cs typeface="Arial" panose="020B0604020202020204" pitchFamily="34" charset="0"/>
              </a:rPr>
              <a:t> CQ patches (shown here) are manufactured by GlaxoSmithKline Commit lozenges (shown here) are manufactured by GlaxoSmithKline.</a:t>
            </a:r>
          </a:p>
          <a:p>
            <a:r>
              <a:rPr lang="en-US" sz="1000" dirty="0" err="1" smtClean="0">
                <a:latin typeface="Arial" panose="020B0604020202020204" pitchFamily="34" charset="0"/>
                <a:cs typeface="Arial" panose="020B0604020202020204" pitchFamily="34" charset="0"/>
              </a:rPr>
              <a:t>Zyban</a:t>
            </a:r>
            <a:r>
              <a:rPr lang="en-US" sz="1000" dirty="0" smtClean="0">
                <a:latin typeface="Arial" panose="020B0604020202020204" pitchFamily="34" charset="0"/>
                <a:cs typeface="Arial" panose="020B0604020202020204" pitchFamily="34" charset="0"/>
              </a:rPr>
              <a:t> (above top) is manufactured by GlaxoSmithKline.  </a:t>
            </a:r>
            <a:r>
              <a:rPr lang="en-US" sz="1000" dirty="0" err="1" smtClean="0">
                <a:latin typeface="Arial" panose="020B0604020202020204" pitchFamily="34" charset="0"/>
                <a:cs typeface="Arial" panose="020B0604020202020204" pitchFamily="34" charset="0"/>
              </a:rPr>
              <a:t>Chantix</a:t>
            </a:r>
            <a:r>
              <a:rPr lang="en-US" sz="1000" dirty="0" smtClean="0">
                <a:latin typeface="Arial" panose="020B0604020202020204" pitchFamily="34" charset="0"/>
                <a:cs typeface="Arial" panose="020B0604020202020204" pitchFamily="34" charset="0"/>
              </a:rPr>
              <a:t> (above bottom) is manufactured by Pfizer. </a:t>
            </a:r>
          </a:p>
        </p:txBody>
      </p:sp>
      <p:sp>
        <p:nvSpPr>
          <p:cNvPr id="3" name="TextBox 2"/>
          <p:cNvSpPr txBox="1"/>
          <p:nvPr/>
        </p:nvSpPr>
        <p:spPr>
          <a:xfrm>
            <a:off x="5686331" y="1938092"/>
            <a:ext cx="3000469" cy="1323439"/>
          </a:xfrm>
          <a:prstGeom prst="rect">
            <a:avLst/>
          </a:prstGeom>
          <a:noFill/>
        </p:spPr>
        <p:txBody>
          <a:bodyPr wrap="square" rtlCol="0">
            <a:spAutoFit/>
          </a:bodyPr>
          <a:lstStyle/>
          <a:p>
            <a:pPr marL="114300" indent="-1143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Medicaid helps pay for most pharmacotherapy, decreasing the financial barriers to quitting</a:t>
            </a:r>
            <a:endParaRPr lang="en-US" sz="20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45" y="1661716"/>
            <a:ext cx="6133271" cy="3833294"/>
          </a:xfrm>
          <a:prstGeom prst="rect">
            <a:avLst/>
          </a:prstGeom>
        </p:spPr>
      </p:pic>
      <p:sp>
        <p:nvSpPr>
          <p:cNvPr id="7" name="Slide Number Placeholder 4"/>
          <p:cNvSpPr>
            <a:spLocks noGrp="1"/>
          </p:cNvSpPr>
          <p:nvPr>
            <p:ph type="sldNum" sz="quarter" idx="12"/>
          </p:nvPr>
        </p:nvSpPr>
        <p:spPr>
          <a:xfrm>
            <a:off x="6553200" y="6356350"/>
            <a:ext cx="2133600" cy="365125"/>
          </a:xfrm>
        </p:spPr>
        <p:txBody>
          <a:bodyPr/>
          <a:lstStyle/>
          <a:p>
            <a:fld id="{FF081B44-B4C0-4E41-A8D7-7662849E1A9D}"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pPr marL="0" indent="0" algn="ctr">
              <a:buNone/>
            </a:pPr>
            <a:r>
              <a:rPr lang="en-US" sz="3900" cap="small" dirty="0" smtClean="0"/>
              <a:t>Thank </a:t>
            </a:r>
            <a:r>
              <a:rPr lang="en-US" sz="3900" cap="small" dirty="0"/>
              <a:t>You!</a:t>
            </a:r>
            <a:r>
              <a:rPr lang="en-US" sz="3900" dirty="0"/>
              <a:t/>
            </a:r>
            <a:br>
              <a:rPr lang="en-US" sz="3900" dirty="0"/>
            </a:br>
            <a:r>
              <a:rPr lang="en-US" sz="3900" dirty="0"/>
              <a:t> </a:t>
            </a:r>
            <a:endParaRPr lang="en-US" sz="3900" dirty="0" smtClean="0"/>
          </a:p>
          <a:p>
            <a:pPr algn="ctr"/>
            <a:endParaRPr lang="en-US" dirty="0" smtClean="0"/>
          </a:p>
          <a:p>
            <a:pPr algn="ctr"/>
            <a:endParaRPr lang="en-US" dirty="0" smtClean="0"/>
          </a:p>
          <a:p>
            <a:pPr algn="ctr"/>
            <a:endParaRPr lang="en-US" dirty="0" smtClean="0"/>
          </a:p>
          <a:p>
            <a:pPr algn="ctr"/>
            <a:endParaRPr lang="en-US" dirty="0" smtClean="0"/>
          </a:p>
          <a:p>
            <a:pPr algn="ctr">
              <a:spcBef>
                <a:spcPct val="0"/>
              </a:spcBef>
            </a:pPr>
            <a:endParaRPr lang="en-US" dirty="0" smtClean="0"/>
          </a:p>
          <a:p>
            <a:pPr algn="ctr">
              <a:spcBef>
                <a:spcPct val="0"/>
              </a:spcBef>
            </a:pPr>
            <a:endParaRPr lang="en-US" dirty="0" smtClean="0"/>
          </a:p>
          <a:p>
            <a:pPr algn="ctr"/>
            <a:endParaRPr lang="en-US" dirty="0" smtClean="0"/>
          </a:p>
          <a:p>
            <a:pPr algn="ctr">
              <a:spcBef>
                <a:spcPct val="0"/>
              </a:spcBef>
            </a:pPr>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r>
              <a:rPr lang="en-US" dirty="0" smtClean="0"/>
              <a:t>32</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AGENDA</a:t>
            </a:r>
            <a:endParaRPr lang="en-US" dirty="0"/>
          </a:p>
        </p:txBody>
      </p:sp>
      <p:sp>
        <p:nvSpPr>
          <p:cNvPr id="3" name="Content Placeholder 2"/>
          <p:cNvSpPr>
            <a:spLocks noGrp="1"/>
          </p:cNvSpPr>
          <p:nvPr>
            <p:ph idx="1"/>
          </p:nvPr>
        </p:nvSpPr>
        <p:spPr/>
        <p:txBody>
          <a:bodyPr/>
          <a:lstStyle/>
          <a:p>
            <a:pPr fontAlgn="t"/>
            <a:r>
              <a:rPr lang="en-US" dirty="0"/>
              <a:t>Welcome</a:t>
            </a:r>
          </a:p>
          <a:p>
            <a:pPr fontAlgn="t"/>
            <a:r>
              <a:rPr lang="en-US" dirty="0"/>
              <a:t>Warm-Up: Myths &amp; Facts</a:t>
            </a:r>
          </a:p>
          <a:p>
            <a:pPr fontAlgn="t"/>
            <a:r>
              <a:rPr lang="en-US" dirty="0"/>
              <a:t>Building a Rationale for Screening and Treatment</a:t>
            </a:r>
          </a:p>
          <a:p>
            <a:pPr fontAlgn="t"/>
            <a:r>
              <a:rPr lang="en-US" dirty="0"/>
              <a:t>Basic Knowledge of 5 A’s (Ask &amp; Advise)</a:t>
            </a:r>
          </a:p>
          <a:p>
            <a:pPr fontAlgn="t"/>
            <a:r>
              <a:rPr lang="en-US" dirty="0"/>
              <a:t>Pharmacotherapy and Medicaid Coverage</a:t>
            </a:r>
          </a:p>
          <a:p>
            <a:pPr fontAlgn="t"/>
            <a:r>
              <a:rPr lang="en-US" dirty="0" smtClean="0"/>
              <a:t>Closing</a:t>
            </a:r>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r>
              <a:rPr lang="en-US" dirty="0" smtClean="0"/>
              <a:t>4</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a:t>
            </a:r>
            <a:r>
              <a:rPr lang="en-US" dirty="0" smtClean="0"/>
              <a:t>&amp; </a:t>
            </a:r>
            <a:r>
              <a:rPr lang="en-US" dirty="0" smtClean="0"/>
              <a:t>INTRODUCTIONS</a:t>
            </a:r>
            <a:endParaRPr lang="en-US" dirty="0"/>
          </a:p>
        </p:txBody>
      </p:sp>
      <p:sp>
        <p:nvSpPr>
          <p:cNvPr id="3" name="Content Placeholder 2"/>
          <p:cNvSpPr>
            <a:spLocks noGrp="1"/>
          </p:cNvSpPr>
          <p:nvPr>
            <p:ph idx="1"/>
          </p:nvPr>
        </p:nvSpPr>
        <p:spPr/>
        <p:txBody>
          <a:bodyPr/>
          <a:lstStyle/>
          <a:p>
            <a:pPr marL="0" indent="0">
              <a:buNone/>
            </a:pPr>
            <a:r>
              <a:rPr lang="en-US" u="sng" dirty="0" smtClean="0"/>
              <a:t>Please share your:</a:t>
            </a:r>
          </a:p>
          <a:p>
            <a:pPr>
              <a:lnSpc>
                <a:spcPct val="150000"/>
              </a:lnSpc>
            </a:pPr>
            <a:r>
              <a:rPr lang="en-US" sz="2400" dirty="0" smtClean="0"/>
              <a:t>Name </a:t>
            </a:r>
            <a:endParaRPr lang="en-US" sz="2400" dirty="0"/>
          </a:p>
          <a:p>
            <a:pPr>
              <a:lnSpc>
                <a:spcPct val="150000"/>
              </a:lnSpc>
            </a:pPr>
            <a:r>
              <a:rPr lang="en-US" sz="2400" dirty="0" smtClean="0"/>
              <a:t>Agency </a:t>
            </a:r>
            <a:endParaRPr lang="en-US" sz="2400" dirty="0"/>
          </a:p>
          <a:p>
            <a:pPr>
              <a:lnSpc>
                <a:spcPct val="150000"/>
              </a:lnSpc>
            </a:pPr>
            <a:r>
              <a:rPr lang="en-US" sz="2400" dirty="0" smtClean="0"/>
              <a:t>Role</a:t>
            </a:r>
            <a:endParaRPr lang="en-US" sz="2400" dirty="0"/>
          </a:p>
        </p:txBody>
      </p:sp>
      <p:sp>
        <p:nvSpPr>
          <p:cNvPr id="4" name="Slide Number Placeholder 4"/>
          <p:cNvSpPr>
            <a:spLocks noGrp="1"/>
          </p:cNvSpPr>
          <p:nvPr>
            <p:ph type="sldNum" sz="quarter" idx="12"/>
          </p:nvPr>
        </p:nvSpPr>
        <p:spPr>
          <a:xfrm>
            <a:off x="6553200" y="6356350"/>
            <a:ext cx="2133600" cy="365125"/>
          </a:xfrm>
        </p:spPr>
        <p:txBody>
          <a:bodyPr/>
          <a:lstStyle/>
          <a:p>
            <a:r>
              <a:rPr lang="en-US" dirty="0" smtClean="0"/>
              <a:t>5</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   </a:t>
            </a:r>
            <a:endParaRPr lang="en-US" sz="4400" dirty="0"/>
          </a:p>
        </p:txBody>
      </p:sp>
      <p:sp>
        <p:nvSpPr>
          <p:cNvPr id="3" name="Text Placeholder 2"/>
          <p:cNvSpPr>
            <a:spLocks noGrp="1"/>
          </p:cNvSpPr>
          <p:nvPr>
            <p:ph idx="1"/>
          </p:nvPr>
        </p:nvSpPr>
        <p:spPr/>
        <p:txBody>
          <a:bodyPr/>
          <a:lstStyle/>
          <a:p>
            <a:pPr marL="0" indent="0" algn="ctr">
              <a:buNone/>
            </a:pPr>
            <a:r>
              <a:rPr lang="en-US" cap="small" dirty="0"/>
              <a:t/>
            </a:r>
            <a:br>
              <a:rPr lang="en-US" cap="small" dirty="0"/>
            </a:br>
            <a:r>
              <a:rPr lang="en-US" sz="3900" cap="small" dirty="0"/>
              <a:t>Myths &amp; Facts About </a:t>
            </a:r>
            <a:r>
              <a:rPr lang="en-US" sz="3900" cap="small" dirty="0" smtClean="0"/>
              <a:t/>
            </a:r>
            <a:br>
              <a:rPr lang="en-US" sz="3900" cap="small" dirty="0" smtClean="0"/>
            </a:br>
            <a:r>
              <a:rPr lang="en-US" sz="3900" cap="small" dirty="0" smtClean="0"/>
              <a:t>Tobacco </a:t>
            </a:r>
            <a:r>
              <a:rPr lang="en-US" sz="3900" cap="small" dirty="0"/>
              <a:t>Use</a:t>
            </a:r>
            <a:r>
              <a:rPr lang="en-US" sz="3900" dirty="0"/>
              <a:t/>
            </a:r>
            <a:br>
              <a:rPr lang="en-US" sz="3900" dirty="0"/>
            </a:br>
            <a:endParaRPr lang="en-US" sz="3900" dirty="0" smtClean="0"/>
          </a:p>
          <a:p>
            <a:pPr algn="ctr"/>
            <a:endParaRPr lang="en-US" dirty="0" smtClean="0"/>
          </a:p>
          <a:p>
            <a:pPr algn="ctr"/>
            <a:endParaRPr lang="en-US" dirty="0" smtClean="0"/>
          </a:p>
          <a:p>
            <a:pPr algn="ctr"/>
            <a:endParaRPr lang="en-US" dirty="0" smtClean="0"/>
          </a:p>
          <a:p>
            <a:pPr algn="ctr"/>
            <a:endParaRPr lang="en-US" dirty="0" smtClean="0"/>
          </a:p>
          <a:p>
            <a:pPr algn="ctr">
              <a:spcBef>
                <a:spcPct val="0"/>
              </a:spcBef>
            </a:pPr>
            <a:endParaRPr lang="en-US" dirty="0" smtClean="0"/>
          </a:p>
          <a:p>
            <a:pPr algn="ctr">
              <a:spcBef>
                <a:spcPct val="0"/>
              </a:spcBef>
            </a:pPr>
            <a:endParaRPr lang="en-US" dirty="0" smtClean="0"/>
          </a:p>
          <a:p>
            <a:pPr algn="ctr"/>
            <a:endParaRPr lang="en-US" dirty="0" smtClean="0"/>
          </a:p>
          <a:p>
            <a:pPr algn="ctr">
              <a:spcBef>
                <a:spcPct val="0"/>
              </a:spcBef>
            </a:pPr>
            <a:endParaRPr lang="en-US" dirty="0"/>
          </a:p>
        </p:txBody>
      </p:sp>
      <p:sp>
        <p:nvSpPr>
          <p:cNvPr id="23553" name="Rectangle 1"/>
          <p:cNvSpPr>
            <a:spLocks noChangeArrowheads="1"/>
          </p:cNvSpPr>
          <p:nvPr/>
        </p:nvSpPr>
        <p:spPr bwMode="auto">
          <a:xfrm>
            <a:off x="0" y="-230833"/>
            <a:ext cx="401072" cy="461665"/>
          </a:xfrm>
          <a:prstGeom prst="rect">
            <a:avLst/>
          </a:prstGeom>
          <a:noFill/>
          <a:ln w="9525">
            <a:noFill/>
            <a:miter lim="800000"/>
            <a:headEnd/>
            <a:tailEnd/>
          </a:ln>
          <a:effec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5" name="Slide Number Placeholder 4"/>
          <p:cNvSpPr>
            <a:spLocks noGrp="1"/>
          </p:cNvSpPr>
          <p:nvPr>
            <p:ph type="sldNum" sz="quarter" idx="12"/>
          </p:nvPr>
        </p:nvSpPr>
        <p:spPr>
          <a:xfrm>
            <a:off x="6553200" y="6356350"/>
            <a:ext cx="2133600" cy="365125"/>
          </a:xfrm>
        </p:spPr>
        <p:txBody>
          <a:bodyPr/>
          <a:lstStyle/>
          <a:p>
            <a:r>
              <a:rPr lang="en-US" dirty="0" smtClean="0"/>
              <a:t>6</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601" y="1600200"/>
            <a:ext cx="4190999" cy="4114799"/>
          </a:xfrm>
        </p:spPr>
        <p:txBody>
          <a:bodyPr>
            <a:noAutofit/>
          </a:bodyPr>
          <a:lstStyle/>
          <a:p>
            <a:r>
              <a:rPr lang="en-US" sz="2200" dirty="0" smtClean="0"/>
              <a:t>Smoking light cigarettes will reduce one’s risk of lung cancer, stroke, heart disease, and emphysema</a:t>
            </a:r>
          </a:p>
          <a:p>
            <a:r>
              <a:rPr lang="en-US" sz="2200" dirty="0" smtClean="0"/>
              <a:t>Once addicted to nicotine, it’s not that hard to quit </a:t>
            </a:r>
          </a:p>
          <a:p>
            <a:r>
              <a:rPr lang="en-US" sz="2200" dirty="0" smtClean="0"/>
              <a:t>Quitting cold turkey is the only way to stop using tobacco</a:t>
            </a:r>
          </a:p>
          <a:p>
            <a:r>
              <a:rPr lang="en-US" sz="2200" dirty="0" smtClean="0"/>
              <a:t>Nicotine products are just as unhealthy as the nicotine that’s found in cigarettes</a:t>
            </a:r>
            <a:endParaRPr lang="en-US" sz="2200" dirty="0"/>
          </a:p>
        </p:txBody>
      </p:sp>
      <p:sp>
        <p:nvSpPr>
          <p:cNvPr id="3" name="Text Placeholder 2"/>
          <p:cNvSpPr>
            <a:spLocks noGrp="1"/>
          </p:cNvSpPr>
          <p:nvPr>
            <p:ph type="body" idx="4294967295"/>
          </p:nvPr>
        </p:nvSpPr>
        <p:spPr>
          <a:xfrm>
            <a:off x="609601" y="1036637"/>
            <a:ext cx="4040188" cy="639763"/>
          </a:xfrm>
        </p:spPr>
        <p:txBody>
          <a:bodyPr/>
          <a:lstStyle/>
          <a:p>
            <a:pPr marL="0" indent="0" algn="ctr">
              <a:buNone/>
            </a:pPr>
            <a:r>
              <a:rPr lang="en-US" sz="2800" dirty="0" smtClean="0"/>
              <a:t>MYTHS</a:t>
            </a:r>
            <a:endParaRPr lang="en-US" sz="2800" dirty="0"/>
          </a:p>
        </p:txBody>
      </p:sp>
      <p:sp>
        <p:nvSpPr>
          <p:cNvPr id="5" name="Text Placeholder 4"/>
          <p:cNvSpPr>
            <a:spLocks noGrp="1"/>
          </p:cNvSpPr>
          <p:nvPr>
            <p:ph type="body" sz="quarter" idx="4294967295"/>
          </p:nvPr>
        </p:nvSpPr>
        <p:spPr>
          <a:xfrm>
            <a:off x="5102225" y="1036637"/>
            <a:ext cx="4041775" cy="639763"/>
          </a:xfrm>
        </p:spPr>
        <p:txBody>
          <a:bodyPr/>
          <a:lstStyle/>
          <a:p>
            <a:pPr marL="0" indent="0" algn="ctr">
              <a:buNone/>
            </a:pPr>
            <a:r>
              <a:rPr lang="en-US" sz="2800" dirty="0" smtClean="0"/>
              <a:t>FACTS</a:t>
            </a:r>
            <a:endParaRPr lang="en-US" sz="2800" dirty="0"/>
          </a:p>
        </p:txBody>
      </p:sp>
      <p:sp>
        <p:nvSpPr>
          <p:cNvPr id="6" name="Content Placeholder 5"/>
          <p:cNvSpPr>
            <a:spLocks noGrp="1"/>
          </p:cNvSpPr>
          <p:nvPr>
            <p:ph sz="quarter" idx="4294967295"/>
          </p:nvPr>
        </p:nvSpPr>
        <p:spPr>
          <a:xfrm>
            <a:off x="4800601" y="1600200"/>
            <a:ext cx="4343400" cy="5181600"/>
          </a:xfrm>
        </p:spPr>
        <p:txBody>
          <a:bodyPr>
            <a:normAutofit fontScale="47500" lnSpcReduction="20000"/>
          </a:bodyPr>
          <a:lstStyle/>
          <a:p>
            <a:r>
              <a:rPr lang="en-US" sz="4600" dirty="0" smtClean="0"/>
              <a:t>Tobacco use is the leading cause of preventable deaths in the U.S.</a:t>
            </a:r>
          </a:p>
          <a:p>
            <a:r>
              <a:rPr lang="en-US" sz="4600" dirty="0" smtClean="0"/>
              <a:t>Cigarette smoking accounts for more than </a:t>
            </a:r>
            <a:r>
              <a:rPr lang="en-US" sz="4600" dirty="0" smtClean="0">
                <a:solidFill>
                  <a:srgbClr val="C96319"/>
                </a:solidFill>
              </a:rPr>
              <a:t>480,000</a:t>
            </a:r>
            <a:r>
              <a:rPr lang="en-US" sz="4600" dirty="0" smtClean="0"/>
              <a:t> deaths annually in the U.S.</a:t>
            </a:r>
          </a:p>
          <a:p>
            <a:r>
              <a:rPr lang="en-US" sz="4600" dirty="0" smtClean="0"/>
              <a:t>Tobacco use reduces a women’s fertility </a:t>
            </a:r>
          </a:p>
          <a:p>
            <a:r>
              <a:rPr lang="en-US" sz="4600" dirty="0" smtClean="0"/>
              <a:t>Individuals who earn less than $15,000 annually and those with less than high school education use tobacco at higher rates than the general population</a:t>
            </a:r>
          </a:p>
          <a:p>
            <a:r>
              <a:rPr lang="en-US" sz="4600" dirty="0" smtClean="0"/>
              <a:t>Nicotine is the addictive substance</a:t>
            </a:r>
          </a:p>
          <a:p>
            <a:endParaRPr lang="en-US" dirty="0"/>
          </a:p>
        </p:txBody>
      </p:sp>
      <p:sp>
        <p:nvSpPr>
          <p:cNvPr id="7" name="Slide Number Placeholder 4"/>
          <p:cNvSpPr>
            <a:spLocks noGrp="1"/>
          </p:cNvSpPr>
          <p:nvPr>
            <p:ph type="sldNum" sz="quarter" idx="12"/>
          </p:nvPr>
        </p:nvSpPr>
        <p:spPr>
          <a:xfrm>
            <a:off x="6553200" y="6356350"/>
            <a:ext cx="2133600" cy="365125"/>
          </a:xfrm>
        </p:spPr>
        <p:txBody>
          <a:bodyPr/>
          <a:lstStyle/>
          <a:p>
            <a:r>
              <a:rPr lang="en-US" dirty="0" smtClean="0"/>
              <a:t>7</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685800" y="1752600"/>
            <a:ext cx="7620000" cy="3733799"/>
          </a:xfrm>
        </p:spPr>
        <p:txBody>
          <a:bodyPr>
            <a:normAutofit/>
          </a:bodyPr>
          <a:lstStyle/>
          <a:p>
            <a:pPr marL="0" indent="0" algn="ctr">
              <a:buNone/>
            </a:pPr>
            <a:r>
              <a:rPr lang="en-US" sz="4200" cap="small" dirty="0" smtClean="0"/>
              <a:t>Building </a:t>
            </a:r>
            <a:r>
              <a:rPr lang="en-US" sz="4200" cap="small" dirty="0"/>
              <a:t>a Rationale </a:t>
            </a:r>
            <a:r>
              <a:rPr lang="en-US" sz="4200" cap="small" dirty="0" smtClean="0"/>
              <a:t/>
            </a:r>
            <a:br>
              <a:rPr lang="en-US" sz="4200" cap="small" dirty="0" smtClean="0"/>
            </a:br>
            <a:r>
              <a:rPr lang="en-US" sz="4200" cap="small" dirty="0" smtClean="0"/>
              <a:t>for Integrating </a:t>
            </a:r>
            <a:r>
              <a:rPr lang="en-US" sz="4200" cap="small" dirty="0"/>
              <a:t>Tobacco Dependence </a:t>
            </a:r>
            <a:r>
              <a:rPr lang="en-US" sz="4200" cap="small" dirty="0" smtClean="0"/>
              <a:t>Screening</a:t>
            </a:r>
            <a:br>
              <a:rPr lang="en-US" sz="4200" cap="small" dirty="0" smtClean="0"/>
            </a:br>
            <a:r>
              <a:rPr lang="en-US" sz="4200" cap="small" dirty="0" smtClean="0"/>
              <a:t> </a:t>
            </a:r>
            <a:r>
              <a:rPr lang="en-US" sz="4200" cap="small" dirty="0" smtClean="0"/>
              <a:t>&amp; </a:t>
            </a:r>
            <a:r>
              <a:rPr lang="en-US" sz="4200" cap="small" dirty="0"/>
              <a:t>Treatment </a:t>
            </a:r>
            <a:r>
              <a:rPr lang="en-US" sz="4200" cap="small" dirty="0" smtClean="0"/>
              <a:t>into</a:t>
            </a:r>
            <a:br>
              <a:rPr lang="en-US" sz="4200" cap="small" dirty="0" smtClean="0"/>
            </a:br>
            <a:r>
              <a:rPr lang="en-US" sz="4200" cap="small" dirty="0" smtClean="0"/>
              <a:t> </a:t>
            </a:r>
            <a:r>
              <a:rPr lang="en-US" sz="4200" cap="small" dirty="0"/>
              <a:t>Health Care </a:t>
            </a:r>
            <a:r>
              <a:rPr lang="en-US" sz="4200" cap="small" dirty="0" smtClean="0"/>
              <a:t>Settings</a:t>
            </a:r>
            <a:endParaRPr lang="en-US" sz="4200"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spcBef>
                <a:spcPct val="0"/>
              </a:spcBef>
            </a:pPr>
            <a:endParaRPr lang="en-US" dirty="0" smtClean="0"/>
          </a:p>
          <a:p>
            <a:pPr algn="ctr">
              <a:spcBef>
                <a:spcPct val="0"/>
              </a:spcBef>
            </a:pPr>
            <a:endParaRPr lang="en-US" dirty="0" smtClean="0"/>
          </a:p>
          <a:p>
            <a:pPr algn="ctr"/>
            <a:endParaRPr lang="en-US" dirty="0" smtClean="0"/>
          </a:p>
          <a:p>
            <a:pPr algn="ctr">
              <a:spcBef>
                <a:spcPct val="0"/>
              </a:spcBef>
            </a:pPr>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r>
              <a:rPr lang="en-US" dirty="0" smtClean="0"/>
              <a:t>8</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8763000" cy="1066800"/>
          </a:xfrm>
        </p:spPr>
        <p:txBody>
          <a:bodyPr>
            <a:noAutofit/>
          </a:bodyPr>
          <a:lstStyle/>
          <a:p>
            <a:r>
              <a:rPr lang="en-US" dirty="0" smtClean="0"/>
              <a:t>BUILDING A RATIONALE: SCREENING EVERY PATIENT FOR TOBACCO USE</a:t>
            </a:r>
            <a:endParaRPr lang="en-US" dirty="0"/>
          </a:p>
        </p:txBody>
      </p:sp>
      <p:sp>
        <p:nvSpPr>
          <p:cNvPr id="3" name="Content Placeholder 2"/>
          <p:cNvSpPr>
            <a:spLocks noGrp="1"/>
          </p:cNvSpPr>
          <p:nvPr>
            <p:ph idx="1"/>
          </p:nvPr>
        </p:nvSpPr>
        <p:spPr>
          <a:xfrm>
            <a:off x="685800" y="2362200"/>
            <a:ext cx="7924800" cy="3733799"/>
          </a:xfrm>
        </p:spPr>
        <p:txBody>
          <a:bodyPr/>
          <a:lstStyle/>
          <a:p>
            <a:pPr marL="0" indent="0">
              <a:lnSpc>
                <a:spcPct val="150000"/>
              </a:lnSpc>
              <a:spcBef>
                <a:spcPts val="1200"/>
              </a:spcBef>
              <a:spcAft>
                <a:spcPts val="1200"/>
              </a:spcAft>
              <a:buNone/>
            </a:pPr>
            <a:r>
              <a:rPr lang="en-US" dirty="0" smtClean="0"/>
              <a:t>Through the delivery of evidence-based tobacco dependence screening and treatment, safety net providers have the ability to reduce health disparities on a statewide level </a:t>
            </a:r>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r>
              <a:rPr lang="en-US" dirty="0" smtClean="0"/>
              <a:t>9</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3091</TotalTime>
  <Words>2120</Words>
  <Application>Microsoft Office PowerPoint</Application>
  <PresentationFormat>On-screen Show (4:3)</PresentationFormat>
  <Paragraphs>436</Paragraphs>
  <Slides>32</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Monotype Sorts</vt:lpstr>
      <vt:lpstr>Times New Roman</vt:lpstr>
      <vt:lpstr>Office Theme</vt:lpstr>
      <vt:lpstr>PowerPoint Presentation</vt:lpstr>
      <vt:lpstr>GOAL</vt:lpstr>
      <vt:lpstr>OBJECTIVES</vt:lpstr>
      <vt:lpstr>TRAINING AGENDA</vt:lpstr>
      <vt:lpstr>WELCOME &amp; INTRODUCTIONS</vt:lpstr>
      <vt:lpstr>   </vt:lpstr>
      <vt:lpstr>PowerPoint Presentation</vt:lpstr>
      <vt:lpstr>PowerPoint Presentation</vt:lpstr>
      <vt:lpstr>BUILDING A RATIONALE: SCREENING EVERY PATIENT FOR TOBACCO USE</vt:lpstr>
      <vt:lpstr>BUILDING A RATIONALE: SCREENING EVERY PATIENT FOR TOBACCO USE</vt:lpstr>
      <vt:lpstr>BUILDING A RATIONALE: SCREENING EVERY PATIENT FOR TOBACCO USE</vt:lpstr>
      <vt:lpstr>BUILDING A RATIONALE: SCREENING EVERY PATIENT FOR TOBACCO USE</vt:lpstr>
      <vt:lpstr>BUILDING A RATIONALE: SCREENING EVERY PATIENT FOR TOBACCO USE</vt:lpstr>
      <vt:lpstr>PowerPoint Presentation</vt:lpstr>
      <vt:lpstr>BASIC KNOWLEDGE OF THE 5 A’S</vt:lpstr>
      <vt:lpstr>THE 5 A’S</vt:lpstr>
      <vt:lpstr>THE 5 A’S</vt:lpstr>
      <vt:lpstr>THE 5 A’S</vt:lpstr>
      <vt:lpstr>THE 5 A’S</vt:lpstr>
      <vt:lpstr>THE 5 A’S</vt:lpstr>
      <vt:lpstr>ASK</vt:lpstr>
      <vt:lpstr>ADVISE</vt:lpstr>
      <vt:lpstr>SAMPLE VITAL SIGN CARD</vt:lpstr>
      <vt:lpstr>COMMON RESPONSES</vt:lpstr>
      <vt:lpstr>COMMON RESPONSES</vt:lpstr>
      <vt:lpstr>COMMON RESPONSES</vt:lpstr>
      <vt:lpstr>COMMON RESPONSES</vt:lpstr>
      <vt:lpstr> </vt:lpstr>
      <vt:lpstr>PowerPoint Presentation</vt:lpstr>
      <vt:lpstr>PHARMACOTHERAPY &amp; INS.</vt:lpstr>
      <vt:lpstr>PHARMACOTHERAPY &amp; INSURANCE</vt:lpstr>
      <vt:lpstr>PowerPoint Presentation</vt:lpstr>
    </vt:vector>
  </TitlesOfParts>
  <Company>CAIDPC2138</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DPC2138</dc:creator>
  <cp:lastModifiedBy>Marie Crousillat</cp:lastModifiedBy>
  <cp:revision>170</cp:revision>
  <cp:lastPrinted>2015-07-31T17:06:53Z</cp:lastPrinted>
  <dcterms:created xsi:type="dcterms:W3CDTF">2014-10-20T17:14:16Z</dcterms:created>
  <dcterms:modified xsi:type="dcterms:W3CDTF">2016-04-06T22:05:44Z</dcterms:modified>
</cp:coreProperties>
</file>