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91" r:id="rId3"/>
    <p:sldId id="298" r:id="rId4"/>
    <p:sldId id="299" r:id="rId5"/>
    <p:sldId id="269" r:id="rId6"/>
    <p:sldId id="261" r:id="rId7"/>
    <p:sldId id="318" r:id="rId8"/>
    <p:sldId id="267" r:id="rId9"/>
    <p:sldId id="320" r:id="rId10"/>
    <p:sldId id="323" r:id="rId11"/>
    <p:sldId id="268" r:id="rId12"/>
    <p:sldId id="264" r:id="rId13"/>
    <p:sldId id="272" r:id="rId14"/>
    <p:sldId id="271" r:id="rId15"/>
    <p:sldId id="270" r:id="rId16"/>
    <p:sldId id="273" r:id="rId17"/>
    <p:sldId id="276" r:id="rId18"/>
    <p:sldId id="332" r:id="rId19"/>
    <p:sldId id="331" r:id="rId20"/>
    <p:sldId id="280" r:id="rId21"/>
    <p:sldId id="339" r:id="rId22"/>
    <p:sldId id="281" r:id="rId23"/>
    <p:sldId id="341" r:id="rId24"/>
    <p:sldId id="282" r:id="rId25"/>
    <p:sldId id="343" r:id="rId26"/>
    <p:sldId id="283" r:id="rId27"/>
    <p:sldId id="345" r:id="rId28"/>
    <p:sldId id="284" r:id="rId29"/>
    <p:sldId id="350" r:id="rId30"/>
    <p:sldId id="285" r:id="rId31"/>
    <p:sldId id="354" r:id="rId32"/>
    <p:sldId id="257" r:id="rId33"/>
    <p:sldId id="258" r:id="rId34"/>
    <p:sldId id="259" r:id="rId35"/>
    <p:sldId id="288" r:id="rId36"/>
    <p:sldId id="286" r:id="rId37"/>
    <p:sldId id="287" r:id="rId38"/>
    <p:sldId id="265" r:id="rId39"/>
    <p:sldId id="356" r:id="rId40"/>
    <p:sldId id="274" r:id="rId41"/>
    <p:sldId id="289" r:id="rId42"/>
    <p:sldId id="358" r:id="rId4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D3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17" autoAdjust="0"/>
  </p:normalViewPr>
  <p:slideViewPr>
    <p:cSldViewPr snapToGrid="0">
      <p:cViewPr varScale="1">
        <p:scale>
          <a:sx n="59" d="100"/>
          <a:sy n="59" d="100"/>
        </p:scale>
        <p:origin x="300" y="60"/>
      </p:cViewPr>
      <p:guideLst/>
    </p:cSldViewPr>
  </p:slideViewPr>
  <p:outlineViewPr>
    <p:cViewPr>
      <p:scale>
        <a:sx n="33" d="100"/>
        <a:sy n="33" d="100"/>
      </p:scale>
      <p:origin x="0" y="-21702"/>
    </p:cViewPr>
    <p:sldLst>
      <p:sld r:id="rId1" collapse="1"/>
      <p:sld r:id="rId2" collapse="1"/>
      <p:sld r:id="rId3" collapse="1"/>
      <p:sld r:id="rId4" collapse="1"/>
      <p:sld r:id="rId5" collapse="1"/>
      <p:sld r:id="rId6" collapse="1"/>
    </p:sldLst>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79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slide" Target="slides/slide21.xml"/><Relationship Id="rId1" Type="http://schemas.openxmlformats.org/officeDocument/2006/relationships/slide" Target="slides/slide19.xml"/><Relationship Id="rId6" Type="http://schemas.openxmlformats.org/officeDocument/2006/relationships/slide" Target="slides/slide29.xml"/><Relationship Id="rId5" Type="http://schemas.openxmlformats.org/officeDocument/2006/relationships/slide" Target="slides/slide27.xml"/><Relationship Id="rId4"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2E7D01B0-821D-4197-9353-57B26C1E2908}" type="datetimeFigureOut">
              <a:rPr lang="en-US" smtClean="0"/>
              <a:t>2/9/2018</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AC9DFDC-9E9C-4E4A-80A0-C00501EB412E}" type="slidenum">
              <a:rPr lang="en-US" smtClean="0"/>
              <a:t>‹#›</a:t>
            </a:fld>
            <a:endParaRPr lang="en-US"/>
          </a:p>
        </p:txBody>
      </p:sp>
    </p:spTree>
    <p:extLst>
      <p:ext uri="{BB962C8B-B14F-4D97-AF65-F5344CB8AC3E}">
        <p14:creationId xmlns:p14="http://schemas.microsoft.com/office/powerpoint/2010/main" val="586690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9454B24-069C-4C1D-9F52-D3A37155C959}" type="datetimeFigureOut">
              <a:rPr lang="en-US" smtClean="0"/>
              <a:t>2/9/2018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DE68B8F-A918-4F38-B903-902C38660304}" type="slidenum">
              <a:rPr lang="en-US" smtClean="0"/>
              <a:t>‹#›</a:t>
            </a:fld>
            <a:endParaRPr lang="en-US"/>
          </a:p>
        </p:txBody>
      </p:sp>
    </p:spTree>
    <p:extLst>
      <p:ext uri="{BB962C8B-B14F-4D97-AF65-F5344CB8AC3E}">
        <p14:creationId xmlns:p14="http://schemas.microsoft.com/office/powerpoint/2010/main" val="34140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E68B8F-A918-4F38-B903-902C38660304}" type="slidenum">
              <a:rPr lang="en-US" smtClean="0"/>
              <a:t>1</a:t>
            </a:fld>
            <a:endParaRPr lang="en-US"/>
          </a:p>
        </p:txBody>
      </p:sp>
    </p:spTree>
    <p:extLst>
      <p:ext uri="{BB962C8B-B14F-4D97-AF65-F5344CB8AC3E}">
        <p14:creationId xmlns:p14="http://schemas.microsoft.com/office/powerpoint/2010/main" val="3544679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19F13D61-3784-4CD7-A643-BA959052343E}"/>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C6F0A58B-C101-420F-878F-EFC50215900E}" type="slidenum">
              <a:rPr lang="en-US" altLang="en-US" sz="1200"/>
              <a:pPr/>
              <a:t>10</a:t>
            </a:fld>
            <a:endParaRPr lang="en-US" altLang="en-US" sz="1200"/>
          </a:p>
        </p:txBody>
      </p:sp>
      <p:sp>
        <p:nvSpPr>
          <p:cNvPr id="66563" name="Rectangle 2">
            <a:extLst>
              <a:ext uri="{FF2B5EF4-FFF2-40B4-BE49-F238E27FC236}">
                <a16:creationId xmlns:a16="http://schemas.microsoft.com/office/drawing/2014/main" id="{AA85D45B-366F-4E8F-AEB0-82FEBD55DE60}"/>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28D141A1-9E47-4637-A952-9C75103C4104}"/>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25676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A704BD5D-DAAB-45C0-92FA-B90AE8A487D5}"/>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69C4D930-8BDB-412F-85CA-84196587E3DD}"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118787" name="Rectangle 2">
            <a:extLst>
              <a:ext uri="{FF2B5EF4-FFF2-40B4-BE49-F238E27FC236}">
                <a16:creationId xmlns:a16="http://schemas.microsoft.com/office/drawing/2014/main" id="{75E7AC5C-C9A0-4E70-9BD8-283FC9972323}"/>
              </a:ext>
            </a:extLst>
          </p:cNvPr>
          <p:cNvSpPr>
            <a:spLocks noGrp="1" noRot="1" noChangeAspect="1" noChangeArrowheads="1" noTextEdit="1"/>
          </p:cNvSpPr>
          <p:nvPr>
            <p:ph type="sldImg"/>
          </p:nvPr>
        </p:nvSpPr>
        <p:spPr>
          <a:xfrm>
            <a:off x="1252538" y="708025"/>
            <a:ext cx="4670425" cy="2627313"/>
          </a:xfrm>
          <a:ln/>
        </p:spPr>
      </p:sp>
      <p:sp>
        <p:nvSpPr>
          <p:cNvPr id="118788" name="Rectangle 3">
            <a:extLst>
              <a:ext uri="{FF2B5EF4-FFF2-40B4-BE49-F238E27FC236}">
                <a16:creationId xmlns:a16="http://schemas.microsoft.com/office/drawing/2014/main" id="{8451F51C-26E8-415A-9D9E-2438A9045554}"/>
              </a:ext>
            </a:extLst>
          </p:cNvPr>
          <p:cNvSpPr>
            <a:spLocks noGrp="1" noChangeArrowheads="1"/>
          </p:cNvSpPr>
          <p:nvPr>
            <p:ph type="body" idx="1"/>
          </p:nvPr>
        </p:nvSpPr>
        <p:spPr>
          <a:xfrm>
            <a:off x="585258" y="3490913"/>
            <a:ext cx="6008652" cy="5265460"/>
          </a:xfrm>
          <a:noFill/>
        </p:spPr>
        <p:txBody>
          <a:bodyPr lIns="94155" tIns="47076" rIns="94155" bIns="47076"/>
          <a:lstStyle/>
          <a:p>
            <a:pPr eaLnBrk="1" hangingPunct="1"/>
            <a:endParaRPr lang="en-US" altLang="en-US" sz="900" dirty="0">
              <a:latin typeface="Arial" panose="020B0604020202020204" pitchFamily="34" charset="0"/>
            </a:endParaRPr>
          </a:p>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2594044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C5354FD5-A926-4659-831A-5169AED93641}"/>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1BD82AB6-E611-44B7-BAE2-00F381F7962B}"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107523" name="Rectangle 7">
            <a:extLst>
              <a:ext uri="{FF2B5EF4-FFF2-40B4-BE49-F238E27FC236}">
                <a16:creationId xmlns:a16="http://schemas.microsoft.com/office/drawing/2014/main" id="{2275CCC1-2385-4F4A-BC42-DC9639DCD2D6}"/>
              </a:ext>
            </a:extLst>
          </p:cNvPr>
          <p:cNvSpPr txBox="1">
            <a:spLocks noGrp="1" noChangeArrowheads="1"/>
          </p:cNvSpPr>
          <p:nvPr/>
        </p:nvSpPr>
        <p:spPr bwMode="auto">
          <a:xfrm>
            <a:off x="4069172" y="8990717"/>
            <a:ext cx="3109997" cy="473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89" tIns="47396" rIns="94789" bIns="47396" anchor="b"/>
          <a:lstStyle>
            <a:lvl1pPr algn="l" defTabSz="912813">
              <a:spcBef>
                <a:spcPct val="30000"/>
              </a:spcBef>
              <a:defRPr sz="1200">
                <a:solidFill>
                  <a:schemeClr val="tx1"/>
                </a:solidFill>
                <a:latin typeface="Arial" panose="020B0604020202020204" pitchFamily="34" charset="0"/>
              </a:defRPr>
            </a:lvl1pPr>
            <a:lvl2pPr marL="735013" indent="-282575" algn="l" defTabSz="912813">
              <a:spcBef>
                <a:spcPct val="30000"/>
              </a:spcBef>
              <a:defRPr sz="1200">
                <a:solidFill>
                  <a:schemeClr val="tx1"/>
                </a:solidFill>
                <a:latin typeface="Arial" panose="020B0604020202020204" pitchFamily="34" charset="0"/>
              </a:defRPr>
            </a:lvl2pPr>
            <a:lvl3pPr marL="1128713" indent="-225425" algn="l" defTabSz="912813">
              <a:spcBef>
                <a:spcPct val="30000"/>
              </a:spcBef>
              <a:defRPr sz="1200">
                <a:solidFill>
                  <a:schemeClr val="tx1"/>
                </a:solidFill>
                <a:latin typeface="Arial" panose="020B0604020202020204" pitchFamily="34" charset="0"/>
              </a:defRPr>
            </a:lvl3pPr>
            <a:lvl4pPr marL="1581150" indent="-228600" algn="l" defTabSz="912813">
              <a:spcBef>
                <a:spcPct val="30000"/>
              </a:spcBef>
              <a:defRPr sz="1200">
                <a:solidFill>
                  <a:schemeClr val="tx1"/>
                </a:solidFill>
                <a:latin typeface="Arial" panose="020B0604020202020204" pitchFamily="34" charset="0"/>
              </a:defRPr>
            </a:lvl4pPr>
            <a:lvl5pPr marL="2033588" indent="-227013" algn="l" defTabSz="912813">
              <a:spcBef>
                <a:spcPct val="30000"/>
              </a:spcBef>
              <a:defRPr sz="1200">
                <a:solidFill>
                  <a:schemeClr val="tx1"/>
                </a:solidFill>
                <a:latin typeface="Arial" panose="020B0604020202020204" pitchFamily="34" charset="0"/>
              </a:defRPr>
            </a:lvl5pPr>
            <a:lvl6pPr marL="2490788" indent="-227013" defTabSz="912813" eaLnBrk="0" fontAlgn="base" hangingPunct="0">
              <a:spcBef>
                <a:spcPct val="30000"/>
              </a:spcBef>
              <a:spcAft>
                <a:spcPct val="0"/>
              </a:spcAft>
              <a:defRPr sz="1200">
                <a:solidFill>
                  <a:schemeClr val="tx1"/>
                </a:solidFill>
                <a:latin typeface="Arial" panose="020B0604020202020204" pitchFamily="34" charset="0"/>
              </a:defRPr>
            </a:lvl6pPr>
            <a:lvl7pPr marL="2947988" indent="-227013" defTabSz="912813" eaLnBrk="0" fontAlgn="base" hangingPunct="0">
              <a:spcBef>
                <a:spcPct val="30000"/>
              </a:spcBef>
              <a:spcAft>
                <a:spcPct val="0"/>
              </a:spcAft>
              <a:defRPr sz="1200">
                <a:solidFill>
                  <a:schemeClr val="tx1"/>
                </a:solidFill>
                <a:latin typeface="Arial" panose="020B0604020202020204" pitchFamily="34" charset="0"/>
              </a:defRPr>
            </a:lvl7pPr>
            <a:lvl8pPr marL="3405188" indent="-227013" defTabSz="912813" eaLnBrk="0" fontAlgn="base" hangingPunct="0">
              <a:spcBef>
                <a:spcPct val="30000"/>
              </a:spcBef>
              <a:spcAft>
                <a:spcPct val="0"/>
              </a:spcAft>
              <a:defRPr sz="1200">
                <a:solidFill>
                  <a:schemeClr val="tx1"/>
                </a:solidFill>
                <a:latin typeface="Arial" panose="020B0604020202020204" pitchFamily="34" charset="0"/>
              </a:defRPr>
            </a:lvl8pPr>
            <a:lvl9pPr marL="3862388" indent="-227013" defTabSz="912813"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54D066E-E79E-4D09-8C28-FCC403CFD928}" type="slidenum">
              <a:rPr lang="en-US" altLang="en-US" sz="1000">
                <a:latin typeface="Tahoma" panose="020B0604030504040204" pitchFamily="34" charset="0"/>
              </a:rPr>
              <a:pPr algn="r" eaLnBrk="1" hangingPunct="1">
                <a:spcBef>
                  <a:spcPct val="0"/>
                </a:spcBef>
              </a:pPr>
              <a:t>12</a:t>
            </a:fld>
            <a:endParaRPr lang="en-US" altLang="en-US" sz="1000">
              <a:latin typeface="Tahoma" panose="020B0604030504040204" pitchFamily="34" charset="0"/>
            </a:endParaRPr>
          </a:p>
        </p:txBody>
      </p:sp>
      <p:sp>
        <p:nvSpPr>
          <p:cNvPr id="107524" name="Rectangle 2">
            <a:extLst>
              <a:ext uri="{FF2B5EF4-FFF2-40B4-BE49-F238E27FC236}">
                <a16:creationId xmlns:a16="http://schemas.microsoft.com/office/drawing/2014/main" id="{C0A2867E-4ED4-433F-8169-41384CE8CE47}"/>
              </a:ext>
            </a:extLst>
          </p:cNvPr>
          <p:cNvSpPr>
            <a:spLocks noGrp="1" noRot="1" noChangeAspect="1" noChangeArrowheads="1" noTextEdit="1"/>
          </p:cNvSpPr>
          <p:nvPr>
            <p:ph type="sldImg"/>
          </p:nvPr>
        </p:nvSpPr>
        <p:spPr>
          <a:xfrm>
            <a:off x="1258888" y="708025"/>
            <a:ext cx="4670425" cy="2627313"/>
          </a:xfrm>
          <a:ln/>
        </p:spPr>
      </p:sp>
      <p:sp>
        <p:nvSpPr>
          <p:cNvPr id="107525" name="Rectangle 3">
            <a:extLst>
              <a:ext uri="{FF2B5EF4-FFF2-40B4-BE49-F238E27FC236}">
                <a16:creationId xmlns:a16="http://schemas.microsoft.com/office/drawing/2014/main" id="{3F6BF65C-DB61-4A2D-AEBC-845C8525AADA}"/>
              </a:ext>
            </a:extLst>
          </p:cNvPr>
          <p:cNvSpPr>
            <a:spLocks noGrp="1" noChangeArrowheads="1"/>
          </p:cNvSpPr>
          <p:nvPr>
            <p:ph type="body" idx="1"/>
          </p:nvPr>
        </p:nvSpPr>
        <p:spPr>
          <a:xfrm>
            <a:off x="585258" y="3489297"/>
            <a:ext cx="6008652" cy="5260611"/>
          </a:xfrm>
          <a:noFill/>
        </p:spPr>
        <p:txBody>
          <a:bodyPr lIns="93896" tIns="46948" rIns="93896" bIns="46948"/>
          <a:lstStyle/>
          <a:p>
            <a:pPr eaLnBrk="1" hangingPunct="1">
              <a:buFont typeface="Monotype Sorts" pitchFamily="2" charset="2"/>
              <a:buNone/>
            </a:pPr>
            <a:endParaRPr lang="en-US" altLang="en-US" sz="900" dirty="0">
              <a:latin typeface="Arial" panose="020B0604020202020204" pitchFamily="34" charset="0"/>
            </a:endParaRPr>
          </a:p>
        </p:txBody>
      </p:sp>
    </p:spTree>
    <p:extLst>
      <p:ext uri="{BB962C8B-B14F-4D97-AF65-F5344CB8AC3E}">
        <p14:creationId xmlns:p14="http://schemas.microsoft.com/office/powerpoint/2010/main" val="2211338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8D612075-9A40-465D-937E-07E81D7165E1}"/>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7D7B463C-18D5-4046-94A5-2FBEC587626B}"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122883" name="Rectangle 2">
            <a:extLst>
              <a:ext uri="{FF2B5EF4-FFF2-40B4-BE49-F238E27FC236}">
                <a16:creationId xmlns:a16="http://schemas.microsoft.com/office/drawing/2014/main" id="{E282C2B5-20E7-415E-8D03-11CAE599E5A3}"/>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7D71A932-865D-4C8D-BF8F-9AF38506F856}"/>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742514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EEE82B45-79C8-4D94-8B06-A6BE25694F39}"/>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2C621641-F2DE-4D37-B7DD-C10D8D79E767}"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121859" name="Rectangle 2">
            <a:extLst>
              <a:ext uri="{FF2B5EF4-FFF2-40B4-BE49-F238E27FC236}">
                <a16:creationId xmlns:a16="http://schemas.microsoft.com/office/drawing/2014/main" id="{D55A6E1C-8455-4497-A694-E4C58715600B}"/>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4CEAB017-8865-4485-B38F-EE0BF4776F40}"/>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392199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7452177F-32AA-414E-8123-87CACECDABFB}"/>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70E3B582-135D-43BA-A54F-3B639BF67902}"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120835" name="Slide Image Placeholder 1">
            <a:extLst>
              <a:ext uri="{FF2B5EF4-FFF2-40B4-BE49-F238E27FC236}">
                <a16:creationId xmlns:a16="http://schemas.microsoft.com/office/drawing/2014/main" id="{DC499E3D-7DF6-4485-A3C0-2C9FD150ABBC}"/>
              </a:ext>
            </a:extLst>
          </p:cNvPr>
          <p:cNvSpPr>
            <a:spLocks noGrp="1" noRot="1" noChangeAspect="1" noTextEdit="1"/>
          </p:cNvSpPr>
          <p:nvPr>
            <p:ph type="sldImg"/>
          </p:nvPr>
        </p:nvSpPr>
        <p:spPr>
          <a:xfrm>
            <a:off x="395288" y="703263"/>
            <a:ext cx="6388100" cy="3592512"/>
          </a:xfrm>
          <a:ln/>
        </p:spPr>
      </p:sp>
      <p:sp>
        <p:nvSpPr>
          <p:cNvPr id="120836" name="Notes Placeholder 2">
            <a:extLst>
              <a:ext uri="{FF2B5EF4-FFF2-40B4-BE49-F238E27FC236}">
                <a16:creationId xmlns:a16="http://schemas.microsoft.com/office/drawing/2014/main" id="{0590B2F5-8CF9-48F8-B661-02224AC4A99C}"/>
              </a:ext>
            </a:extLst>
          </p:cNvPr>
          <p:cNvSpPr>
            <a:spLocks noGrp="1"/>
          </p:cNvSpPr>
          <p:nvPr>
            <p:ph type="body" idx="1"/>
          </p:nvPr>
        </p:nvSpPr>
        <p:spPr>
          <a:xfrm>
            <a:off x="957548" y="4528489"/>
            <a:ext cx="5264074" cy="4216570"/>
          </a:xfrm>
          <a:noFill/>
        </p:spPr>
        <p:txBody>
          <a:bodyPr/>
          <a:lstStyle/>
          <a:p>
            <a:pPr eaLnBrk="1" hangingPunct="1"/>
            <a:endParaRPr lang="en-US" altLang="en-US">
              <a:latin typeface="Arial" panose="020B0604020202020204" pitchFamily="34" charset="0"/>
            </a:endParaRPr>
          </a:p>
        </p:txBody>
      </p:sp>
      <p:sp>
        <p:nvSpPr>
          <p:cNvPr id="4" name="Slide Number Placeholder 3">
            <a:extLst>
              <a:ext uri="{FF2B5EF4-FFF2-40B4-BE49-F238E27FC236}">
                <a16:creationId xmlns:a16="http://schemas.microsoft.com/office/drawing/2014/main" id="{7C7B17B8-43EA-44A6-B363-65917CF1F1AB}"/>
              </a:ext>
            </a:extLst>
          </p:cNvPr>
          <p:cNvSpPr txBox="1">
            <a:spLocks noGrp="1"/>
          </p:cNvSpPr>
          <p:nvPr/>
        </p:nvSpPr>
        <p:spPr bwMode="auto">
          <a:xfrm>
            <a:off x="4067546" y="8979403"/>
            <a:ext cx="3111623" cy="468687"/>
          </a:xfrm>
          <a:prstGeom prst="rect">
            <a:avLst/>
          </a:prstGeom>
          <a:noFill/>
          <a:ln w="19050">
            <a:miter lim="800000"/>
            <a:headEnd/>
            <a:tailEnd type="none" w="lg" len="lg"/>
          </a:ln>
        </p:spPr>
        <p:txBody>
          <a:bodyPr lIns="95096" tIns="47549" rIns="95096" bIns="47549"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4BCE5EEF-0548-478A-A7F7-8662409E7EED}" type="slidenum">
              <a:rPr lang="en-US" altLang="en-US" sz="1200" b="1">
                <a:effectLst>
                  <a:outerShdw blurRad="38100" dist="38100" dir="2700000" algn="tl">
                    <a:srgbClr val="C0C0C0"/>
                  </a:outerShdw>
                </a:effectLst>
                <a:latin typeface="Arial" panose="020B0604020202020204" pitchFamily="34" charset="0"/>
              </a:rPr>
              <a:pPr algn="r" eaLnBrk="1" hangingPunct="1"/>
              <a:t>15</a:t>
            </a:fld>
            <a:endParaRPr lang="en-US" altLang="en-US" sz="1200" b="1">
              <a:effectLst>
                <a:outerShdw blurRad="38100" dist="38100" dir="2700000" algn="tl">
                  <a:srgbClr val="C0C0C0"/>
                </a:outerShdw>
              </a:effectLst>
              <a:latin typeface="Arial" panose="020B0604020202020204" pitchFamily="34" charset="0"/>
            </a:endParaRPr>
          </a:p>
        </p:txBody>
      </p:sp>
    </p:spTree>
    <p:extLst>
      <p:ext uri="{BB962C8B-B14F-4D97-AF65-F5344CB8AC3E}">
        <p14:creationId xmlns:p14="http://schemas.microsoft.com/office/powerpoint/2010/main" val="1636361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EEE924C3-348D-47CD-AC1D-E91B585A6E6E}"/>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5431F288-970B-4A02-9AD9-98789E54E4DF}"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123907" name="Rectangle 2">
            <a:extLst>
              <a:ext uri="{FF2B5EF4-FFF2-40B4-BE49-F238E27FC236}">
                <a16:creationId xmlns:a16="http://schemas.microsoft.com/office/drawing/2014/main" id="{24B15225-8508-4BC2-B286-B57ECFC6DFDA}"/>
              </a:ext>
            </a:extLst>
          </p:cNvPr>
          <p:cNvSpPr>
            <a:spLocks noGrp="1" noRot="1" noChangeAspect="1" noChangeArrowheads="1" noTextEdit="1"/>
          </p:cNvSpPr>
          <p:nvPr>
            <p:ph type="sldImg"/>
          </p:nvPr>
        </p:nvSpPr>
        <p:spPr>
          <a:xfrm>
            <a:off x="255588" y="744538"/>
            <a:ext cx="5040312" cy="2835275"/>
          </a:xfrm>
          <a:ln/>
        </p:spPr>
      </p:sp>
      <p:sp>
        <p:nvSpPr>
          <p:cNvPr id="123908" name="Rectangle 3">
            <a:extLst>
              <a:ext uri="{FF2B5EF4-FFF2-40B4-BE49-F238E27FC236}">
                <a16:creationId xmlns:a16="http://schemas.microsoft.com/office/drawing/2014/main" id="{E50BA1D2-5CD8-4AF4-AD86-1882579BC231}"/>
              </a:ext>
            </a:extLst>
          </p:cNvPr>
          <p:cNvSpPr>
            <a:spLocks noGrp="1" noChangeArrowheads="1"/>
          </p:cNvSpPr>
          <p:nvPr>
            <p:ph type="body" idx="1"/>
          </p:nvPr>
        </p:nvSpPr>
        <p:spPr>
          <a:xfrm>
            <a:off x="788474" y="3848085"/>
            <a:ext cx="5621731" cy="4906671"/>
          </a:xfrm>
          <a:noFill/>
        </p:spPr>
        <p:txBody>
          <a:bodyPr/>
          <a:lstStyle/>
          <a:p>
            <a:pPr eaLnBrk="1" hangingPunct="1"/>
            <a:r>
              <a:rPr lang="en-US" altLang="en-US" b="1">
                <a:latin typeface="Arial" panose="020B0604020202020204" pitchFamily="34" charset="0"/>
              </a:rPr>
              <a:t>Key Point</a:t>
            </a:r>
          </a:p>
          <a:p>
            <a:pPr eaLnBrk="1" hangingPunct="1"/>
            <a:r>
              <a:rPr lang="en-US" altLang="en-US" b="1">
                <a:latin typeface="Arial" panose="020B0604020202020204" pitchFamily="34" charset="0"/>
              </a:rPr>
              <a:t>Common nicotine withdrawal symptoms including impatience, irritability, and anxiety typically resolve in 5 to 6 weeks following abstinence; these withdrawal symptoms can be decreased with nicotine replacement therapy (NRT) therapy. Other withdrawal symptoms, such as excessive hunger, may last well beyond this initial 5 to 6 week period.</a:t>
            </a:r>
          </a:p>
          <a:p>
            <a:pPr eaLnBrk="1" hangingPunct="1"/>
            <a:r>
              <a:rPr lang="en-US" altLang="en-US" b="1">
                <a:latin typeface="Arial" panose="020B0604020202020204" pitchFamily="34" charset="0"/>
              </a:rPr>
              <a:t>Background</a:t>
            </a:r>
          </a:p>
          <a:p>
            <a:pPr lvl="1" eaLnBrk="1" hangingPunct="1"/>
            <a:r>
              <a:rPr lang="en-US" altLang="en-US">
                <a:latin typeface="Arial" panose="020B0604020202020204" pitchFamily="34" charset="0"/>
              </a:rPr>
              <a:t>To investigate the long-term effects of NRT on tobacco withdrawal symptoms, this community-based, double-blind, randomized study monitored 40 volunteers chewing 2 mg of NRT gum or placebo gum over the first 10 weeks after stopping smoking.</a:t>
            </a:r>
          </a:p>
          <a:p>
            <a:pPr lvl="1" eaLnBrk="1" hangingPunct="1"/>
            <a:r>
              <a:rPr lang="en-US" altLang="en-US">
                <a:latin typeface="Arial" panose="020B0604020202020204" pitchFamily="34" charset="0"/>
              </a:rPr>
              <a:t>Smoking abstinence over the course of the study was verified using carbon monoxide testing. </a:t>
            </a:r>
          </a:p>
          <a:p>
            <a:pPr lvl="1" eaLnBrk="1" hangingPunct="1"/>
            <a:r>
              <a:rPr lang="en-US" altLang="en-US">
                <a:latin typeface="Arial" panose="020B0604020202020204" pitchFamily="34" charset="0"/>
              </a:rPr>
              <a:t>For the first week after quitting, individuals in the NRT gum group experienced significant decreases in irritability, anxiety, impatience, restlessness, excessive hunger, difficulty concentrating, drowsiness, sleep disturbance, and tobacco craving intensity vs individuals in the placebo gum group (</a:t>
            </a:r>
            <a:r>
              <a:rPr lang="en-US" altLang="en-US" i="1">
                <a:latin typeface="Arial" panose="020B0604020202020204" pitchFamily="34" charset="0"/>
              </a:rPr>
              <a:t>P</a:t>
            </a:r>
            <a:r>
              <a:rPr lang="en-US" altLang="en-US">
                <a:latin typeface="Arial" panose="020B0604020202020204" pitchFamily="34" charset="0"/>
              </a:rPr>
              <a:t>&lt;.01). </a:t>
            </a:r>
          </a:p>
          <a:p>
            <a:pPr lvl="1" eaLnBrk="1" hangingPunct="1"/>
            <a:r>
              <a:rPr lang="en-US" altLang="en-US">
                <a:latin typeface="Arial" panose="020B0604020202020204" pitchFamily="34" charset="0"/>
              </a:rPr>
              <a:t>For increased appetite and excessive eating, the NRT gum group scored consistently lower throughout the study period. However, irritability, anxiety, and impatience symptoms declined over time in the placebo group so that, by week 5 or 6 through study end, there was no difference between groups for these symptoms. </a:t>
            </a:r>
          </a:p>
          <a:p>
            <a:pPr eaLnBrk="1" hangingPunct="1"/>
            <a:endParaRPr lang="en-US" altLang="en-US">
              <a:latin typeface="Arial" panose="020B0604020202020204" pitchFamily="34" charset="0"/>
            </a:endParaRPr>
          </a:p>
        </p:txBody>
      </p:sp>
      <p:sp>
        <p:nvSpPr>
          <p:cNvPr id="123909" name="Rectangle 4">
            <a:extLst>
              <a:ext uri="{FF2B5EF4-FFF2-40B4-BE49-F238E27FC236}">
                <a16:creationId xmlns:a16="http://schemas.microsoft.com/office/drawing/2014/main" id="{D8B27DB5-BFE7-4E48-B2B8-2C06CFCF93E7}"/>
              </a:ext>
            </a:extLst>
          </p:cNvPr>
          <p:cNvSpPr>
            <a:spLocks noChangeArrowheads="1"/>
          </p:cNvSpPr>
          <p:nvPr/>
        </p:nvSpPr>
        <p:spPr bwMode="auto">
          <a:xfrm>
            <a:off x="786847" y="8184250"/>
            <a:ext cx="5750164" cy="518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7549" tIns="47549" rIns="47549" bIns="47549" anchor="b">
            <a:spAutoFit/>
          </a:bodyPr>
          <a:lstStyle>
            <a:lvl1pPr indent="1588" algn="l">
              <a:spcBef>
                <a:spcPct val="30000"/>
              </a:spcBef>
              <a:defRPr sz="1200">
                <a:solidFill>
                  <a:schemeClr val="tx1"/>
                </a:solidFill>
                <a:latin typeface="Arial" panose="020B0604020202020204" pitchFamily="34" charset="0"/>
              </a:defRPr>
            </a:lvl1pPr>
            <a:lvl2pPr marL="742950" indent="-285750" algn="l">
              <a:spcBef>
                <a:spcPct val="30000"/>
              </a:spcBef>
              <a:defRPr sz="1200">
                <a:solidFill>
                  <a:schemeClr val="tx1"/>
                </a:solidFill>
                <a:latin typeface="Arial" panose="020B0604020202020204" pitchFamily="34" charset="0"/>
              </a:defRPr>
            </a:lvl2pPr>
            <a:lvl3pPr marL="1143000" indent="-228600" algn="l">
              <a:spcBef>
                <a:spcPct val="30000"/>
              </a:spcBef>
              <a:defRPr sz="1200">
                <a:solidFill>
                  <a:schemeClr val="tx1"/>
                </a:solidFill>
                <a:latin typeface="Arial" panose="020B0604020202020204" pitchFamily="34" charset="0"/>
              </a:defRPr>
            </a:lvl3pPr>
            <a:lvl4pPr marL="1600200" indent="-228600" algn="l">
              <a:spcBef>
                <a:spcPct val="30000"/>
              </a:spcBef>
              <a:defRPr sz="1200">
                <a:solidFill>
                  <a:schemeClr val="tx1"/>
                </a:solidFill>
                <a:latin typeface="Arial" panose="020B0604020202020204" pitchFamily="34" charset="0"/>
              </a:defRPr>
            </a:lvl4pPr>
            <a:lvl5pPr marL="2057400" indent="-228600" algn="l">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en-US" sz="900" b="1">
                <a:latin typeface="Times New Roman" panose="02020603050405020304" pitchFamily="18" charset="0"/>
                <a:ea typeface="ＭＳ Ｐゴシック" panose="020B0600070205080204" pitchFamily="34" charset="-128"/>
              </a:rPr>
              <a:t>Reference</a:t>
            </a:r>
          </a:p>
          <a:p>
            <a:pPr>
              <a:spcBef>
                <a:spcPct val="0"/>
              </a:spcBef>
            </a:pPr>
            <a:r>
              <a:rPr lang="en-US" altLang="en-US" sz="900">
                <a:latin typeface="Times New Roman" panose="02020603050405020304" pitchFamily="18" charset="0"/>
                <a:ea typeface="ＭＳ Ｐゴシック" panose="020B0600070205080204" pitchFamily="34" charset="-128"/>
              </a:rPr>
              <a:t>Gross J, Stitzer ML. Nicotine replacement: ten-week effects on tobacco withdrawal symptoms. </a:t>
            </a:r>
            <a:r>
              <a:rPr lang="en-US" altLang="en-US" sz="900" i="1">
                <a:latin typeface="Times New Roman" panose="02020603050405020304" pitchFamily="18" charset="0"/>
                <a:ea typeface="ＭＳ Ｐゴシック" panose="020B0600070205080204" pitchFamily="34" charset="-128"/>
              </a:rPr>
              <a:t>Psychopharmacology.</a:t>
            </a:r>
            <a:r>
              <a:rPr lang="en-US" altLang="en-US" sz="900">
                <a:latin typeface="Times New Roman" panose="02020603050405020304" pitchFamily="18" charset="0"/>
                <a:ea typeface="ＭＳ Ｐゴシック" panose="020B0600070205080204" pitchFamily="34" charset="-128"/>
              </a:rPr>
              <a:t> 1989;98:334-341.</a:t>
            </a:r>
          </a:p>
        </p:txBody>
      </p:sp>
    </p:spTree>
    <p:extLst>
      <p:ext uri="{BB962C8B-B14F-4D97-AF65-F5344CB8AC3E}">
        <p14:creationId xmlns:p14="http://schemas.microsoft.com/office/powerpoint/2010/main" val="543109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804AF6F3-CFFB-4BAC-9F2A-A6A246638A6F}"/>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EC891667-D2F4-41DA-BAD2-6D259DDC68A1}"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126979" name="Rectangle 2">
            <a:extLst>
              <a:ext uri="{FF2B5EF4-FFF2-40B4-BE49-F238E27FC236}">
                <a16:creationId xmlns:a16="http://schemas.microsoft.com/office/drawing/2014/main" id="{29ADE5B4-5906-4715-BEE7-4F5E5A4AF3ED}"/>
              </a:ext>
            </a:extLst>
          </p:cNvPr>
          <p:cNvSpPr>
            <a:spLocks noGrp="1" noRot="1" noChangeAspect="1" noChangeArrowheads="1" noTextEdit="1"/>
          </p:cNvSpPr>
          <p:nvPr>
            <p:ph type="sldImg"/>
          </p:nvPr>
        </p:nvSpPr>
        <p:spPr>
          <a:ln/>
        </p:spPr>
      </p:sp>
      <p:sp>
        <p:nvSpPr>
          <p:cNvPr id="126980" name="Rectangle 3">
            <a:extLst>
              <a:ext uri="{FF2B5EF4-FFF2-40B4-BE49-F238E27FC236}">
                <a16:creationId xmlns:a16="http://schemas.microsoft.com/office/drawing/2014/main" id="{57BB48AE-8993-4BBF-8923-98726845EFB2}"/>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91304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96A430F0-3349-48D7-8492-4B09CD643071}"/>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B23FD61B-2B8B-40DB-A081-B2BDFB3C0537}" type="slidenum">
              <a:rPr lang="en-US" altLang="en-US" sz="1200"/>
              <a:pPr/>
              <a:t>18</a:t>
            </a:fld>
            <a:endParaRPr lang="en-US" altLang="en-US" sz="1200"/>
          </a:p>
        </p:txBody>
      </p:sp>
      <p:sp>
        <p:nvSpPr>
          <p:cNvPr id="83971" name="Rectangle 7">
            <a:extLst>
              <a:ext uri="{FF2B5EF4-FFF2-40B4-BE49-F238E27FC236}">
                <a16:creationId xmlns:a16="http://schemas.microsoft.com/office/drawing/2014/main" id="{8F3ED752-0FEB-4296-8EE9-480E6DEF5044}"/>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F923838D-FBFD-4CD2-8B4F-B49BCC1B4E70}" type="slidenum">
              <a:rPr lang="en-US" altLang="en-US" sz="1100">
                <a:latin typeface="Tahoma" panose="020B0604030504040204" pitchFamily="34" charset="0"/>
                <a:cs typeface="Arial" panose="020B0604020202020204" pitchFamily="34" charset="0"/>
              </a:rPr>
              <a:pPr algn="r" eaLnBrk="1" hangingPunct="1"/>
              <a:t>18</a:t>
            </a:fld>
            <a:endParaRPr lang="en-US" altLang="en-US" sz="1100">
              <a:latin typeface="Tahoma" panose="020B0604030504040204" pitchFamily="34" charset="0"/>
              <a:cs typeface="Arial" panose="020B0604020202020204" pitchFamily="34" charset="0"/>
            </a:endParaRPr>
          </a:p>
        </p:txBody>
      </p:sp>
      <p:sp>
        <p:nvSpPr>
          <p:cNvPr id="83972" name="Rectangle 2">
            <a:extLst>
              <a:ext uri="{FF2B5EF4-FFF2-40B4-BE49-F238E27FC236}">
                <a16:creationId xmlns:a16="http://schemas.microsoft.com/office/drawing/2014/main" id="{90BE3C12-AB89-4BCB-90DB-734724452B38}"/>
              </a:ext>
            </a:extLst>
          </p:cNvPr>
          <p:cNvSpPr>
            <a:spLocks noGrp="1" noRot="1" noChangeAspect="1" noChangeArrowheads="1" noTextEdit="1"/>
          </p:cNvSpPr>
          <p:nvPr>
            <p:ph type="sldImg"/>
          </p:nvPr>
        </p:nvSpPr>
        <p:spPr>
          <a:xfrm>
            <a:off x="1209675" y="696913"/>
            <a:ext cx="4594225" cy="2584450"/>
          </a:xfrm>
          <a:ln/>
        </p:spPr>
      </p:sp>
      <p:sp>
        <p:nvSpPr>
          <p:cNvPr id="83973" name="Rectangle 3">
            <a:extLst>
              <a:ext uri="{FF2B5EF4-FFF2-40B4-BE49-F238E27FC236}">
                <a16:creationId xmlns:a16="http://schemas.microsoft.com/office/drawing/2014/main" id="{4986A7D1-5C68-4484-BDFE-DF5533ABC71E}"/>
              </a:ext>
            </a:extLst>
          </p:cNvPr>
          <p:cNvSpPr>
            <a:spLocks noGrp="1" noChangeArrowheads="1"/>
          </p:cNvSpPr>
          <p:nvPr>
            <p:ph type="body" idx="1"/>
          </p:nvPr>
        </p:nvSpPr>
        <p:spPr>
          <a:xfrm>
            <a:off x="572253" y="3435964"/>
            <a:ext cx="5876970" cy="5176571"/>
          </a:xfrm>
          <a:noFill/>
        </p:spPr>
        <p:txBody>
          <a:bodyPr lIns="93262" tIns="46631" rIns="93262" bIns="46631"/>
          <a:lstStyle/>
          <a:p>
            <a:pPr eaLnBrk="1" hangingPunct="1"/>
            <a:endParaRPr lang="en-US" altLang="en-US" sz="1000" dirty="0">
              <a:solidFill>
                <a:srgbClr val="000000"/>
              </a:solid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36387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DC306AED-3DC4-4989-A63A-18C590B6C57C}"/>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03272AED-53EC-41AF-B4B9-39EE235FEBC8}" type="slidenum">
              <a:rPr lang="en-US" altLang="en-US" sz="1200"/>
              <a:pPr/>
              <a:t>19</a:t>
            </a:fld>
            <a:endParaRPr lang="en-US" altLang="en-US" sz="1200"/>
          </a:p>
        </p:txBody>
      </p:sp>
      <p:sp>
        <p:nvSpPr>
          <p:cNvPr id="81923" name="Rectangle 7">
            <a:extLst>
              <a:ext uri="{FF2B5EF4-FFF2-40B4-BE49-F238E27FC236}">
                <a16:creationId xmlns:a16="http://schemas.microsoft.com/office/drawing/2014/main" id="{26BED233-8AC5-42EC-BAFA-EA0ED0563BDD}"/>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C299EE6D-7E5E-481F-9856-73939154AB62}" type="slidenum">
              <a:rPr lang="en-US" altLang="en-US" sz="1100">
                <a:latin typeface="Tahoma" panose="020B0604030504040204" pitchFamily="34" charset="0"/>
                <a:cs typeface="Arial" panose="020B0604020202020204" pitchFamily="34" charset="0"/>
              </a:rPr>
              <a:pPr algn="r" eaLnBrk="1" hangingPunct="1"/>
              <a:t>19</a:t>
            </a:fld>
            <a:endParaRPr lang="en-US" altLang="en-US" sz="1100">
              <a:latin typeface="Tahoma" panose="020B0604030504040204" pitchFamily="34" charset="0"/>
              <a:cs typeface="Arial" panose="020B0604020202020204" pitchFamily="34" charset="0"/>
            </a:endParaRPr>
          </a:p>
        </p:txBody>
      </p:sp>
      <p:sp>
        <p:nvSpPr>
          <p:cNvPr id="81924" name="Rectangle 2">
            <a:extLst>
              <a:ext uri="{FF2B5EF4-FFF2-40B4-BE49-F238E27FC236}">
                <a16:creationId xmlns:a16="http://schemas.microsoft.com/office/drawing/2014/main" id="{444C47B9-22D4-466A-AB3A-95319963B1D7}"/>
              </a:ext>
            </a:extLst>
          </p:cNvPr>
          <p:cNvSpPr>
            <a:spLocks noGrp="1" noRot="1" noChangeAspect="1" noChangeArrowheads="1" noTextEdit="1"/>
          </p:cNvSpPr>
          <p:nvPr>
            <p:ph type="sldImg"/>
          </p:nvPr>
        </p:nvSpPr>
        <p:spPr>
          <a:xfrm>
            <a:off x="1209675" y="696913"/>
            <a:ext cx="4594225" cy="2584450"/>
          </a:xfrm>
          <a:ln/>
        </p:spPr>
      </p:sp>
      <p:sp>
        <p:nvSpPr>
          <p:cNvPr id="81925" name="Rectangle 3">
            <a:extLst>
              <a:ext uri="{FF2B5EF4-FFF2-40B4-BE49-F238E27FC236}">
                <a16:creationId xmlns:a16="http://schemas.microsoft.com/office/drawing/2014/main" id="{EFAF393E-1884-4350-8F08-185A1FD05643}"/>
              </a:ext>
            </a:extLst>
          </p:cNvPr>
          <p:cNvSpPr>
            <a:spLocks noGrp="1" noChangeArrowheads="1"/>
          </p:cNvSpPr>
          <p:nvPr>
            <p:ph type="body" idx="1"/>
          </p:nvPr>
        </p:nvSpPr>
        <p:spPr>
          <a:xfrm>
            <a:off x="572253" y="3435964"/>
            <a:ext cx="5876970" cy="5176571"/>
          </a:xfrm>
          <a:solidFill>
            <a:srgbClr val="FFFFFF"/>
          </a:solidFill>
        </p:spPr>
        <p:txBody>
          <a:bodyPr lIns="94143" tIns="47072" rIns="94143" bIns="47072"/>
          <a:lstStyle/>
          <a:p>
            <a:pPr marL="221968" indent="-221968"/>
            <a:endParaRPr lang="en-US" altLang="en-US" sz="1000" dirty="0">
              <a:latin typeface="Arial" panose="020B0604020202020204" pitchFamily="34" charset="0"/>
            </a:endParaRPr>
          </a:p>
        </p:txBody>
      </p:sp>
    </p:spTree>
    <p:extLst>
      <p:ext uri="{BB962C8B-B14F-4D97-AF65-F5344CB8AC3E}">
        <p14:creationId xmlns:p14="http://schemas.microsoft.com/office/powerpoint/2010/main" val="1570635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E68B8F-A918-4F38-B903-902C38660304}" type="slidenum">
              <a:rPr lang="en-US" smtClean="0"/>
              <a:t>2</a:t>
            </a:fld>
            <a:endParaRPr lang="en-US"/>
          </a:p>
        </p:txBody>
      </p:sp>
    </p:spTree>
    <p:extLst>
      <p:ext uri="{BB962C8B-B14F-4D97-AF65-F5344CB8AC3E}">
        <p14:creationId xmlns:p14="http://schemas.microsoft.com/office/powerpoint/2010/main" val="2802161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632B8078-7900-4177-A352-FBFBEDAD3584}"/>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E2D4D503-8456-47F1-9AC3-A0740615E9B6}" type="slidenum">
              <a:rPr lang="en-US" altLang="en-US">
                <a:latin typeface="Arial" panose="020B0604020202020204" pitchFamily="34" charset="0"/>
              </a:rPr>
              <a:pPr/>
              <a:t>20</a:t>
            </a:fld>
            <a:endParaRPr lang="en-US" altLang="en-US">
              <a:latin typeface="Arial" panose="020B0604020202020204" pitchFamily="34" charset="0"/>
            </a:endParaRPr>
          </a:p>
        </p:txBody>
      </p:sp>
      <p:sp>
        <p:nvSpPr>
          <p:cNvPr id="131075" name="Rectangle 2">
            <a:extLst>
              <a:ext uri="{FF2B5EF4-FFF2-40B4-BE49-F238E27FC236}">
                <a16:creationId xmlns:a16="http://schemas.microsoft.com/office/drawing/2014/main" id="{E74B39D4-D845-4EBF-8863-9AFD17F282AA}"/>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99D59BA0-C9C9-4596-8693-1511915990D6}"/>
              </a:ext>
            </a:extLst>
          </p:cNvPr>
          <p:cNvSpPr>
            <a:spLocks noGrp="1" noChangeArrowheads="1"/>
          </p:cNvSpPr>
          <p:nvPr>
            <p:ph type="body" idx="1"/>
          </p:nvPr>
        </p:nvSpPr>
        <p:spPr>
          <a:noFill/>
        </p:spPr>
        <p:txBody>
          <a:bodyPr/>
          <a:lstStyle/>
          <a:p>
            <a:pPr eaLnBrk="1" hangingPunct="1"/>
            <a:endParaRPr lang="en-US" altLang="en-US" sz="1600">
              <a:latin typeface="Arial" panose="020B0604020202020204" pitchFamily="34" charset="0"/>
            </a:endParaRPr>
          </a:p>
          <a:p>
            <a:pPr eaLnBrk="1" hangingPunct="1"/>
            <a:r>
              <a:rPr lang="en-US" altLang="en-US">
                <a:solidFill>
                  <a:schemeClr val="accent1"/>
                </a:solidFill>
                <a:latin typeface="Arial" panose="020B0604020202020204" pitchFamily="34" charset="0"/>
              </a:rPr>
              <a:t>.</a:t>
            </a:r>
          </a:p>
          <a:p>
            <a:pPr eaLnBrk="1" hangingPunct="1"/>
            <a:endParaRPr lang="en-US" altLang="en-US" sz="1600">
              <a:latin typeface="Arial" panose="020B0604020202020204" pitchFamily="34" charset="0"/>
            </a:endParaRPr>
          </a:p>
        </p:txBody>
      </p:sp>
    </p:spTree>
    <p:extLst>
      <p:ext uri="{BB962C8B-B14F-4D97-AF65-F5344CB8AC3E}">
        <p14:creationId xmlns:p14="http://schemas.microsoft.com/office/powerpoint/2010/main" val="626127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60D95500-1763-4AC5-9B90-818EBE7066EE}"/>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2E73D723-845D-4BA8-AB82-0269917494E7}" type="slidenum">
              <a:rPr lang="en-US" altLang="en-US" sz="1200"/>
              <a:pPr/>
              <a:t>21</a:t>
            </a:fld>
            <a:endParaRPr lang="en-US" altLang="en-US" sz="1200"/>
          </a:p>
        </p:txBody>
      </p:sp>
      <p:sp>
        <p:nvSpPr>
          <p:cNvPr id="96259" name="Rectangle 7">
            <a:extLst>
              <a:ext uri="{FF2B5EF4-FFF2-40B4-BE49-F238E27FC236}">
                <a16:creationId xmlns:a16="http://schemas.microsoft.com/office/drawing/2014/main" id="{8C93CD2A-857D-47A4-820B-A5AC6764BE69}"/>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8ED7DFA2-6AF9-4B37-8071-245894A74E01}" type="slidenum">
              <a:rPr lang="en-US" altLang="en-US" sz="1100">
                <a:latin typeface="Tahoma" panose="020B0604030504040204" pitchFamily="34" charset="0"/>
                <a:cs typeface="Arial" panose="020B0604020202020204" pitchFamily="34" charset="0"/>
              </a:rPr>
              <a:pPr algn="r" eaLnBrk="1" hangingPunct="1"/>
              <a:t>21</a:t>
            </a:fld>
            <a:endParaRPr lang="en-US" altLang="en-US" sz="1100">
              <a:latin typeface="Tahoma" panose="020B0604030504040204" pitchFamily="34" charset="0"/>
              <a:cs typeface="Arial" panose="020B0604020202020204" pitchFamily="34" charset="0"/>
            </a:endParaRPr>
          </a:p>
        </p:txBody>
      </p:sp>
      <p:sp>
        <p:nvSpPr>
          <p:cNvPr id="96260" name="Rectangle 2">
            <a:extLst>
              <a:ext uri="{FF2B5EF4-FFF2-40B4-BE49-F238E27FC236}">
                <a16:creationId xmlns:a16="http://schemas.microsoft.com/office/drawing/2014/main" id="{9882C20C-10A1-4836-A3DA-812DFA78352A}"/>
              </a:ext>
            </a:extLst>
          </p:cNvPr>
          <p:cNvSpPr>
            <a:spLocks noGrp="1" noRot="1" noChangeAspect="1" noChangeArrowheads="1" noTextEdit="1"/>
          </p:cNvSpPr>
          <p:nvPr>
            <p:ph type="sldImg"/>
          </p:nvPr>
        </p:nvSpPr>
        <p:spPr>
          <a:xfrm>
            <a:off x="1209675" y="696913"/>
            <a:ext cx="4594225" cy="2584450"/>
          </a:xfrm>
          <a:ln/>
        </p:spPr>
      </p:sp>
      <p:sp>
        <p:nvSpPr>
          <p:cNvPr id="96261" name="Rectangle 3">
            <a:extLst>
              <a:ext uri="{FF2B5EF4-FFF2-40B4-BE49-F238E27FC236}">
                <a16:creationId xmlns:a16="http://schemas.microsoft.com/office/drawing/2014/main" id="{50E3FBC1-AA62-4766-9D1E-ADF72A45B997}"/>
              </a:ext>
            </a:extLst>
          </p:cNvPr>
          <p:cNvSpPr>
            <a:spLocks noGrp="1" noChangeArrowheads="1"/>
          </p:cNvSpPr>
          <p:nvPr>
            <p:ph type="body" idx="1"/>
          </p:nvPr>
        </p:nvSpPr>
        <p:spPr>
          <a:xfrm>
            <a:off x="572253" y="3435964"/>
            <a:ext cx="5876970" cy="5176571"/>
          </a:xfrm>
          <a:solidFill>
            <a:srgbClr val="FFFFFF"/>
          </a:solidFill>
        </p:spPr>
        <p:txBody>
          <a:bodyPr lIns="94143" tIns="47072" rIns="94143" bIns="47072"/>
          <a:lstStyle/>
          <a:p>
            <a:pPr eaLnBrk="1" hangingPunct="1"/>
            <a:r>
              <a:rPr lang="en-US" altLang="en-US" sz="900" dirty="0">
                <a:latin typeface="Arial" panose="020B0604020202020204" pitchFamily="34" charset="0"/>
              </a:rPr>
              <a:t>.</a:t>
            </a:r>
          </a:p>
        </p:txBody>
      </p:sp>
    </p:spTree>
    <p:extLst>
      <p:ext uri="{BB962C8B-B14F-4D97-AF65-F5344CB8AC3E}">
        <p14:creationId xmlns:p14="http://schemas.microsoft.com/office/powerpoint/2010/main" val="4260558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F8F33632-7796-4B8E-B184-2F0DC623CDD6}"/>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693C391D-A26B-4AC2-8379-575713BC15A6}" type="slidenum">
              <a:rPr lang="en-US" altLang="en-US">
                <a:latin typeface="Arial" panose="020B0604020202020204" pitchFamily="34" charset="0"/>
              </a:rPr>
              <a:pPr/>
              <a:t>22</a:t>
            </a:fld>
            <a:endParaRPr lang="en-US" altLang="en-US">
              <a:latin typeface="Arial" panose="020B0604020202020204" pitchFamily="34" charset="0"/>
            </a:endParaRPr>
          </a:p>
        </p:txBody>
      </p:sp>
      <p:sp>
        <p:nvSpPr>
          <p:cNvPr id="132099" name="Rectangle 2">
            <a:extLst>
              <a:ext uri="{FF2B5EF4-FFF2-40B4-BE49-F238E27FC236}">
                <a16:creationId xmlns:a16="http://schemas.microsoft.com/office/drawing/2014/main" id="{D3BABF27-1CE2-443C-BE3D-D5EFBB7BF815}"/>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B3DB48AD-9047-4AA5-9FDE-522441D95584}"/>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171964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2A04E673-66C1-4AE7-A994-53EDC264DCAC}"/>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342004DF-DF6A-4EC4-A0CF-934024CC8D9C}" type="slidenum">
              <a:rPr lang="en-US" altLang="en-US" sz="1200"/>
              <a:pPr/>
              <a:t>23</a:t>
            </a:fld>
            <a:endParaRPr lang="en-US" altLang="en-US" sz="1200"/>
          </a:p>
        </p:txBody>
      </p:sp>
      <p:sp>
        <p:nvSpPr>
          <p:cNvPr id="100355" name="Rectangle 7">
            <a:extLst>
              <a:ext uri="{FF2B5EF4-FFF2-40B4-BE49-F238E27FC236}">
                <a16:creationId xmlns:a16="http://schemas.microsoft.com/office/drawing/2014/main" id="{4B2EF5B5-1C15-4F26-8AAB-14A825A2AA68}"/>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50A25B15-7A22-443B-9FCA-29C24880ECEF}" type="slidenum">
              <a:rPr lang="en-US" altLang="en-US" sz="1100">
                <a:latin typeface="Tahoma" panose="020B0604030504040204" pitchFamily="34" charset="0"/>
                <a:cs typeface="Arial" panose="020B0604020202020204" pitchFamily="34" charset="0"/>
              </a:rPr>
              <a:pPr algn="r" eaLnBrk="1" hangingPunct="1"/>
              <a:t>23</a:t>
            </a:fld>
            <a:endParaRPr lang="en-US" altLang="en-US" sz="1100">
              <a:latin typeface="Tahoma" panose="020B0604030504040204" pitchFamily="34" charset="0"/>
              <a:cs typeface="Arial" panose="020B0604020202020204" pitchFamily="34" charset="0"/>
            </a:endParaRPr>
          </a:p>
        </p:txBody>
      </p:sp>
      <p:sp>
        <p:nvSpPr>
          <p:cNvPr id="100356" name="Rectangle 2">
            <a:extLst>
              <a:ext uri="{FF2B5EF4-FFF2-40B4-BE49-F238E27FC236}">
                <a16:creationId xmlns:a16="http://schemas.microsoft.com/office/drawing/2014/main" id="{75F6B8D7-6187-44B0-95AE-B2623828D0E3}"/>
              </a:ext>
            </a:extLst>
          </p:cNvPr>
          <p:cNvSpPr>
            <a:spLocks noGrp="1" noRot="1" noChangeAspect="1" noChangeArrowheads="1" noTextEdit="1"/>
          </p:cNvSpPr>
          <p:nvPr>
            <p:ph type="sldImg"/>
          </p:nvPr>
        </p:nvSpPr>
        <p:spPr>
          <a:xfrm>
            <a:off x="1203325" y="696913"/>
            <a:ext cx="4594225" cy="2584450"/>
          </a:xfrm>
          <a:ln/>
        </p:spPr>
      </p:sp>
      <p:sp>
        <p:nvSpPr>
          <p:cNvPr id="100357" name="Rectangle 3">
            <a:extLst>
              <a:ext uri="{FF2B5EF4-FFF2-40B4-BE49-F238E27FC236}">
                <a16:creationId xmlns:a16="http://schemas.microsoft.com/office/drawing/2014/main" id="{D1CFB2AB-2A95-451B-8AEE-FADF75C5B273}"/>
              </a:ext>
            </a:extLst>
          </p:cNvPr>
          <p:cNvSpPr>
            <a:spLocks noGrp="1" noChangeArrowheads="1"/>
          </p:cNvSpPr>
          <p:nvPr>
            <p:ph type="body" idx="1"/>
          </p:nvPr>
        </p:nvSpPr>
        <p:spPr>
          <a:xfrm>
            <a:off x="559248" y="3414953"/>
            <a:ext cx="5875343" cy="5176570"/>
          </a:xfrm>
          <a:solidFill>
            <a:srgbClr val="FFFFFF"/>
          </a:solidFill>
        </p:spPr>
        <p:txBody>
          <a:bodyPr lIns="94138" tIns="47068" rIns="94138" bIns="47068"/>
          <a:lstStyle/>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2744108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10D7977B-E5ED-4538-9B31-417F76C2869E}"/>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895125F0-6516-44E5-9523-2FA157A15FCF}" type="slidenum">
              <a:rPr lang="en-US" altLang="en-US">
                <a:latin typeface="Arial" panose="020B0604020202020204" pitchFamily="34" charset="0"/>
              </a:rPr>
              <a:pPr/>
              <a:t>24</a:t>
            </a:fld>
            <a:endParaRPr lang="en-US" altLang="en-US">
              <a:latin typeface="Arial" panose="020B0604020202020204" pitchFamily="34" charset="0"/>
            </a:endParaRPr>
          </a:p>
        </p:txBody>
      </p:sp>
      <p:sp>
        <p:nvSpPr>
          <p:cNvPr id="133123" name="Rectangle 2">
            <a:extLst>
              <a:ext uri="{FF2B5EF4-FFF2-40B4-BE49-F238E27FC236}">
                <a16:creationId xmlns:a16="http://schemas.microsoft.com/office/drawing/2014/main" id="{7060CEBB-89C1-487F-8368-11D6B3406603}"/>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86BC918B-E4A0-4FCF-A85C-B666E4E66976}"/>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57003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0CBBCFA4-11A6-4FE9-97CC-3A34B2C65164}"/>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DD01513F-EE71-47B8-805F-AA5470016741}" type="slidenum">
              <a:rPr lang="en-US" altLang="en-US" sz="1200"/>
              <a:pPr/>
              <a:t>25</a:t>
            </a:fld>
            <a:endParaRPr lang="en-US" altLang="en-US" sz="1200"/>
          </a:p>
        </p:txBody>
      </p:sp>
      <p:sp>
        <p:nvSpPr>
          <p:cNvPr id="104451" name="Rectangle 7">
            <a:extLst>
              <a:ext uri="{FF2B5EF4-FFF2-40B4-BE49-F238E27FC236}">
                <a16:creationId xmlns:a16="http://schemas.microsoft.com/office/drawing/2014/main" id="{3F3AB67E-BE4A-477A-9A8E-13BCE2CF1704}"/>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D94AEF5D-973D-4296-A7D3-6C8E1C9ABD6B}" type="slidenum">
              <a:rPr lang="en-US" altLang="en-US" sz="1100">
                <a:latin typeface="Tahoma" panose="020B0604030504040204" pitchFamily="34" charset="0"/>
                <a:cs typeface="Arial" panose="020B0604020202020204" pitchFamily="34" charset="0"/>
              </a:rPr>
              <a:pPr algn="r" eaLnBrk="1" hangingPunct="1"/>
              <a:t>25</a:t>
            </a:fld>
            <a:endParaRPr lang="en-US" altLang="en-US" sz="1100">
              <a:latin typeface="Tahoma" panose="020B0604030504040204" pitchFamily="34" charset="0"/>
              <a:cs typeface="Arial" panose="020B0604020202020204" pitchFamily="34" charset="0"/>
            </a:endParaRPr>
          </a:p>
        </p:txBody>
      </p:sp>
      <p:sp>
        <p:nvSpPr>
          <p:cNvPr id="104452" name="Rectangle 2">
            <a:extLst>
              <a:ext uri="{FF2B5EF4-FFF2-40B4-BE49-F238E27FC236}">
                <a16:creationId xmlns:a16="http://schemas.microsoft.com/office/drawing/2014/main" id="{6F1032AE-CE72-4BF6-ACE2-1C310CC602DB}"/>
              </a:ext>
            </a:extLst>
          </p:cNvPr>
          <p:cNvSpPr>
            <a:spLocks noGrp="1" noRot="1" noChangeAspect="1" noChangeArrowheads="1" noTextEdit="1"/>
          </p:cNvSpPr>
          <p:nvPr>
            <p:ph type="sldImg"/>
          </p:nvPr>
        </p:nvSpPr>
        <p:spPr>
          <a:xfrm>
            <a:off x="1209675" y="696913"/>
            <a:ext cx="4594225" cy="2584450"/>
          </a:xfrm>
          <a:ln/>
        </p:spPr>
      </p:sp>
      <p:sp>
        <p:nvSpPr>
          <p:cNvPr id="104453" name="Rectangle 3">
            <a:extLst>
              <a:ext uri="{FF2B5EF4-FFF2-40B4-BE49-F238E27FC236}">
                <a16:creationId xmlns:a16="http://schemas.microsoft.com/office/drawing/2014/main" id="{AD1C82EC-D251-4606-935E-EFA7318DA7E2}"/>
              </a:ext>
            </a:extLst>
          </p:cNvPr>
          <p:cNvSpPr>
            <a:spLocks noGrp="1" noChangeArrowheads="1"/>
          </p:cNvSpPr>
          <p:nvPr>
            <p:ph type="body" idx="1"/>
          </p:nvPr>
        </p:nvSpPr>
        <p:spPr>
          <a:xfrm>
            <a:off x="1038022" y="3665459"/>
            <a:ext cx="5876970" cy="5176571"/>
          </a:xfrm>
          <a:solidFill>
            <a:srgbClr val="FFFFFF"/>
          </a:solidFill>
        </p:spPr>
        <p:txBody>
          <a:bodyPr lIns="94143" tIns="47072" rIns="94143" bIns="47072"/>
          <a:lstStyle/>
          <a:p>
            <a:pPr marL="221968" indent="-221968"/>
            <a:endParaRPr lang="en-US" altLang="en-US" sz="1000" dirty="0">
              <a:latin typeface="Arial" panose="020B0604020202020204" pitchFamily="34" charset="0"/>
            </a:endParaRPr>
          </a:p>
        </p:txBody>
      </p:sp>
    </p:spTree>
    <p:extLst>
      <p:ext uri="{BB962C8B-B14F-4D97-AF65-F5344CB8AC3E}">
        <p14:creationId xmlns:p14="http://schemas.microsoft.com/office/powerpoint/2010/main" val="2481445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7F8807CD-C8F1-4E96-BC63-5004823672EC}"/>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30E80CBF-DA22-450D-BC35-3A14C26ECF57}"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134147" name="Rectangle 2">
            <a:extLst>
              <a:ext uri="{FF2B5EF4-FFF2-40B4-BE49-F238E27FC236}">
                <a16:creationId xmlns:a16="http://schemas.microsoft.com/office/drawing/2014/main" id="{250CA19B-0F06-4821-BC5C-E9D49452AB1C}"/>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E8A2BBD8-7624-4C5D-9356-54FA2437C755}"/>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037641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8677E3AD-2DD2-4ABE-AF46-D416F2282A83}"/>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8E68AB00-5991-4BCC-B737-54DC96A4D09B}" type="slidenum">
              <a:rPr lang="en-US" altLang="en-US" sz="1200"/>
              <a:pPr/>
              <a:t>27</a:t>
            </a:fld>
            <a:endParaRPr lang="en-US" altLang="en-US" sz="1200"/>
          </a:p>
        </p:txBody>
      </p:sp>
      <p:sp>
        <p:nvSpPr>
          <p:cNvPr id="108547" name="Rectangle 7">
            <a:extLst>
              <a:ext uri="{FF2B5EF4-FFF2-40B4-BE49-F238E27FC236}">
                <a16:creationId xmlns:a16="http://schemas.microsoft.com/office/drawing/2014/main" id="{722FC531-DC4D-43BA-9D83-9ACE0E1E5011}"/>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9053CDB3-EF31-4D0B-BE68-EA38AE415C56}" type="slidenum">
              <a:rPr lang="en-US" altLang="en-US" sz="1100">
                <a:latin typeface="Tahoma" panose="020B0604030504040204" pitchFamily="34" charset="0"/>
                <a:cs typeface="Arial" panose="020B0604020202020204" pitchFamily="34" charset="0"/>
              </a:rPr>
              <a:pPr algn="r" eaLnBrk="1" hangingPunct="1"/>
              <a:t>27</a:t>
            </a:fld>
            <a:endParaRPr lang="en-US" altLang="en-US" sz="1100">
              <a:latin typeface="Tahoma" panose="020B0604030504040204" pitchFamily="34" charset="0"/>
              <a:cs typeface="Arial" panose="020B0604020202020204" pitchFamily="34" charset="0"/>
            </a:endParaRPr>
          </a:p>
        </p:txBody>
      </p:sp>
      <p:sp>
        <p:nvSpPr>
          <p:cNvPr id="108548" name="Rectangle 2">
            <a:extLst>
              <a:ext uri="{FF2B5EF4-FFF2-40B4-BE49-F238E27FC236}">
                <a16:creationId xmlns:a16="http://schemas.microsoft.com/office/drawing/2014/main" id="{9ACC7BD7-F834-4173-82D9-14AF915B1B23}"/>
              </a:ext>
            </a:extLst>
          </p:cNvPr>
          <p:cNvSpPr>
            <a:spLocks noGrp="1" noRot="1" noChangeAspect="1" noChangeArrowheads="1" noTextEdit="1"/>
          </p:cNvSpPr>
          <p:nvPr>
            <p:ph type="sldImg"/>
          </p:nvPr>
        </p:nvSpPr>
        <p:spPr>
          <a:xfrm>
            <a:off x="1209675" y="696913"/>
            <a:ext cx="4594225" cy="2584450"/>
          </a:xfrm>
          <a:ln/>
        </p:spPr>
      </p:sp>
      <p:sp>
        <p:nvSpPr>
          <p:cNvPr id="108549" name="Rectangle 3">
            <a:extLst>
              <a:ext uri="{FF2B5EF4-FFF2-40B4-BE49-F238E27FC236}">
                <a16:creationId xmlns:a16="http://schemas.microsoft.com/office/drawing/2014/main" id="{6076E0B8-0948-4F02-8002-5C7781975B0F}"/>
              </a:ext>
            </a:extLst>
          </p:cNvPr>
          <p:cNvSpPr>
            <a:spLocks noGrp="1" noChangeArrowheads="1"/>
          </p:cNvSpPr>
          <p:nvPr>
            <p:ph type="body" idx="1"/>
          </p:nvPr>
        </p:nvSpPr>
        <p:spPr>
          <a:xfrm>
            <a:off x="572253" y="3435964"/>
            <a:ext cx="5876970" cy="5176571"/>
          </a:xfrm>
          <a:solidFill>
            <a:srgbClr val="FFFFFF"/>
          </a:solidFill>
        </p:spPr>
        <p:txBody>
          <a:bodyPr lIns="94143" tIns="47072" rIns="94143" bIns="47072"/>
          <a:lstStyle/>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1275780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D73F1CDD-0DC7-45D2-A7EC-482836498392}"/>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9C39C668-8103-46C6-8040-560E4BC49C80}" type="slidenum">
              <a:rPr lang="en-US" altLang="en-US">
                <a:latin typeface="Arial" panose="020B0604020202020204" pitchFamily="34" charset="0"/>
              </a:rPr>
              <a:pPr/>
              <a:t>28</a:t>
            </a:fld>
            <a:endParaRPr lang="en-US" altLang="en-US">
              <a:latin typeface="Arial" panose="020B0604020202020204" pitchFamily="34" charset="0"/>
            </a:endParaRPr>
          </a:p>
        </p:txBody>
      </p:sp>
      <p:sp>
        <p:nvSpPr>
          <p:cNvPr id="135171" name="Rectangle 2">
            <a:extLst>
              <a:ext uri="{FF2B5EF4-FFF2-40B4-BE49-F238E27FC236}">
                <a16:creationId xmlns:a16="http://schemas.microsoft.com/office/drawing/2014/main" id="{3FF21CDE-11BD-4BE1-81B8-EDB46B374BC4}"/>
              </a:ext>
            </a:extLst>
          </p:cNvPr>
          <p:cNvSpPr>
            <a:spLocks noGrp="1" noRot="1" noChangeAspect="1" noChangeArrowheads="1" noTextEdit="1"/>
          </p:cNvSpPr>
          <p:nvPr>
            <p:ph type="sldImg"/>
          </p:nvPr>
        </p:nvSpPr>
        <p:spPr>
          <a:ln/>
        </p:spPr>
      </p:sp>
      <p:sp>
        <p:nvSpPr>
          <p:cNvPr id="135172" name="Rectangle 3">
            <a:extLst>
              <a:ext uri="{FF2B5EF4-FFF2-40B4-BE49-F238E27FC236}">
                <a16:creationId xmlns:a16="http://schemas.microsoft.com/office/drawing/2014/main" id="{A2F2A418-0A34-491A-A41C-A99062BA2B38}"/>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930664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CC400825-C3DB-4F15-B88D-52DDBB1D24A4}"/>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E6F1F435-B39C-4117-AACA-A8A672366EC4}" type="slidenum">
              <a:rPr lang="en-US" altLang="en-US" sz="1200"/>
              <a:pPr/>
              <a:t>29</a:t>
            </a:fld>
            <a:endParaRPr lang="en-US" altLang="en-US" sz="1200"/>
          </a:p>
        </p:txBody>
      </p:sp>
      <p:sp>
        <p:nvSpPr>
          <p:cNvPr id="115715" name="Rectangle 7">
            <a:extLst>
              <a:ext uri="{FF2B5EF4-FFF2-40B4-BE49-F238E27FC236}">
                <a16:creationId xmlns:a16="http://schemas.microsoft.com/office/drawing/2014/main" id="{FB21B73E-1170-4147-84A6-A9D0D363132C}"/>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AA1A4272-E931-4394-A2C4-497D9DE74D2C}" type="slidenum">
              <a:rPr lang="en-US" altLang="en-US" sz="1100">
                <a:latin typeface="Tahoma" panose="020B0604030504040204" pitchFamily="34" charset="0"/>
                <a:cs typeface="Arial" panose="020B0604020202020204" pitchFamily="34" charset="0"/>
              </a:rPr>
              <a:pPr algn="r" eaLnBrk="1" hangingPunct="1"/>
              <a:t>29</a:t>
            </a:fld>
            <a:endParaRPr lang="en-US" altLang="en-US" sz="1100">
              <a:latin typeface="Tahoma" panose="020B0604030504040204" pitchFamily="34" charset="0"/>
              <a:cs typeface="Arial" panose="020B0604020202020204" pitchFamily="34" charset="0"/>
            </a:endParaRPr>
          </a:p>
        </p:txBody>
      </p:sp>
      <p:sp>
        <p:nvSpPr>
          <p:cNvPr id="115716" name="Rectangle 2">
            <a:extLst>
              <a:ext uri="{FF2B5EF4-FFF2-40B4-BE49-F238E27FC236}">
                <a16:creationId xmlns:a16="http://schemas.microsoft.com/office/drawing/2014/main" id="{B870402B-D3F1-49D9-BF6D-E62305CDCDC8}"/>
              </a:ext>
            </a:extLst>
          </p:cNvPr>
          <p:cNvSpPr>
            <a:spLocks noGrp="1" noRot="1" noChangeAspect="1" noChangeArrowheads="1" noTextEdit="1"/>
          </p:cNvSpPr>
          <p:nvPr>
            <p:ph type="sldImg"/>
          </p:nvPr>
        </p:nvSpPr>
        <p:spPr>
          <a:xfrm>
            <a:off x="1209675" y="696913"/>
            <a:ext cx="4594225" cy="2584450"/>
          </a:xfrm>
          <a:ln/>
        </p:spPr>
      </p:sp>
      <p:sp>
        <p:nvSpPr>
          <p:cNvPr id="115717" name="Rectangle 3">
            <a:extLst>
              <a:ext uri="{FF2B5EF4-FFF2-40B4-BE49-F238E27FC236}">
                <a16:creationId xmlns:a16="http://schemas.microsoft.com/office/drawing/2014/main" id="{A2DD7616-B65A-49C0-B0C6-C6372AA1CF4F}"/>
              </a:ext>
            </a:extLst>
          </p:cNvPr>
          <p:cNvSpPr>
            <a:spLocks noGrp="1" noChangeArrowheads="1"/>
          </p:cNvSpPr>
          <p:nvPr>
            <p:ph type="body" idx="1"/>
          </p:nvPr>
        </p:nvSpPr>
        <p:spPr>
          <a:xfrm>
            <a:off x="572253" y="3435964"/>
            <a:ext cx="5876970" cy="5176571"/>
          </a:xfrm>
          <a:solidFill>
            <a:srgbClr val="FFFFFF"/>
          </a:solidFill>
        </p:spPr>
        <p:txBody>
          <a:bodyPr lIns="94143" tIns="47072" rIns="94143" bIns="47072"/>
          <a:lstStyle/>
          <a:p>
            <a:pPr eaLnBrk="1" hangingPunct="1"/>
            <a:r>
              <a:rPr lang="en-US" altLang="en-US" sz="1000" dirty="0">
                <a:latin typeface="Arial" panose="020B0604020202020204" pitchFamily="34" charset="0"/>
              </a:rPr>
              <a:t>.  </a:t>
            </a:r>
          </a:p>
        </p:txBody>
      </p:sp>
    </p:spTree>
    <p:extLst>
      <p:ext uri="{BB962C8B-B14F-4D97-AF65-F5344CB8AC3E}">
        <p14:creationId xmlns:p14="http://schemas.microsoft.com/office/powerpoint/2010/main" val="19446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592DB617-2C5F-4794-B8A5-7EE0184734B9}"/>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0384F379-DFD5-4C5C-AF28-34DC25E317D0}" type="slidenum">
              <a:rPr lang="en-US" altLang="en-US" sz="1200"/>
              <a:pPr/>
              <a:t>3</a:t>
            </a:fld>
            <a:endParaRPr lang="en-US" altLang="en-US" sz="1200"/>
          </a:p>
        </p:txBody>
      </p:sp>
      <p:sp>
        <p:nvSpPr>
          <p:cNvPr id="16387" name="Rectangle 7">
            <a:extLst>
              <a:ext uri="{FF2B5EF4-FFF2-40B4-BE49-F238E27FC236}">
                <a16:creationId xmlns:a16="http://schemas.microsoft.com/office/drawing/2014/main" id="{133F738C-251E-421C-912E-66E5AFF4BF5D}"/>
              </a:ext>
            </a:extLst>
          </p:cNvPr>
          <p:cNvSpPr txBox="1">
            <a:spLocks noGrp="1" noChangeArrowheads="1"/>
          </p:cNvSpPr>
          <p:nvPr/>
        </p:nvSpPr>
        <p:spPr bwMode="auto">
          <a:xfrm>
            <a:off x="3978132" y="8842029"/>
            <a:ext cx="3043343" cy="46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324" tIns="46662" rIns="93324" bIns="46662" anchor="b"/>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D13869D6-A7D8-48CA-9809-E9B8984BB104}" type="slidenum">
              <a:rPr lang="en-US" altLang="en-US" sz="1200"/>
              <a:pPr algn="r" eaLnBrk="1" hangingPunct="1"/>
              <a:t>3</a:t>
            </a:fld>
            <a:endParaRPr lang="en-US" altLang="en-US" sz="1200"/>
          </a:p>
        </p:txBody>
      </p:sp>
      <p:sp>
        <p:nvSpPr>
          <p:cNvPr id="16388" name="Rectangle 2">
            <a:extLst>
              <a:ext uri="{FF2B5EF4-FFF2-40B4-BE49-F238E27FC236}">
                <a16:creationId xmlns:a16="http://schemas.microsoft.com/office/drawing/2014/main" id="{8B0251A9-0533-48E5-A381-A8CAAB16EC2B}"/>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9BD1A053-55F8-42DF-BAE0-69FAC20A286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7858081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B876BC37-791C-43CC-A2E8-27AF92546235}"/>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D2271490-A789-45B7-8C97-EEE2C0DD7DBD}" type="slidenum">
              <a:rPr lang="en-US" altLang="en-US">
                <a:latin typeface="Arial" panose="020B0604020202020204" pitchFamily="34" charset="0"/>
              </a:rPr>
              <a:pPr/>
              <a:t>30</a:t>
            </a:fld>
            <a:endParaRPr lang="en-US" altLang="en-US">
              <a:latin typeface="Arial" panose="020B0604020202020204" pitchFamily="34" charset="0"/>
            </a:endParaRPr>
          </a:p>
        </p:txBody>
      </p:sp>
      <p:sp>
        <p:nvSpPr>
          <p:cNvPr id="136195" name="Rectangle 2">
            <a:extLst>
              <a:ext uri="{FF2B5EF4-FFF2-40B4-BE49-F238E27FC236}">
                <a16:creationId xmlns:a16="http://schemas.microsoft.com/office/drawing/2014/main" id="{0A50E1B7-053C-4462-BC6B-5D3762F073B6}"/>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F7551ED5-6C5B-43CE-B554-D2594CA020BE}"/>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162344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410C4932-0130-45FA-8F72-8D78934A943C}"/>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98AE9468-BAD6-4A72-BAF2-4C6042BD9EBD}" type="slidenum">
              <a:rPr lang="en-US" altLang="en-US" sz="1200"/>
              <a:pPr/>
              <a:t>31</a:t>
            </a:fld>
            <a:endParaRPr lang="en-US" altLang="en-US" sz="1200"/>
          </a:p>
        </p:txBody>
      </p:sp>
      <p:sp>
        <p:nvSpPr>
          <p:cNvPr id="123907" name="Rectangle 2">
            <a:extLst>
              <a:ext uri="{FF2B5EF4-FFF2-40B4-BE49-F238E27FC236}">
                <a16:creationId xmlns:a16="http://schemas.microsoft.com/office/drawing/2014/main" id="{FE13367D-ED74-4979-A9FD-C1E9C58AF25A}"/>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54EE6BC6-7F2B-45F5-903B-8367DCD71D6B}"/>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202231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BB728F57-99E7-4205-A624-715B87BD2D5D}"/>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B33FDA71-153B-4A79-ACD8-7C59D5E82F07}" type="slidenum">
              <a:rPr lang="en-US" altLang="en-US">
                <a:latin typeface="Arial" panose="020B0604020202020204" pitchFamily="34" charset="0"/>
              </a:rPr>
              <a:pPr/>
              <a:t>32</a:t>
            </a:fld>
            <a:endParaRPr lang="en-US" altLang="en-US">
              <a:latin typeface="Arial" panose="020B0604020202020204" pitchFamily="34" charset="0"/>
            </a:endParaRPr>
          </a:p>
        </p:txBody>
      </p:sp>
      <p:sp>
        <p:nvSpPr>
          <p:cNvPr id="87043" name="Rectangle 2">
            <a:extLst>
              <a:ext uri="{FF2B5EF4-FFF2-40B4-BE49-F238E27FC236}">
                <a16:creationId xmlns:a16="http://schemas.microsoft.com/office/drawing/2014/main" id="{9CF5B1D5-E6FE-4EFF-BB61-443F6B7EE5CE}"/>
              </a:ext>
            </a:extLst>
          </p:cNvPr>
          <p:cNvSpPr>
            <a:spLocks noGrp="1" noRot="1" noChangeAspect="1" noChangeArrowheads="1" noTextEdit="1"/>
          </p:cNvSpPr>
          <p:nvPr>
            <p:ph type="sldImg"/>
          </p:nvPr>
        </p:nvSpPr>
        <p:spPr>
          <a:xfrm>
            <a:off x="1250950" y="708025"/>
            <a:ext cx="4670425" cy="2627313"/>
          </a:xfrm>
          <a:ln/>
        </p:spPr>
      </p:sp>
      <p:sp>
        <p:nvSpPr>
          <p:cNvPr id="87044" name="Rectangle 3">
            <a:extLst>
              <a:ext uri="{FF2B5EF4-FFF2-40B4-BE49-F238E27FC236}">
                <a16:creationId xmlns:a16="http://schemas.microsoft.com/office/drawing/2014/main" id="{38093E0E-21A3-4CFB-B156-DC907E5CBD55}"/>
              </a:ext>
            </a:extLst>
          </p:cNvPr>
          <p:cNvSpPr>
            <a:spLocks noGrp="1" noChangeArrowheads="1"/>
          </p:cNvSpPr>
          <p:nvPr>
            <p:ph type="body" idx="1"/>
          </p:nvPr>
        </p:nvSpPr>
        <p:spPr>
          <a:xfrm>
            <a:off x="582007" y="3490913"/>
            <a:ext cx="6005401" cy="5265460"/>
          </a:xfrm>
          <a:noFill/>
        </p:spPr>
        <p:txBody>
          <a:bodyPr lIns="93232" tIns="46616" rIns="93232" bIns="46616"/>
          <a:lstStyle/>
          <a:p>
            <a:pPr eaLnBrk="1" hangingPunct="1"/>
            <a:endParaRPr lang="en-US" altLang="en-US" sz="1000" dirty="0">
              <a:latin typeface="Arial" panose="020B0604020202020204" pitchFamily="34" charset="0"/>
            </a:endParaRPr>
          </a:p>
        </p:txBody>
      </p:sp>
    </p:spTree>
    <p:extLst>
      <p:ext uri="{BB962C8B-B14F-4D97-AF65-F5344CB8AC3E}">
        <p14:creationId xmlns:p14="http://schemas.microsoft.com/office/powerpoint/2010/main" val="7998322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77492DA0-B4BD-4D97-A53C-78DA6B8678C2}"/>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13385070-EAE9-48F4-8D0F-F490B4A58D64}" type="slidenum">
              <a:rPr lang="en-US" altLang="en-US">
                <a:latin typeface="Arial" panose="020B0604020202020204" pitchFamily="34" charset="0"/>
              </a:rPr>
              <a:pPr/>
              <a:t>33</a:t>
            </a:fld>
            <a:endParaRPr lang="en-US" altLang="en-US">
              <a:latin typeface="Arial" panose="020B0604020202020204" pitchFamily="34" charset="0"/>
            </a:endParaRPr>
          </a:p>
        </p:txBody>
      </p:sp>
      <p:sp>
        <p:nvSpPr>
          <p:cNvPr id="88067" name="Rectangle 2">
            <a:extLst>
              <a:ext uri="{FF2B5EF4-FFF2-40B4-BE49-F238E27FC236}">
                <a16:creationId xmlns:a16="http://schemas.microsoft.com/office/drawing/2014/main" id="{5D004657-C858-47FB-88DD-00599F91C729}"/>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F4D568CF-92C8-4154-B6F8-58B2ED98ACD8}"/>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07108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26DFD099-38B9-4DE5-AA94-68E8CBDFE24B}"/>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F6E5135A-425A-4DEF-AB16-AF05FA3E9835}" type="slidenum">
              <a:rPr lang="en-US" altLang="en-US">
                <a:latin typeface="Arial" panose="020B0604020202020204" pitchFamily="34" charset="0"/>
              </a:rPr>
              <a:pPr/>
              <a:t>34</a:t>
            </a:fld>
            <a:endParaRPr lang="en-US" altLang="en-US">
              <a:latin typeface="Arial" panose="020B0604020202020204" pitchFamily="34" charset="0"/>
            </a:endParaRPr>
          </a:p>
        </p:txBody>
      </p:sp>
      <p:sp>
        <p:nvSpPr>
          <p:cNvPr id="90115" name="Rectangle 2">
            <a:extLst>
              <a:ext uri="{FF2B5EF4-FFF2-40B4-BE49-F238E27FC236}">
                <a16:creationId xmlns:a16="http://schemas.microsoft.com/office/drawing/2014/main" id="{28E64B10-C75C-4254-A6A0-66D666B23957}"/>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F4A933F6-DA63-460D-A4B6-D789B630179F}"/>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086630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736AFA7F-E51F-46EC-943D-D86B574D7988}"/>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447FC08E-E122-417A-879D-F40BC1C996ED}" type="slidenum">
              <a:rPr lang="en-US" altLang="en-US">
                <a:latin typeface="Arial" panose="020B0604020202020204" pitchFamily="34" charset="0"/>
              </a:rPr>
              <a:pPr/>
              <a:t>35</a:t>
            </a:fld>
            <a:endParaRPr lang="en-US" altLang="en-US">
              <a:latin typeface="Arial" panose="020B0604020202020204" pitchFamily="34" charset="0"/>
            </a:endParaRPr>
          </a:p>
        </p:txBody>
      </p:sp>
      <p:sp>
        <p:nvSpPr>
          <p:cNvPr id="139267" name="Rectangle 2">
            <a:extLst>
              <a:ext uri="{FF2B5EF4-FFF2-40B4-BE49-F238E27FC236}">
                <a16:creationId xmlns:a16="http://schemas.microsoft.com/office/drawing/2014/main" id="{DACADF3C-91CA-4A30-B9D1-7BAD5C56EF8A}"/>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0E8FA706-591E-4164-A387-88DF7D54EBD8}"/>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55568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AA51A1E9-CF07-4756-8156-AA3740A3DF92}"/>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523D0BE8-34C3-4199-9E80-318EF0AE3B8B}"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137219" name="Rectangle 2">
            <a:extLst>
              <a:ext uri="{FF2B5EF4-FFF2-40B4-BE49-F238E27FC236}">
                <a16:creationId xmlns:a16="http://schemas.microsoft.com/office/drawing/2014/main" id="{42789142-C656-4CBB-9FE9-12C444869E3E}"/>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78CA583D-3999-4785-8715-18B6867A6601}"/>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192285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934A2D9F-E709-4F92-B322-4BB60A4CA01C}"/>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70358284-5365-49EF-81C3-765BB4491462}" type="slidenum">
              <a:rPr lang="en-US" altLang="en-US">
                <a:latin typeface="Arial" panose="020B0604020202020204" pitchFamily="34" charset="0"/>
              </a:rPr>
              <a:pPr/>
              <a:t>37</a:t>
            </a:fld>
            <a:endParaRPr lang="en-US" altLang="en-US">
              <a:latin typeface="Arial" panose="020B0604020202020204" pitchFamily="34" charset="0"/>
            </a:endParaRPr>
          </a:p>
        </p:txBody>
      </p:sp>
      <p:sp>
        <p:nvSpPr>
          <p:cNvPr id="138243" name="Rectangle 7">
            <a:extLst>
              <a:ext uri="{FF2B5EF4-FFF2-40B4-BE49-F238E27FC236}">
                <a16:creationId xmlns:a16="http://schemas.microsoft.com/office/drawing/2014/main" id="{32418224-7845-4249-BF7E-CAC9532D80F7}"/>
              </a:ext>
            </a:extLst>
          </p:cNvPr>
          <p:cNvSpPr txBox="1">
            <a:spLocks noGrp="1" noChangeArrowheads="1"/>
          </p:cNvSpPr>
          <p:nvPr/>
        </p:nvSpPr>
        <p:spPr bwMode="auto">
          <a:xfrm>
            <a:off x="4067546" y="8989100"/>
            <a:ext cx="3111623" cy="475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34" tIns="47517" rIns="95034" bIns="47517" anchor="b"/>
          <a:lstStyle>
            <a:lvl1pPr algn="l">
              <a:spcBef>
                <a:spcPct val="30000"/>
              </a:spcBef>
              <a:defRPr sz="1200">
                <a:solidFill>
                  <a:schemeClr val="tx1"/>
                </a:solidFill>
                <a:latin typeface="Arial" panose="020B0604020202020204" pitchFamily="34" charset="0"/>
              </a:defRPr>
            </a:lvl1pPr>
            <a:lvl2pPr marL="735013" indent="-280988" algn="l">
              <a:spcBef>
                <a:spcPct val="30000"/>
              </a:spcBef>
              <a:defRPr sz="1200">
                <a:solidFill>
                  <a:schemeClr val="tx1"/>
                </a:solidFill>
                <a:latin typeface="Arial" panose="020B0604020202020204" pitchFamily="34" charset="0"/>
              </a:defRPr>
            </a:lvl2pPr>
            <a:lvl3pPr marL="1131888" indent="-227013" algn="l">
              <a:spcBef>
                <a:spcPct val="30000"/>
              </a:spcBef>
              <a:defRPr sz="1200">
                <a:solidFill>
                  <a:schemeClr val="tx1"/>
                </a:solidFill>
                <a:latin typeface="Arial" panose="020B0604020202020204" pitchFamily="34" charset="0"/>
              </a:defRPr>
            </a:lvl3pPr>
            <a:lvl4pPr marL="1584325" indent="-225425" algn="l">
              <a:spcBef>
                <a:spcPct val="30000"/>
              </a:spcBef>
              <a:defRPr sz="1200">
                <a:solidFill>
                  <a:schemeClr val="tx1"/>
                </a:solidFill>
                <a:latin typeface="Arial" panose="020B0604020202020204" pitchFamily="34" charset="0"/>
              </a:defRPr>
            </a:lvl4pPr>
            <a:lvl5pPr marL="2038350" indent="-227013" algn="l">
              <a:spcBef>
                <a:spcPct val="30000"/>
              </a:spcBef>
              <a:defRPr sz="1200">
                <a:solidFill>
                  <a:schemeClr val="tx1"/>
                </a:solidFill>
                <a:latin typeface="Arial" panose="020B0604020202020204" pitchFamily="34" charset="0"/>
              </a:defRPr>
            </a:lvl5pPr>
            <a:lvl6pPr marL="2495550" indent="-227013" eaLnBrk="0" fontAlgn="base" hangingPunct="0">
              <a:spcBef>
                <a:spcPct val="30000"/>
              </a:spcBef>
              <a:spcAft>
                <a:spcPct val="0"/>
              </a:spcAft>
              <a:defRPr sz="1200">
                <a:solidFill>
                  <a:schemeClr val="tx1"/>
                </a:solidFill>
                <a:latin typeface="Arial" panose="020B0604020202020204" pitchFamily="34" charset="0"/>
              </a:defRPr>
            </a:lvl6pPr>
            <a:lvl7pPr marL="2952750" indent="-227013" eaLnBrk="0" fontAlgn="base" hangingPunct="0">
              <a:spcBef>
                <a:spcPct val="30000"/>
              </a:spcBef>
              <a:spcAft>
                <a:spcPct val="0"/>
              </a:spcAft>
              <a:defRPr sz="1200">
                <a:solidFill>
                  <a:schemeClr val="tx1"/>
                </a:solidFill>
                <a:latin typeface="Arial" panose="020B0604020202020204" pitchFamily="34" charset="0"/>
              </a:defRPr>
            </a:lvl7pPr>
            <a:lvl8pPr marL="3409950" indent="-227013" eaLnBrk="0" fontAlgn="base" hangingPunct="0">
              <a:spcBef>
                <a:spcPct val="30000"/>
              </a:spcBef>
              <a:spcAft>
                <a:spcPct val="0"/>
              </a:spcAft>
              <a:defRPr sz="1200">
                <a:solidFill>
                  <a:schemeClr val="tx1"/>
                </a:solidFill>
                <a:latin typeface="Arial" panose="020B0604020202020204" pitchFamily="34" charset="0"/>
              </a:defRPr>
            </a:lvl8pPr>
            <a:lvl9pPr marL="3867150" indent="-227013"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1964806F-6EDD-44BD-AAB2-815B78226CFC}" type="slidenum">
              <a:rPr lang="en-US" altLang="en-US" sz="1100">
                <a:latin typeface="Tahoma" panose="020B0604030504040204" pitchFamily="34" charset="0"/>
                <a:cs typeface="Arial" panose="020B0604020202020204" pitchFamily="34" charset="0"/>
              </a:rPr>
              <a:pPr algn="r" eaLnBrk="1" hangingPunct="1">
                <a:spcBef>
                  <a:spcPct val="0"/>
                </a:spcBef>
              </a:pPr>
              <a:t>37</a:t>
            </a:fld>
            <a:endParaRPr lang="en-US" altLang="en-US" sz="1100">
              <a:latin typeface="Tahoma" panose="020B0604030504040204" pitchFamily="34" charset="0"/>
              <a:cs typeface="Arial" panose="020B0604020202020204" pitchFamily="34" charset="0"/>
            </a:endParaRPr>
          </a:p>
        </p:txBody>
      </p:sp>
      <p:sp>
        <p:nvSpPr>
          <p:cNvPr id="138244" name="Rectangle 2">
            <a:extLst>
              <a:ext uri="{FF2B5EF4-FFF2-40B4-BE49-F238E27FC236}">
                <a16:creationId xmlns:a16="http://schemas.microsoft.com/office/drawing/2014/main" id="{ADF0F431-4EF4-4152-9F56-C3C4CA069EA5}"/>
              </a:ext>
            </a:extLst>
          </p:cNvPr>
          <p:cNvSpPr>
            <a:spLocks noGrp="1" noRot="1" noChangeAspect="1" noChangeArrowheads="1" noTextEdit="1"/>
          </p:cNvSpPr>
          <p:nvPr>
            <p:ph type="sldImg"/>
          </p:nvPr>
        </p:nvSpPr>
        <p:spPr>
          <a:xfrm>
            <a:off x="1254125" y="708025"/>
            <a:ext cx="4670425" cy="2627313"/>
          </a:xfrm>
          <a:ln/>
        </p:spPr>
      </p:sp>
      <p:sp>
        <p:nvSpPr>
          <p:cNvPr id="138245" name="Rectangle 3">
            <a:extLst>
              <a:ext uri="{FF2B5EF4-FFF2-40B4-BE49-F238E27FC236}">
                <a16:creationId xmlns:a16="http://schemas.microsoft.com/office/drawing/2014/main" id="{D5DB0686-6E00-4161-8EC4-72D605E7A36C}"/>
              </a:ext>
            </a:extLst>
          </p:cNvPr>
          <p:cNvSpPr>
            <a:spLocks noGrp="1" noChangeArrowheads="1"/>
          </p:cNvSpPr>
          <p:nvPr>
            <p:ph type="body" idx="1"/>
          </p:nvPr>
        </p:nvSpPr>
        <p:spPr>
          <a:xfrm>
            <a:off x="585258" y="3413337"/>
            <a:ext cx="6132207" cy="5343036"/>
          </a:xfrm>
          <a:noFill/>
        </p:spPr>
        <p:txBody>
          <a:bodyPr lIns="95034" tIns="47517" rIns="95034" bIns="47517"/>
          <a:lstStyle/>
          <a:p>
            <a:pPr eaLnBrk="1" hangingPunct="1">
              <a:lnSpc>
                <a:spcPct val="90000"/>
              </a:lnSpc>
            </a:pPr>
            <a:endParaRPr lang="en-US" altLang="en-US" sz="800" dirty="0">
              <a:latin typeface="Arial" panose="020B0604020202020204" pitchFamily="34" charset="0"/>
            </a:endParaRPr>
          </a:p>
        </p:txBody>
      </p:sp>
      <p:graphicFrame>
        <p:nvGraphicFramePr>
          <p:cNvPr id="210949" name="Group 5">
            <a:extLst>
              <a:ext uri="{FF2B5EF4-FFF2-40B4-BE49-F238E27FC236}">
                <a16:creationId xmlns:a16="http://schemas.microsoft.com/office/drawing/2014/main" id="{7F45DAD0-CE4D-47DA-8425-5DB582CE273D}"/>
              </a:ext>
            </a:extLst>
          </p:cNvPr>
          <p:cNvGraphicFramePr>
            <a:graphicFrameLocks noGrp="1"/>
          </p:cNvGraphicFramePr>
          <p:nvPr>
            <p:extLst>
              <p:ext uri="{D42A27DB-BD31-4B8C-83A1-F6EECF244321}">
                <p14:modId xmlns:p14="http://schemas.microsoft.com/office/powerpoint/2010/main" val="2884693206"/>
              </p:ext>
            </p:extLst>
          </p:nvPr>
        </p:nvGraphicFramePr>
        <p:xfrm>
          <a:off x="1295698" y="5700722"/>
          <a:ext cx="4495109" cy="1185750"/>
        </p:xfrm>
        <a:graphic>
          <a:graphicData uri="http://schemas.openxmlformats.org/drawingml/2006/table">
            <a:tbl>
              <a:tblPr/>
              <a:tblGrid>
                <a:gridCol w="2914758">
                  <a:extLst>
                    <a:ext uri="{9D8B030D-6E8A-4147-A177-3AD203B41FA5}">
                      <a16:colId xmlns:a16="http://schemas.microsoft.com/office/drawing/2014/main" val="20000"/>
                    </a:ext>
                  </a:extLst>
                </a:gridCol>
                <a:gridCol w="1580351">
                  <a:extLst>
                    <a:ext uri="{9D8B030D-6E8A-4147-A177-3AD203B41FA5}">
                      <a16:colId xmlns:a16="http://schemas.microsoft.com/office/drawing/2014/main" val="20001"/>
                    </a:ext>
                  </a:extLst>
                </a:gridCol>
              </a:tblGrid>
              <a:tr h="0">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l" defTabSz="904875" rtl="0" eaLnBrk="1" fontAlgn="base" latinLnBrk="0" hangingPunct="1">
                        <a:lnSpc>
                          <a:spcPct val="100000"/>
                        </a:lnSpc>
                        <a:spcBef>
                          <a:spcPct val="0"/>
                        </a:spcBef>
                        <a:spcAft>
                          <a:spcPct val="0"/>
                        </a:spcAft>
                        <a:buClrTx/>
                        <a:buSzTx/>
                        <a:buFontTx/>
                        <a:buNone/>
                        <a:tabLst/>
                      </a:pPr>
                      <a:r>
                        <a:rPr kumimoji="1" lang="en-US" altLang="en-US" sz="800" b="1" i="0" u="none" strike="noStrike" cap="none" normalizeH="0" baseline="0">
                          <a:ln>
                            <a:noFill/>
                          </a:ln>
                          <a:solidFill>
                            <a:schemeClr val="tx1"/>
                          </a:solidFill>
                          <a:effectLst/>
                          <a:latin typeface="Arial" charset="0"/>
                          <a:cs typeface="Arial" charset="0"/>
                        </a:rPr>
                        <a:t>Medication</a:t>
                      </a:r>
                    </a:p>
                  </a:txBody>
                  <a:tcPr marL="88880" marR="88880" marT="45423" marB="45423" anchor="ctr" horzOverflow="overflow">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1" i="0" u="none" strike="noStrike" cap="none" normalizeH="0" baseline="0">
                          <a:ln>
                            <a:noFill/>
                          </a:ln>
                          <a:solidFill>
                            <a:schemeClr val="tx1"/>
                          </a:solidFill>
                          <a:effectLst/>
                          <a:latin typeface="Arial" charset="0"/>
                          <a:cs typeface="Arial" charset="0"/>
                        </a:rPr>
                        <a:t>Estimated Odds Ratio </a:t>
                      </a:r>
                    </a:p>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1" i="0" u="none" strike="noStrike" cap="none" normalizeH="0" baseline="0">
                          <a:ln>
                            <a:noFill/>
                          </a:ln>
                          <a:solidFill>
                            <a:schemeClr val="tx1"/>
                          </a:solidFill>
                          <a:effectLst/>
                          <a:latin typeface="Arial" charset="0"/>
                          <a:cs typeface="Arial" charset="0"/>
                        </a:rPr>
                        <a:t>(95% CI)</a:t>
                      </a:r>
                    </a:p>
                  </a:txBody>
                  <a:tcPr marL="88880" marR="88880" marT="45423" marB="45423" anchor="ctr"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0"/>
                  </a:ext>
                </a:extLst>
              </a:tr>
              <a:tr h="0">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l"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a:ln>
                            <a:noFill/>
                          </a:ln>
                          <a:solidFill>
                            <a:schemeClr val="tx1"/>
                          </a:solidFill>
                          <a:effectLst/>
                          <a:latin typeface="Arial" charset="0"/>
                          <a:cs typeface="Arial" charset="0"/>
                        </a:rPr>
                        <a:t>Nicotine patch (reference group)</a:t>
                      </a:r>
                    </a:p>
                  </a:txBody>
                  <a:tcPr marL="88880" marR="88880" marT="45423" marB="45423" horzOverflow="overflow">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dirty="0">
                          <a:ln>
                            <a:noFill/>
                          </a:ln>
                          <a:solidFill>
                            <a:schemeClr val="tx1"/>
                          </a:solidFill>
                          <a:effectLst/>
                          <a:latin typeface="Arial" charset="0"/>
                          <a:cs typeface="Arial" charset="0"/>
                        </a:rPr>
                        <a:t>1.0</a:t>
                      </a:r>
                    </a:p>
                  </a:txBody>
                  <a:tcPr marL="88880" marR="88880" marT="45423" marB="45423"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l"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a:ln>
                            <a:noFill/>
                          </a:ln>
                          <a:solidFill>
                            <a:schemeClr val="tx1"/>
                          </a:solidFill>
                          <a:effectLst/>
                          <a:latin typeface="Arial" charset="0"/>
                          <a:cs typeface="Arial" charset="0"/>
                        </a:rPr>
                        <a:t>Nicotine patch (&gt;14 weeks) + gum or nasal spray</a:t>
                      </a:r>
                    </a:p>
                  </a:txBody>
                  <a:tcPr marL="88880" marR="88880" marT="45423" marB="45423" horzOverflow="overflow">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a:ln>
                            <a:noFill/>
                          </a:ln>
                          <a:solidFill>
                            <a:schemeClr val="tx1"/>
                          </a:solidFill>
                          <a:effectLst/>
                          <a:latin typeface="Arial" charset="0"/>
                          <a:cs typeface="Arial" charset="0"/>
                        </a:rPr>
                        <a:t>1.9 (1.3–2.7)</a:t>
                      </a:r>
                    </a:p>
                  </a:txBody>
                  <a:tcPr marL="88880" marR="88880" marT="45423" marB="45423"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l"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dirty="0">
                          <a:ln>
                            <a:noFill/>
                          </a:ln>
                          <a:solidFill>
                            <a:schemeClr val="tx1"/>
                          </a:solidFill>
                          <a:effectLst/>
                          <a:latin typeface="Arial" charset="0"/>
                          <a:cs typeface="Arial" charset="0"/>
                        </a:rPr>
                        <a:t>Nicotine patch + bupropion SR</a:t>
                      </a:r>
                    </a:p>
                  </a:txBody>
                  <a:tcPr marL="88880" marR="88880" marT="45423" marB="45423" horzOverflow="overflow">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a:ln>
                            <a:noFill/>
                          </a:ln>
                          <a:solidFill>
                            <a:schemeClr val="tx1"/>
                          </a:solidFill>
                          <a:effectLst/>
                          <a:latin typeface="Arial" charset="0"/>
                          <a:cs typeface="Arial" charset="0"/>
                        </a:rPr>
                        <a:t>1.3 (1.0–1.8)</a:t>
                      </a:r>
                    </a:p>
                  </a:txBody>
                  <a:tcPr marL="88880" marR="88880" marT="45423" marB="45423"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0">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l"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a:ln>
                            <a:noFill/>
                          </a:ln>
                          <a:solidFill>
                            <a:schemeClr val="tx1"/>
                          </a:solidFill>
                          <a:effectLst/>
                          <a:latin typeface="Arial" charset="0"/>
                          <a:cs typeface="Arial" charset="0"/>
                        </a:rPr>
                        <a:t>Nicotine patch + inhaler</a:t>
                      </a:r>
                    </a:p>
                  </a:txBody>
                  <a:tcPr marL="88880" marR="88880" marT="45423" marB="45423" horzOverflow="overflow">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defTabSz="904875">
                        <a:defRPr>
                          <a:solidFill>
                            <a:schemeClr val="tx1"/>
                          </a:solidFill>
                          <a:latin typeface="Arial" charset="0"/>
                        </a:defRPr>
                      </a:lvl1pPr>
                      <a:lvl2pPr marL="735013" indent="-280988" algn="l" defTabSz="904875">
                        <a:defRPr>
                          <a:solidFill>
                            <a:schemeClr val="tx1"/>
                          </a:solidFill>
                          <a:latin typeface="Arial" charset="0"/>
                        </a:defRPr>
                      </a:lvl2pPr>
                      <a:lvl3pPr marL="1131888" indent="-227013" algn="l" defTabSz="904875">
                        <a:defRPr>
                          <a:solidFill>
                            <a:schemeClr val="tx1"/>
                          </a:solidFill>
                          <a:latin typeface="Arial" charset="0"/>
                        </a:defRPr>
                      </a:lvl3pPr>
                      <a:lvl4pPr marL="1584325" indent="-225425" algn="l" defTabSz="904875">
                        <a:defRPr>
                          <a:solidFill>
                            <a:schemeClr val="tx1"/>
                          </a:solidFill>
                          <a:latin typeface="Arial" charset="0"/>
                        </a:defRPr>
                      </a:lvl4pPr>
                      <a:lvl5pPr marL="2038350" indent="-227013" algn="l" defTabSz="904875">
                        <a:defRPr>
                          <a:solidFill>
                            <a:schemeClr val="tx1"/>
                          </a:solidFill>
                          <a:latin typeface="Arial" charset="0"/>
                        </a:defRPr>
                      </a:lvl5pPr>
                      <a:lvl6pPr marL="2495550" indent="-227013" defTabSz="904875" fontAlgn="base">
                        <a:spcBef>
                          <a:spcPct val="0"/>
                        </a:spcBef>
                        <a:spcAft>
                          <a:spcPct val="0"/>
                        </a:spcAft>
                        <a:defRPr>
                          <a:solidFill>
                            <a:schemeClr val="tx1"/>
                          </a:solidFill>
                          <a:latin typeface="Arial" charset="0"/>
                        </a:defRPr>
                      </a:lvl6pPr>
                      <a:lvl7pPr marL="2952750" indent="-227013" defTabSz="904875" fontAlgn="base">
                        <a:spcBef>
                          <a:spcPct val="0"/>
                        </a:spcBef>
                        <a:spcAft>
                          <a:spcPct val="0"/>
                        </a:spcAft>
                        <a:defRPr>
                          <a:solidFill>
                            <a:schemeClr val="tx1"/>
                          </a:solidFill>
                          <a:latin typeface="Arial" charset="0"/>
                        </a:defRPr>
                      </a:lvl7pPr>
                      <a:lvl8pPr marL="3409950" indent="-227013" defTabSz="904875" fontAlgn="base">
                        <a:spcBef>
                          <a:spcPct val="0"/>
                        </a:spcBef>
                        <a:spcAft>
                          <a:spcPct val="0"/>
                        </a:spcAft>
                        <a:defRPr>
                          <a:solidFill>
                            <a:schemeClr val="tx1"/>
                          </a:solidFill>
                          <a:latin typeface="Arial" charset="0"/>
                        </a:defRPr>
                      </a:lvl8pPr>
                      <a:lvl9pPr marL="3867150" indent="-227013" defTabSz="904875" fontAlgn="base">
                        <a:spcBef>
                          <a:spcPct val="0"/>
                        </a:spcBef>
                        <a:spcAft>
                          <a:spcPct val="0"/>
                        </a:spcAft>
                        <a:defRPr>
                          <a:solidFill>
                            <a:schemeClr val="tx1"/>
                          </a:solidFill>
                          <a:latin typeface="Arial" charset="0"/>
                        </a:defRPr>
                      </a:lvl9pPr>
                    </a:lstStyle>
                    <a:p>
                      <a:pPr marL="0" marR="0" lvl="0" indent="0" algn="ctr" defTabSz="904875" rtl="0" eaLnBrk="1" fontAlgn="base" latinLnBrk="0" hangingPunct="1">
                        <a:lnSpc>
                          <a:spcPct val="100000"/>
                        </a:lnSpc>
                        <a:spcBef>
                          <a:spcPct val="0"/>
                        </a:spcBef>
                        <a:spcAft>
                          <a:spcPct val="0"/>
                        </a:spcAft>
                        <a:buClrTx/>
                        <a:buSzTx/>
                        <a:buFontTx/>
                        <a:buNone/>
                        <a:tabLst/>
                      </a:pPr>
                      <a:r>
                        <a:rPr kumimoji="1" lang="en-US" altLang="en-US" sz="800" b="0" i="0" u="none" strike="noStrike" cap="none" normalizeH="0" baseline="0" dirty="0">
                          <a:ln>
                            <a:noFill/>
                          </a:ln>
                          <a:solidFill>
                            <a:schemeClr val="tx1"/>
                          </a:solidFill>
                          <a:effectLst/>
                          <a:latin typeface="Arial" charset="0"/>
                          <a:cs typeface="Arial" charset="0"/>
                        </a:rPr>
                        <a:t>1.1 (0.7–1.9)</a:t>
                      </a:r>
                    </a:p>
                  </a:txBody>
                  <a:tcPr marL="88880" marR="88880" marT="45423" marB="45423" horzOverflow="overflow">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649089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5D2F2C84-3542-47C0-925A-95296FC5D59E}"/>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CF818D8D-F24F-4E18-9E8F-E05235B05659}" type="slidenum">
              <a:rPr lang="en-US" altLang="en-US">
                <a:latin typeface="Arial" panose="020B0604020202020204" pitchFamily="34" charset="0"/>
              </a:rPr>
              <a:pPr/>
              <a:t>38</a:t>
            </a:fld>
            <a:endParaRPr lang="en-US" altLang="en-US">
              <a:latin typeface="Arial" panose="020B0604020202020204" pitchFamily="34" charset="0"/>
            </a:endParaRPr>
          </a:p>
        </p:txBody>
      </p:sp>
      <p:sp>
        <p:nvSpPr>
          <p:cNvPr id="109571" name="Rectangle 7">
            <a:extLst>
              <a:ext uri="{FF2B5EF4-FFF2-40B4-BE49-F238E27FC236}">
                <a16:creationId xmlns:a16="http://schemas.microsoft.com/office/drawing/2014/main" id="{F50C6199-BE67-4397-8013-1697934E7227}"/>
              </a:ext>
            </a:extLst>
          </p:cNvPr>
          <p:cNvSpPr txBox="1">
            <a:spLocks noGrp="1" noChangeArrowheads="1"/>
          </p:cNvSpPr>
          <p:nvPr/>
        </p:nvSpPr>
        <p:spPr bwMode="auto">
          <a:xfrm>
            <a:off x="4065921" y="8990716"/>
            <a:ext cx="3111623" cy="47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63" tIns="47432" rIns="94863" bIns="47432" anchor="b"/>
          <a:lstStyle>
            <a:lvl1pPr algn="l" defTabSz="912813">
              <a:spcBef>
                <a:spcPct val="30000"/>
              </a:spcBef>
              <a:defRPr sz="1200">
                <a:solidFill>
                  <a:schemeClr val="tx1"/>
                </a:solidFill>
                <a:latin typeface="Arial" panose="020B0604020202020204" pitchFamily="34" charset="0"/>
              </a:defRPr>
            </a:lvl1pPr>
            <a:lvl2pPr marL="728663" indent="-279400" algn="l" defTabSz="912813">
              <a:spcBef>
                <a:spcPct val="30000"/>
              </a:spcBef>
              <a:defRPr sz="1200">
                <a:solidFill>
                  <a:schemeClr val="tx1"/>
                </a:solidFill>
                <a:latin typeface="Arial" panose="020B0604020202020204" pitchFamily="34" charset="0"/>
              </a:defRPr>
            </a:lvl2pPr>
            <a:lvl3pPr marL="1122363" indent="-225425" algn="l" defTabSz="912813">
              <a:spcBef>
                <a:spcPct val="30000"/>
              </a:spcBef>
              <a:defRPr sz="1200">
                <a:solidFill>
                  <a:schemeClr val="tx1"/>
                </a:solidFill>
                <a:latin typeface="Arial" panose="020B0604020202020204" pitchFamily="34" charset="0"/>
              </a:defRPr>
            </a:lvl3pPr>
            <a:lvl4pPr marL="1570038" indent="-223838" algn="l" defTabSz="912813">
              <a:spcBef>
                <a:spcPct val="30000"/>
              </a:spcBef>
              <a:defRPr sz="1200">
                <a:solidFill>
                  <a:schemeClr val="tx1"/>
                </a:solidFill>
                <a:latin typeface="Arial" panose="020B0604020202020204" pitchFamily="34" charset="0"/>
              </a:defRPr>
            </a:lvl4pPr>
            <a:lvl5pPr marL="2019300" indent="-225425" algn="l" defTabSz="912813">
              <a:spcBef>
                <a:spcPct val="30000"/>
              </a:spcBef>
              <a:defRPr sz="1200">
                <a:solidFill>
                  <a:schemeClr val="tx1"/>
                </a:solidFill>
                <a:latin typeface="Arial" panose="020B0604020202020204" pitchFamily="34" charset="0"/>
              </a:defRPr>
            </a:lvl5pPr>
            <a:lvl6pPr marL="2476500" indent="-225425" defTabSz="912813" eaLnBrk="0" fontAlgn="base" hangingPunct="0">
              <a:spcBef>
                <a:spcPct val="30000"/>
              </a:spcBef>
              <a:spcAft>
                <a:spcPct val="0"/>
              </a:spcAft>
              <a:defRPr sz="1200">
                <a:solidFill>
                  <a:schemeClr val="tx1"/>
                </a:solidFill>
                <a:latin typeface="Arial" panose="020B0604020202020204" pitchFamily="34" charset="0"/>
              </a:defRPr>
            </a:lvl6pPr>
            <a:lvl7pPr marL="2933700" indent="-225425" defTabSz="912813" eaLnBrk="0" fontAlgn="base" hangingPunct="0">
              <a:spcBef>
                <a:spcPct val="30000"/>
              </a:spcBef>
              <a:spcAft>
                <a:spcPct val="0"/>
              </a:spcAft>
              <a:defRPr sz="1200">
                <a:solidFill>
                  <a:schemeClr val="tx1"/>
                </a:solidFill>
                <a:latin typeface="Arial" panose="020B0604020202020204" pitchFamily="34" charset="0"/>
              </a:defRPr>
            </a:lvl7pPr>
            <a:lvl8pPr marL="3390900" indent="-225425" defTabSz="912813" eaLnBrk="0" fontAlgn="base" hangingPunct="0">
              <a:spcBef>
                <a:spcPct val="30000"/>
              </a:spcBef>
              <a:spcAft>
                <a:spcPct val="0"/>
              </a:spcAft>
              <a:defRPr sz="1200">
                <a:solidFill>
                  <a:schemeClr val="tx1"/>
                </a:solidFill>
                <a:latin typeface="Arial" panose="020B0604020202020204" pitchFamily="34" charset="0"/>
              </a:defRPr>
            </a:lvl8pPr>
            <a:lvl9pPr marL="3848100" indent="-225425" defTabSz="912813"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0D22168-9B83-4367-ABDA-639CF18B6996}" type="slidenum">
              <a:rPr lang="en-US" altLang="en-US" sz="1300"/>
              <a:pPr algn="r" eaLnBrk="1" hangingPunct="1">
                <a:spcBef>
                  <a:spcPct val="0"/>
                </a:spcBef>
              </a:pPr>
              <a:t>38</a:t>
            </a:fld>
            <a:endParaRPr lang="en-US" altLang="en-US" sz="1300"/>
          </a:p>
        </p:txBody>
      </p:sp>
      <p:sp>
        <p:nvSpPr>
          <p:cNvPr id="109572" name="Rectangle 2">
            <a:extLst>
              <a:ext uri="{FF2B5EF4-FFF2-40B4-BE49-F238E27FC236}">
                <a16:creationId xmlns:a16="http://schemas.microsoft.com/office/drawing/2014/main" id="{1D98147E-C23D-4E3C-B826-A85E34D802FE}"/>
              </a:ext>
            </a:extLst>
          </p:cNvPr>
          <p:cNvSpPr>
            <a:spLocks noGrp="1" noRot="1" noChangeAspect="1" noChangeArrowheads="1" noTextEdit="1"/>
          </p:cNvSpPr>
          <p:nvPr>
            <p:ph type="sldImg"/>
          </p:nvPr>
        </p:nvSpPr>
        <p:spPr>
          <a:xfrm>
            <a:off x="439738" y="711200"/>
            <a:ext cx="6303962" cy="3546475"/>
          </a:xfrm>
          <a:ln/>
        </p:spPr>
      </p:sp>
      <p:sp>
        <p:nvSpPr>
          <p:cNvPr id="109573" name="Rectangle 3">
            <a:extLst>
              <a:ext uri="{FF2B5EF4-FFF2-40B4-BE49-F238E27FC236}">
                <a16:creationId xmlns:a16="http://schemas.microsoft.com/office/drawing/2014/main" id="{D517E092-8852-4DA6-9594-C97AEEEE5BAB}"/>
              </a:ext>
            </a:extLst>
          </p:cNvPr>
          <p:cNvSpPr>
            <a:spLocks noGrp="1" noChangeArrowheads="1"/>
          </p:cNvSpPr>
          <p:nvPr>
            <p:ph type="body" idx="1"/>
          </p:nvPr>
        </p:nvSpPr>
        <p:spPr>
          <a:xfrm>
            <a:off x="718567" y="4496166"/>
            <a:ext cx="5742035" cy="4256974"/>
          </a:xfrm>
          <a:noFill/>
        </p:spPr>
        <p:txBody>
          <a:bodyPr lIns="94863" tIns="47432" rIns="94863" bIns="47432"/>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2423790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E68B8F-A918-4F38-B903-902C38660304}" type="slidenum">
              <a:rPr lang="en-US" smtClean="0"/>
              <a:t>39</a:t>
            </a:fld>
            <a:endParaRPr lang="en-US"/>
          </a:p>
        </p:txBody>
      </p:sp>
    </p:spTree>
    <p:extLst>
      <p:ext uri="{BB962C8B-B14F-4D97-AF65-F5344CB8AC3E}">
        <p14:creationId xmlns:p14="http://schemas.microsoft.com/office/powerpoint/2010/main" val="246260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ED6F71F4-4BC1-4B3C-B812-EB71BE81AB97}"/>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12FB10A3-12C2-4B56-BEB3-0A4A733FFEA2}" type="slidenum">
              <a:rPr lang="en-US" altLang="en-US" sz="1200"/>
              <a:pPr/>
              <a:t>4</a:t>
            </a:fld>
            <a:endParaRPr lang="en-US" altLang="en-US" sz="1200"/>
          </a:p>
        </p:txBody>
      </p:sp>
      <p:sp>
        <p:nvSpPr>
          <p:cNvPr id="18435" name="Slide Image Placeholder 1">
            <a:extLst>
              <a:ext uri="{FF2B5EF4-FFF2-40B4-BE49-F238E27FC236}">
                <a16:creationId xmlns:a16="http://schemas.microsoft.com/office/drawing/2014/main" id="{7E0B665B-BFE0-4429-83BD-FB1D4D69AFE5}"/>
              </a:ext>
            </a:extLst>
          </p:cNvPr>
          <p:cNvSpPr>
            <a:spLocks noGrp="1" noRot="1" noChangeAspect="1" noTextEdit="1"/>
          </p:cNvSpPr>
          <p:nvPr>
            <p:ph type="sldImg"/>
          </p:nvPr>
        </p:nvSpPr>
        <p:spPr>
          <a:xfrm>
            <a:off x="371475" y="692150"/>
            <a:ext cx="6278563" cy="3532188"/>
          </a:xfrm>
          <a:ln/>
        </p:spPr>
      </p:sp>
      <p:sp>
        <p:nvSpPr>
          <p:cNvPr id="18436" name="Notes Placeholder 2">
            <a:extLst>
              <a:ext uri="{FF2B5EF4-FFF2-40B4-BE49-F238E27FC236}">
                <a16:creationId xmlns:a16="http://schemas.microsoft.com/office/drawing/2014/main" id="{8BB2ABA5-E9EC-4D27-8A08-CCF70FBBCC10}"/>
              </a:ext>
            </a:extLst>
          </p:cNvPr>
          <p:cNvSpPr>
            <a:spLocks noGrp="1"/>
          </p:cNvSpPr>
          <p:nvPr>
            <p:ph type="body" idx="1"/>
          </p:nvPr>
        </p:nvSpPr>
        <p:spPr>
          <a:xfrm>
            <a:off x="936414" y="4454146"/>
            <a:ext cx="5150273" cy="4147075"/>
          </a:xfrm>
          <a:noFill/>
        </p:spPr>
        <p:txBody>
          <a:bodyPr/>
          <a:lstStyle/>
          <a:p>
            <a:pPr eaLnBrk="1" hangingPunct="1"/>
            <a:endParaRPr lang="en-US" altLang="en-US">
              <a:latin typeface="Arial" panose="020B0604020202020204" pitchFamily="34" charset="0"/>
            </a:endParaRPr>
          </a:p>
        </p:txBody>
      </p:sp>
      <p:sp>
        <p:nvSpPr>
          <p:cNvPr id="4" name="Slide Number Placeholder 3">
            <a:extLst>
              <a:ext uri="{FF2B5EF4-FFF2-40B4-BE49-F238E27FC236}">
                <a16:creationId xmlns:a16="http://schemas.microsoft.com/office/drawing/2014/main" id="{FA571EB8-0B6B-4C7A-939B-D82C773845DE}"/>
              </a:ext>
            </a:extLst>
          </p:cNvPr>
          <p:cNvSpPr txBox="1">
            <a:spLocks noGrp="1"/>
          </p:cNvSpPr>
          <p:nvPr/>
        </p:nvSpPr>
        <p:spPr bwMode="auto">
          <a:xfrm>
            <a:off x="3979757" y="8832333"/>
            <a:ext cx="3043343" cy="460606"/>
          </a:xfrm>
          <a:prstGeom prst="rect">
            <a:avLst/>
          </a:prstGeom>
          <a:noFill/>
          <a:ln w="19050">
            <a:miter lim="800000"/>
            <a:headEnd/>
            <a:tailEnd type="none" w="lg" len="lg"/>
          </a:ln>
        </p:spPr>
        <p:txBody>
          <a:bodyPr lIns="93324" tIns="46662" rIns="93324" bIns="46662" anchor="b"/>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defRPr/>
            </a:pPr>
            <a:fld id="{8AB6D89E-C26D-4188-A3FE-1AA6768CF9A3}" type="slidenum">
              <a:rPr lang="en-US" altLang="en-US" sz="1200" b="1">
                <a:effectLst>
                  <a:outerShdw blurRad="38100" dist="38100" dir="2700000" algn="tl">
                    <a:srgbClr val="C0C0C0"/>
                  </a:outerShdw>
                </a:effectLst>
              </a:rPr>
              <a:pPr algn="r" eaLnBrk="1" hangingPunct="1">
                <a:defRPr/>
              </a:pPr>
              <a:t>4</a:t>
            </a:fld>
            <a:endParaRPr lang="en-US" altLang="en-US" sz="1200" b="1">
              <a:effectLst>
                <a:outerShdw blurRad="38100" dist="38100" dir="2700000" algn="tl">
                  <a:srgbClr val="C0C0C0"/>
                </a:outerShdw>
              </a:effectLst>
            </a:endParaRPr>
          </a:p>
        </p:txBody>
      </p:sp>
    </p:spTree>
    <p:extLst>
      <p:ext uri="{BB962C8B-B14F-4D97-AF65-F5344CB8AC3E}">
        <p14:creationId xmlns:p14="http://schemas.microsoft.com/office/powerpoint/2010/main" val="15989117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E1221DEF-72B2-4F57-9413-4DE23AC7DAAA}"/>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B1B68737-54EC-4D9B-853B-8A2B4852152D}" type="slidenum">
              <a:rPr lang="en-US" altLang="en-US">
                <a:latin typeface="Arial" panose="020B0604020202020204" pitchFamily="34" charset="0"/>
              </a:rPr>
              <a:pPr/>
              <a:t>40</a:t>
            </a:fld>
            <a:endParaRPr lang="en-US" altLang="en-US">
              <a:latin typeface="Arial" panose="020B0604020202020204" pitchFamily="34" charset="0"/>
            </a:endParaRPr>
          </a:p>
        </p:txBody>
      </p:sp>
      <p:sp>
        <p:nvSpPr>
          <p:cNvPr id="124931" name="Rectangle 2">
            <a:extLst>
              <a:ext uri="{FF2B5EF4-FFF2-40B4-BE49-F238E27FC236}">
                <a16:creationId xmlns:a16="http://schemas.microsoft.com/office/drawing/2014/main" id="{4C80D50C-0CFE-43C0-80EB-07DD92DC890E}"/>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A7B66F72-FB31-45B8-BDEE-2934AFB6DDB8}"/>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71005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FB9A53FE-B282-4D50-A9FB-94C6E13D8D06}"/>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44395A89-D42D-487A-99FA-E006CCE30409}" type="slidenum">
              <a:rPr lang="en-US" altLang="en-US">
                <a:latin typeface="Arial" panose="020B0604020202020204" pitchFamily="34" charset="0"/>
              </a:rPr>
              <a:pPr/>
              <a:t>41</a:t>
            </a:fld>
            <a:endParaRPr lang="en-US" altLang="en-US">
              <a:latin typeface="Arial" panose="020B0604020202020204" pitchFamily="34" charset="0"/>
            </a:endParaRPr>
          </a:p>
        </p:txBody>
      </p:sp>
      <p:sp>
        <p:nvSpPr>
          <p:cNvPr id="140291" name="Rectangle 7">
            <a:extLst>
              <a:ext uri="{FF2B5EF4-FFF2-40B4-BE49-F238E27FC236}">
                <a16:creationId xmlns:a16="http://schemas.microsoft.com/office/drawing/2014/main" id="{003BF399-9824-4AE5-9F9E-4DE1CBF680D8}"/>
              </a:ext>
            </a:extLst>
          </p:cNvPr>
          <p:cNvSpPr txBox="1">
            <a:spLocks noGrp="1" noChangeArrowheads="1"/>
          </p:cNvSpPr>
          <p:nvPr/>
        </p:nvSpPr>
        <p:spPr bwMode="auto">
          <a:xfrm>
            <a:off x="4067546" y="8989100"/>
            <a:ext cx="3111623" cy="475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34" tIns="47517" rIns="95034" bIns="47517" anchor="b"/>
          <a:lstStyle>
            <a:lvl1pPr algn="l">
              <a:spcBef>
                <a:spcPct val="30000"/>
              </a:spcBef>
              <a:defRPr sz="1200">
                <a:solidFill>
                  <a:schemeClr val="tx1"/>
                </a:solidFill>
                <a:latin typeface="Arial" panose="020B0604020202020204" pitchFamily="34" charset="0"/>
              </a:defRPr>
            </a:lvl1pPr>
            <a:lvl2pPr marL="735013" indent="-280988" algn="l">
              <a:spcBef>
                <a:spcPct val="30000"/>
              </a:spcBef>
              <a:defRPr sz="1200">
                <a:solidFill>
                  <a:schemeClr val="tx1"/>
                </a:solidFill>
                <a:latin typeface="Arial" panose="020B0604020202020204" pitchFamily="34" charset="0"/>
              </a:defRPr>
            </a:lvl2pPr>
            <a:lvl3pPr marL="1131888" indent="-227013" algn="l">
              <a:spcBef>
                <a:spcPct val="30000"/>
              </a:spcBef>
              <a:defRPr sz="1200">
                <a:solidFill>
                  <a:schemeClr val="tx1"/>
                </a:solidFill>
                <a:latin typeface="Arial" panose="020B0604020202020204" pitchFamily="34" charset="0"/>
              </a:defRPr>
            </a:lvl3pPr>
            <a:lvl4pPr marL="1584325" indent="-225425" algn="l">
              <a:spcBef>
                <a:spcPct val="30000"/>
              </a:spcBef>
              <a:defRPr sz="1200">
                <a:solidFill>
                  <a:schemeClr val="tx1"/>
                </a:solidFill>
                <a:latin typeface="Arial" panose="020B0604020202020204" pitchFamily="34" charset="0"/>
              </a:defRPr>
            </a:lvl4pPr>
            <a:lvl5pPr marL="2038350" indent="-227013" algn="l">
              <a:spcBef>
                <a:spcPct val="30000"/>
              </a:spcBef>
              <a:defRPr sz="1200">
                <a:solidFill>
                  <a:schemeClr val="tx1"/>
                </a:solidFill>
                <a:latin typeface="Arial" panose="020B0604020202020204" pitchFamily="34" charset="0"/>
              </a:defRPr>
            </a:lvl5pPr>
            <a:lvl6pPr marL="2495550" indent="-227013" eaLnBrk="0" fontAlgn="base" hangingPunct="0">
              <a:spcBef>
                <a:spcPct val="30000"/>
              </a:spcBef>
              <a:spcAft>
                <a:spcPct val="0"/>
              </a:spcAft>
              <a:defRPr sz="1200">
                <a:solidFill>
                  <a:schemeClr val="tx1"/>
                </a:solidFill>
                <a:latin typeface="Arial" panose="020B0604020202020204" pitchFamily="34" charset="0"/>
              </a:defRPr>
            </a:lvl6pPr>
            <a:lvl7pPr marL="2952750" indent="-227013" eaLnBrk="0" fontAlgn="base" hangingPunct="0">
              <a:spcBef>
                <a:spcPct val="30000"/>
              </a:spcBef>
              <a:spcAft>
                <a:spcPct val="0"/>
              </a:spcAft>
              <a:defRPr sz="1200">
                <a:solidFill>
                  <a:schemeClr val="tx1"/>
                </a:solidFill>
                <a:latin typeface="Arial" panose="020B0604020202020204" pitchFamily="34" charset="0"/>
              </a:defRPr>
            </a:lvl7pPr>
            <a:lvl8pPr marL="3409950" indent="-227013" eaLnBrk="0" fontAlgn="base" hangingPunct="0">
              <a:spcBef>
                <a:spcPct val="30000"/>
              </a:spcBef>
              <a:spcAft>
                <a:spcPct val="0"/>
              </a:spcAft>
              <a:defRPr sz="1200">
                <a:solidFill>
                  <a:schemeClr val="tx1"/>
                </a:solidFill>
                <a:latin typeface="Arial" panose="020B0604020202020204" pitchFamily="34" charset="0"/>
              </a:defRPr>
            </a:lvl8pPr>
            <a:lvl9pPr marL="3867150" indent="-227013"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F458B9F-F337-43E2-B652-1120C2B5C960}" type="slidenum">
              <a:rPr lang="en-US" altLang="en-US" sz="1100">
                <a:latin typeface="Tahoma" panose="020B0604030504040204" pitchFamily="34" charset="0"/>
                <a:cs typeface="Arial" panose="020B0604020202020204" pitchFamily="34" charset="0"/>
              </a:rPr>
              <a:pPr algn="r" eaLnBrk="1" hangingPunct="1">
                <a:spcBef>
                  <a:spcPct val="0"/>
                </a:spcBef>
              </a:pPr>
              <a:t>41</a:t>
            </a:fld>
            <a:endParaRPr lang="en-US" altLang="en-US" sz="1100">
              <a:latin typeface="Tahoma" panose="020B0604030504040204" pitchFamily="34" charset="0"/>
              <a:cs typeface="Arial" panose="020B0604020202020204" pitchFamily="34" charset="0"/>
            </a:endParaRPr>
          </a:p>
        </p:txBody>
      </p:sp>
      <p:sp>
        <p:nvSpPr>
          <p:cNvPr id="140292" name="Rectangle 2">
            <a:extLst>
              <a:ext uri="{FF2B5EF4-FFF2-40B4-BE49-F238E27FC236}">
                <a16:creationId xmlns:a16="http://schemas.microsoft.com/office/drawing/2014/main" id="{5F69F7A9-F864-440E-A5CC-2B1C01AA97E2}"/>
              </a:ext>
            </a:extLst>
          </p:cNvPr>
          <p:cNvSpPr>
            <a:spLocks noGrp="1" noRot="1" noChangeAspect="1" noChangeArrowheads="1" noTextEdit="1"/>
          </p:cNvSpPr>
          <p:nvPr>
            <p:ph type="sldImg"/>
          </p:nvPr>
        </p:nvSpPr>
        <p:spPr>
          <a:xfrm>
            <a:off x="1258888" y="708025"/>
            <a:ext cx="4670425" cy="2627313"/>
          </a:xfrm>
          <a:ln/>
        </p:spPr>
      </p:sp>
      <p:sp>
        <p:nvSpPr>
          <p:cNvPr id="140293" name="Rectangle 3">
            <a:extLst>
              <a:ext uri="{FF2B5EF4-FFF2-40B4-BE49-F238E27FC236}">
                <a16:creationId xmlns:a16="http://schemas.microsoft.com/office/drawing/2014/main" id="{CBAAB7AF-838B-4E7F-A8FA-AF7FE549F2EF}"/>
              </a:ext>
            </a:extLst>
          </p:cNvPr>
          <p:cNvSpPr>
            <a:spLocks noGrp="1" noChangeArrowheads="1"/>
          </p:cNvSpPr>
          <p:nvPr>
            <p:ph type="body" idx="1"/>
          </p:nvPr>
        </p:nvSpPr>
        <p:spPr>
          <a:xfrm>
            <a:off x="588510" y="3490913"/>
            <a:ext cx="6008652" cy="5265460"/>
          </a:xfrm>
          <a:noFill/>
        </p:spPr>
        <p:txBody>
          <a:bodyPr lIns="95034" tIns="47517" rIns="95034" bIns="47517"/>
          <a:lstStyle/>
          <a:p>
            <a:pPr eaLnBrk="1" hangingPunct="1">
              <a:lnSpc>
                <a:spcPct val="90000"/>
              </a:lnSpc>
              <a:buFontTx/>
              <a:buChar char="•"/>
            </a:pPr>
            <a:endParaRPr lang="en-US" altLang="en-US" dirty="0">
              <a:latin typeface="Arial" panose="020B0604020202020204" pitchFamily="34" charset="0"/>
            </a:endParaRPr>
          </a:p>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1290084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FB9A53FE-B282-4D50-A9FB-94C6E13D8D06}"/>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44395A89-D42D-487A-99FA-E006CCE30409}" type="slidenum">
              <a:rPr lang="en-US" altLang="en-US">
                <a:latin typeface="Arial" panose="020B0604020202020204" pitchFamily="34" charset="0"/>
              </a:rPr>
              <a:pPr/>
              <a:t>42</a:t>
            </a:fld>
            <a:endParaRPr lang="en-US" altLang="en-US">
              <a:latin typeface="Arial" panose="020B0604020202020204" pitchFamily="34" charset="0"/>
            </a:endParaRPr>
          </a:p>
        </p:txBody>
      </p:sp>
      <p:sp>
        <p:nvSpPr>
          <p:cNvPr id="140291" name="Rectangle 7">
            <a:extLst>
              <a:ext uri="{FF2B5EF4-FFF2-40B4-BE49-F238E27FC236}">
                <a16:creationId xmlns:a16="http://schemas.microsoft.com/office/drawing/2014/main" id="{003BF399-9824-4AE5-9F9E-4DE1CBF680D8}"/>
              </a:ext>
            </a:extLst>
          </p:cNvPr>
          <p:cNvSpPr txBox="1">
            <a:spLocks noGrp="1" noChangeArrowheads="1"/>
          </p:cNvSpPr>
          <p:nvPr/>
        </p:nvSpPr>
        <p:spPr bwMode="auto">
          <a:xfrm>
            <a:off x="4067546" y="8989100"/>
            <a:ext cx="3111623" cy="475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34" tIns="47517" rIns="95034" bIns="47517" anchor="b"/>
          <a:lstStyle>
            <a:lvl1pPr algn="l">
              <a:spcBef>
                <a:spcPct val="30000"/>
              </a:spcBef>
              <a:defRPr sz="1200">
                <a:solidFill>
                  <a:schemeClr val="tx1"/>
                </a:solidFill>
                <a:latin typeface="Arial" panose="020B0604020202020204" pitchFamily="34" charset="0"/>
              </a:defRPr>
            </a:lvl1pPr>
            <a:lvl2pPr marL="735013" indent="-280988" algn="l">
              <a:spcBef>
                <a:spcPct val="30000"/>
              </a:spcBef>
              <a:defRPr sz="1200">
                <a:solidFill>
                  <a:schemeClr val="tx1"/>
                </a:solidFill>
                <a:latin typeface="Arial" panose="020B0604020202020204" pitchFamily="34" charset="0"/>
              </a:defRPr>
            </a:lvl2pPr>
            <a:lvl3pPr marL="1131888" indent="-227013" algn="l">
              <a:spcBef>
                <a:spcPct val="30000"/>
              </a:spcBef>
              <a:defRPr sz="1200">
                <a:solidFill>
                  <a:schemeClr val="tx1"/>
                </a:solidFill>
                <a:latin typeface="Arial" panose="020B0604020202020204" pitchFamily="34" charset="0"/>
              </a:defRPr>
            </a:lvl3pPr>
            <a:lvl4pPr marL="1584325" indent="-225425" algn="l">
              <a:spcBef>
                <a:spcPct val="30000"/>
              </a:spcBef>
              <a:defRPr sz="1200">
                <a:solidFill>
                  <a:schemeClr val="tx1"/>
                </a:solidFill>
                <a:latin typeface="Arial" panose="020B0604020202020204" pitchFamily="34" charset="0"/>
              </a:defRPr>
            </a:lvl4pPr>
            <a:lvl5pPr marL="2038350" indent="-227013" algn="l">
              <a:spcBef>
                <a:spcPct val="30000"/>
              </a:spcBef>
              <a:defRPr sz="1200">
                <a:solidFill>
                  <a:schemeClr val="tx1"/>
                </a:solidFill>
                <a:latin typeface="Arial" panose="020B0604020202020204" pitchFamily="34" charset="0"/>
              </a:defRPr>
            </a:lvl5pPr>
            <a:lvl6pPr marL="2495550" indent="-227013" eaLnBrk="0" fontAlgn="base" hangingPunct="0">
              <a:spcBef>
                <a:spcPct val="30000"/>
              </a:spcBef>
              <a:spcAft>
                <a:spcPct val="0"/>
              </a:spcAft>
              <a:defRPr sz="1200">
                <a:solidFill>
                  <a:schemeClr val="tx1"/>
                </a:solidFill>
                <a:latin typeface="Arial" panose="020B0604020202020204" pitchFamily="34" charset="0"/>
              </a:defRPr>
            </a:lvl6pPr>
            <a:lvl7pPr marL="2952750" indent="-227013" eaLnBrk="0" fontAlgn="base" hangingPunct="0">
              <a:spcBef>
                <a:spcPct val="30000"/>
              </a:spcBef>
              <a:spcAft>
                <a:spcPct val="0"/>
              </a:spcAft>
              <a:defRPr sz="1200">
                <a:solidFill>
                  <a:schemeClr val="tx1"/>
                </a:solidFill>
                <a:latin typeface="Arial" panose="020B0604020202020204" pitchFamily="34" charset="0"/>
              </a:defRPr>
            </a:lvl7pPr>
            <a:lvl8pPr marL="3409950" indent="-227013" eaLnBrk="0" fontAlgn="base" hangingPunct="0">
              <a:spcBef>
                <a:spcPct val="30000"/>
              </a:spcBef>
              <a:spcAft>
                <a:spcPct val="0"/>
              </a:spcAft>
              <a:defRPr sz="1200">
                <a:solidFill>
                  <a:schemeClr val="tx1"/>
                </a:solidFill>
                <a:latin typeface="Arial" panose="020B0604020202020204" pitchFamily="34" charset="0"/>
              </a:defRPr>
            </a:lvl8pPr>
            <a:lvl9pPr marL="3867150" indent="-227013"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F458B9F-F337-43E2-B652-1120C2B5C960}" type="slidenum">
              <a:rPr lang="en-US" altLang="en-US" sz="1100">
                <a:latin typeface="Tahoma" panose="020B0604030504040204" pitchFamily="34" charset="0"/>
                <a:cs typeface="Arial" panose="020B0604020202020204" pitchFamily="34" charset="0"/>
              </a:rPr>
              <a:pPr algn="r" eaLnBrk="1" hangingPunct="1">
                <a:spcBef>
                  <a:spcPct val="0"/>
                </a:spcBef>
              </a:pPr>
              <a:t>42</a:t>
            </a:fld>
            <a:endParaRPr lang="en-US" altLang="en-US" sz="1100">
              <a:latin typeface="Tahoma" panose="020B0604030504040204" pitchFamily="34" charset="0"/>
              <a:cs typeface="Arial" panose="020B0604020202020204" pitchFamily="34" charset="0"/>
            </a:endParaRPr>
          </a:p>
        </p:txBody>
      </p:sp>
      <p:sp>
        <p:nvSpPr>
          <p:cNvPr id="140292" name="Rectangle 2">
            <a:extLst>
              <a:ext uri="{FF2B5EF4-FFF2-40B4-BE49-F238E27FC236}">
                <a16:creationId xmlns:a16="http://schemas.microsoft.com/office/drawing/2014/main" id="{5F69F7A9-F864-440E-A5CC-2B1C01AA97E2}"/>
              </a:ext>
            </a:extLst>
          </p:cNvPr>
          <p:cNvSpPr>
            <a:spLocks noGrp="1" noRot="1" noChangeAspect="1" noChangeArrowheads="1" noTextEdit="1"/>
          </p:cNvSpPr>
          <p:nvPr>
            <p:ph type="sldImg"/>
          </p:nvPr>
        </p:nvSpPr>
        <p:spPr>
          <a:xfrm>
            <a:off x="1258888" y="708025"/>
            <a:ext cx="4670425" cy="2627313"/>
          </a:xfrm>
          <a:ln/>
        </p:spPr>
      </p:sp>
      <p:sp>
        <p:nvSpPr>
          <p:cNvPr id="140293" name="Rectangle 3">
            <a:extLst>
              <a:ext uri="{FF2B5EF4-FFF2-40B4-BE49-F238E27FC236}">
                <a16:creationId xmlns:a16="http://schemas.microsoft.com/office/drawing/2014/main" id="{CBAAB7AF-838B-4E7F-A8FA-AF7FE549F2EF}"/>
              </a:ext>
            </a:extLst>
          </p:cNvPr>
          <p:cNvSpPr>
            <a:spLocks noGrp="1" noChangeArrowheads="1"/>
          </p:cNvSpPr>
          <p:nvPr>
            <p:ph type="body" idx="1"/>
          </p:nvPr>
        </p:nvSpPr>
        <p:spPr>
          <a:xfrm>
            <a:off x="588510" y="3490913"/>
            <a:ext cx="6008652" cy="5265460"/>
          </a:xfrm>
          <a:noFill/>
        </p:spPr>
        <p:txBody>
          <a:bodyPr lIns="95034" tIns="47517" rIns="95034" bIns="47517"/>
          <a:lstStyle/>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1093195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9CDD61F7-B9A1-4551-B023-D91D0573150D}"/>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1D2D2D71-284E-4F9E-B56A-A6299CB3C1FD}"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119811" name="Slide Image Placeholder 1">
            <a:extLst>
              <a:ext uri="{FF2B5EF4-FFF2-40B4-BE49-F238E27FC236}">
                <a16:creationId xmlns:a16="http://schemas.microsoft.com/office/drawing/2014/main" id="{9C4F3060-9411-4C46-AF53-9C1A56C091DC}"/>
              </a:ext>
            </a:extLst>
          </p:cNvPr>
          <p:cNvSpPr>
            <a:spLocks noGrp="1" noRot="1" noChangeAspect="1" noTextEdit="1"/>
          </p:cNvSpPr>
          <p:nvPr>
            <p:ph type="sldImg"/>
          </p:nvPr>
        </p:nvSpPr>
        <p:spPr>
          <a:xfrm>
            <a:off x="395288" y="703263"/>
            <a:ext cx="6388100" cy="3592512"/>
          </a:xfrm>
          <a:ln/>
        </p:spPr>
      </p:sp>
      <p:sp>
        <p:nvSpPr>
          <p:cNvPr id="119812" name="Notes Placeholder 2">
            <a:extLst>
              <a:ext uri="{FF2B5EF4-FFF2-40B4-BE49-F238E27FC236}">
                <a16:creationId xmlns:a16="http://schemas.microsoft.com/office/drawing/2014/main" id="{C66D3574-13B3-4903-8256-908A57DE32BC}"/>
              </a:ext>
            </a:extLst>
          </p:cNvPr>
          <p:cNvSpPr>
            <a:spLocks noGrp="1"/>
          </p:cNvSpPr>
          <p:nvPr>
            <p:ph type="body" idx="1"/>
          </p:nvPr>
        </p:nvSpPr>
        <p:spPr>
          <a:xfrm>
            <a:off x="957548" y="4528489"/>
            <a:ext cx="5264074" cy="4216570"/>
          </a:xfrm>
          <a:noFill/>
        </p:spPr>
        <p:txBody>
          <a:bodyPr/>
          <a:lstStyle/>
          <a:p>
            <a:pPr eaLnBrk="1" hangingPunct="1"/>
            <a:endParaRPr lang="en-US" altLang="en-US">
              <a:latin typeface="Arial" panose="020B0604020202020204" pitchFamily="34" charset="0"/>
            </a:endParaRPr>
          </a:p>
        </p:txBody>
      </p:sp>
      <p:sp>
        <p:nvSpPr>
          <p:cNvPr id="4" name="Slide Number Placeholder 3">
            <a:extLst>
              <a:ext uri="{FF2B5EF4-FFF2-40B4-BE49-F238E27FC236}">
                <a16:creationId xmlns:a16="http://schemas.microsoft.com/office/drawing/2014/main" id="{00946246-1F0C-491E-AAB4-E8F4793AADD9}"/>
              </a:ext>
            </a:extLst>
          </p:cNvPr>
          <p:cNvSpPr txBox="1">
            <a:spLocks noGrp="1"/>
          </p:cNvSpPr>
          <p:nvPr/>
        </p:nvSpPr>
        <p:spPr bwMode="auto">
          <a:xfrm>
            <a:off x="4067546" y="8979403"/>
            <a:ext cx="3111623" cy="468687"/>
          </a:xfrm>
          <a:prstGeom prst="rect">
            <a:avLst/>
          </a:prstGeom>
          <a:noFill/>
          <a:ln w="19050">
            <a:miter lim="800000"/>
            <a:headEnd/>
            <a:tailEnd type="none" w="lg" len="lg"/>
          </a:ln>
        </p:spPr>
        <p:txBody>
          <a:bodyPr lIns="95096" tIns="47549" rIns="95096" bIns="47549"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algn="ctr" eaLnBrk="0" fontAlgn="base" hangingPunct="0">
              <a:spcBef>
                <a:spcPct val="0"/>
              </a:spcBef>
              <a:spcAft>
                <a:spcPct val="0"/>
              </a:spcAft>
              <a:defRPr>
                <a:solidFill>
                  <a:schemeClr val="tx1"/>
                </a:solidFill>
                <a:latin typeface="Garamond" panose="02020404030301010803" pitchFamily="18" charset="0"/>
              </a:defRPr>
            </a:lvl6pPr>
            <a:lvl7pPr marL="2971800" indent="-228600" algn="ctr" eaLnBrk="0" fontAlgn="base" hangingPunct="0">
              <a:spcBef>
                <a:spcPct val="0"/>
              </a:spcBef>
              <a:spcAft>
                <a:spcPct val="0"/>
              </a:spcAft>
              <a:defRPr>
                <a:solidFill>
                  <a:schemeClr val="tx1"/>
                </a:solidFill>
                <a:latin typeface="Garamond" panose="02020404030301010803" pitchFamily="18" charset="0"/>
              </a:defRPr>
            </a:lvl7pPr>
            <a:lvl8pPr marL="3429000" indent="-228600" algn="ctr" eaLnBrk="0" fontAlgn="base" hangingPunct="0">
              <a:spcBef>
                <a:spcPct val="0"/>
              </a:spcBef>
              <a:spcAft>
                <a:spcPct val="0"/>
              </a:spcAft>
              <a:defRPr>
                <a:solidFill>
                  <a:schemeClr val="tx1"/>
                </a:solidFill>
                <a:latin typeface="Garamond" panose="02020404030301010803" pitchFamily="18" charset="0"/>
              </a:defRPr>
            </a:lvl8pPr>
            <a:lvl9pPr marL="3886200" indent="-228600" algn="ctr"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DB97106C-0A19-448E-BCC6-44221E683507}" type="slidenum">
              <a:rPr lang="en-US" altLang="en-US" sz="1200" b="1">
                <a:effectLst>
                  <a:outerShdw blurRad="38100" dist="38100" dir="2700000" algn="tl">
                    <a:srgbClr val="C0C0C0"/>
                  </a:outerShdw>
                </a:effectLst>
                <a:latin typeface="Arial" panose="020B0604020202020204" pitchFamily="34" charset="0"/>
              </a:rPr>
              <a:pPr algn="r" eaLnBrk="1" hangingPunct="1"/>
              <a:t>5</a:t>
            </a:fld>
            <a:endParaRPr lang="en-US" altLang="en-US" sz="1200" b="1">
              <a:effectLst>
                <a:outerShdw blurRad="38100" dist="38100" dir="2700000" algn="tl">
                  <a:srgbClr val="C0C0C0"/>
                </a:outerShdw>
              </a:effectLst>
              <a:latin typeface="Arial" panose="020B0604020202020204" pitchFamily="34" charset="0"/>
            </a:endParaRPr>
          </a:p>
        </p:txBody>
      </p:sp>
    </p:spTree>
    <p:extLst>
      <p:ext uri="{BB962C8B-B14F-4D97-AF65-F5344CB8AC3E}">
        <p14:creationId xmlns:p14="http://schemas.microsoft.com/office/powerpoint/2010/main" val="577823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EF3F2D03-B33A-45A1-96E7-2EB5DDF92056}"/>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AA838B66-4B07-4FC4-AA8C-FF61B7465A67}"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101379" name="Rectangle 2">
            <a:extLst>
              <a:ext uri="{FF2B5EF4-FFF2-40B4-BE49-F238E27FC236}">
                <a16:creationId xmlns:a16="http://schemas.microsoft.com/office/drawing/2014/main" id="{01838831-817E-46B5-820B-639DC573710B}"/>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7BFD39F8-68B3-4628-808A-DBA5D6B2DD65}"/>
              </a:ext>
            </a:extLst>
          </p:cNvPr>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38528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D0C5650F-7986-4EF0-84FF-C9053D9E9489}"/>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7170A856-4206-47C1-B58E-225255B7AC1B}" type="slidenum">
              <a:rPr lang="en-US" altLang="en-US" sz="1200"/>
              <a:pPr/>
              <a:t>7</a:t>
            </a:fld>
            <a:endParaRPr lang="en-US" altLang="en-US" sz="1200"/>
          </a:p>
        </p:txBody>
      </p:sp>
      <p:sp>
        <p:nvSpPr>
          <p:cNvPr id="56323" name="Rectangle 7">
            <a:extLst>
              <a:ext uri="{FF2B5EF4-FFF2-40B4-BE49-F238E27FC236}">
                <a16:creationId xmlns:a16="http://schemas.microsoft.com/office/drawing/2014/main" id="{C3C2FAA7-A43B-4B33-A565-C669F9ED6AEE}"/>
              </a:ext>
            </a:extLst>
          </p:cNvPr>
          <p:cNvSpPr txBox="1">
            <a:spLocks noGrp="1" noChangeArrowheads="1"/>
          </p:cNvSpPr>
          <p:nvPr/>
        </p:nvSpPr>
        <p:spPr bwMode="auto">
          <a:xfrm>
            <a:off x="3979757" y="8842030"/>
            <a:ext cx="3043343" cy="46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62" tIns="46631" rIns="93262" bIns="46631" anchor="b"/>
          <a:lstStyle>
            <a:lvl1pPr>
              <a:defRPr sz="2000">
                <a:solidFill>
                  <a:schemeClr val="tx1"/>
                </a:solidFill>
                <a:latin typeface="Arial" panose="020B0604020202020204" pitchFamily="34" charset="0"/>
              </a:defRPr>
            </a:lvl1pPr>
            <a:lvl2pPr marL="735013" indent="-280988">
              <a:defRPr sz="2000">
                <a:solidFill>
                  <a:schemeClr val="tx1"/>
                </a:solidFill>
                <a:latin typeface="Arial" panose="020B0604020202020204" pitchFamily="34" charset="0"/>
              </a:defRPr>
            </a:lvl2pPr>
            <a:lvl3pPr marL="1131888" indent="-227013">
              <a:defRPr sz="2000">
                <a:solidFill>
                  <a:schemeClr val="tx1"/>
                </a:solidFill>
                <a:latin typeface="Arial" panose="020B0604020202020204" pitchFamily="34" charset="0"/>
              </a:defRPr>
            </a:lvl3pPr>
            <a:lvl4pPr marL="1584325" indent="-225425">
              <a:defRPr sz="2000">
                <a:solidFill>
                  <a:schemeClr val="tx1"/>
                </a:solidFill>
                <a:latin typeface="Arial" panose="020B0604020202020204" pitchFamily="34" charset="0"/>
              </a:defRPr>
            </a:lvl4pPr>
            <a:lvl5pPr marL="2038350" indent="-227013">
              <a:defRPr sz="2000">
                <a:solidFill>
                  <a:schemeClr val="tx1"/>
                </a:solidFill>
                <a:latin typeface="Arial" panose="020B0604020202020204" pitchFamily="34" charset="0"/>
              </a:defRPr>
            </a:lvl5pPr>
            <a:lvl6pPr marL="2495550" indent="-227013" eaLnBrk="0" fontAlgn="base" hangingPunct="0">
              <a:spcBef>
                <a:spcPct val="0"/>
              </a:spcBef>
              <a:spcAft>
                <a:spcPct val="0"/>
              </a:spcAft>
              <a:defRPr sz="2000">
                <a:solidFill>
                  <a:schemeClr val="tx1"/>
                </a:solidFill>
                <a:latin typeface="Arial" panose="020B0604020202020204" pitchFamily="34" charset="0"/>
              </a:defRPr>
            </a:lvl6pPr>
            <a:lvl7pPr marL="2952750" indent="-227013" eaLnBrk="0" fontAlgn="base" hangingPunct="0">
              <a:spcBef>
                <a:spcPct val="0"/>
              </a:spcBef>
              <a:spcAft>
                <a:spcPct val="0"/>
              </a:spcAft>
              <a:defRPr sz="2000">
                <a:solidFill>
                  <a:schemeClr val="tx1"/>
                </a:solidFill>
                <a:latin typeface="Arial" panose="020B0604020202020204" pitchFamily="34" charset="0"/>
              </a:defRPr>
            </a:lvl7pPr>
            <a:lvl8pPr marL="3409950" indent="-227013" eaLnBrk="0" fontAlgn="base" hangingPunct="0">
              <a:spcBef>
                <a:spcPct val="0"/>
              </a:spcBef>
              <a:spcAft>
                <a:spcPct val="0"/>
              </a:spcAft>
              <a:defRPr sz="2000">
                <a:solidFill>
                  <a:schemeClr val="tx1"/>
                </a:solidFill>
                <a:latin typeface="Arial" panose="020B0604020202020204" pitchFamily="34" charset="0"/>
              </a:defRPr>
            </a:lvl8pPr>
            <a:lvl9pPr marL="3867150" indent="-227013"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F6E6B35E-3998-4B33-846D-E443FFB3CCE6}" type="slidenum">
              <a:rPr lang="en-US" altLang="en-US" sz="1100">
                <a:latin typeface="Tahoma" panose="020B0604030504040204" pitchFamily="34" charset="0"/>
                <a:cs typeface="Arial" panose="020B0604020202020204" pitchFamily="34" charset="0"/>
              </a:rPr>
              <a:pPr algn="r" eaLnBrk="1" hangingPunct="1"/>
              <a:t>7</a:t>
            </a:fld>
            <a:endParaRPr lang="en-US" altLang="en-US" sz="1100">
              <a:latin typeface="Tahoma" panose="020B0604030504040204" pitchFamily="34" charset="0"/>
              <a:cs typeface="Arial" panose="020B0604020202020204" pitchFamily="34" charset="0"/>
            </a:endParaRPr>
          </a:p>
        </p:txBody>
      </p:sp>
      <p:sp>
        <p:nvSpPr>
          <p:cNvPr id="56324" name="Rectangle 2">
            <a:extLst>
              <a:ext uri="{FF2B5EF4-FFF2-40B4-BE49-F238E27FC236}">
                <a16:creationId xmlns:a16="http://schemas.microsoft.com/office/drawing/2014/main" id="{41DE9F6C-7C83-4358-919F-2DA0FB3CAD13}"/>
              </a:ext>
            </a:extLst>
          </p:cNvPr>
          <p:cNvSpPr>
            <a:spLocks noGrp="1" noRot="1" noChangeAspect="1" noChangeArrowheads="1" noTextEdit="1"/>
          </p:cNvSpPr>
          <p:nvPr>
            <p:ph type="sldImg"/>
          </p:nvPr>
        </p:nvSpPr>
        <p:spPr>
          <a:xfrm>
            <a:off x="1204913" y="696913"/>
            <a:ext cx="4594225" cy="2584450"/>
          </a:xfrm>
          <a:ln/>
        </p:spPr>
      </p:sp>
      <p:sp>
        <p:nvSpPr>
          <p:cNvPr id="56325" name="Rectangle 3">
            <a:extLst>
              <a:ext uri="{FF2B5EF4-FFF2-40B4-BE49-F238E27FC236}">
                <a16:creationId xmlns:a16="http://schemas.microsoft.com/office/drawing/2014/main" id="{BF1E7984-D91D-4EFB-B541-0028AF3DAEC5}"/>
              </a:ext>
            </a:extLst>
          </p:cNvPr>
          <p:cNvSpPr>
            <a:spLocks noGrp="1" noChangeArrowheads="1"/>
          </p:cNvSpPr>
          <p:nvPr>
            <p:ph type="body" idx="1"/>
          </p:nvPr>
        </p:nvSpPr>
        <p:spPr>
          <a:xfrm>
            <a:off x="572253" y="3434347"/>
            <a:ext cx="5878595" cy="5178187"/>
          </a:xfrm>
          <a:noFill/>
        </p:spPr>
        <p:txBody>
          <a:bodyPr lIns="93151" tIns="46575" rIns="93151" bIns="46575"/>
          <a:lstStyle/>
          <a:p>
            <a:pPr eaLnBrk="1" hangingPunct="1"/>
            <a:endParaRPr lang="en-US" altLang="en-US" sz="900" dirty="0">
              <a:latin typeface="Arial" panose="020B0604020202020204" pitchFamily="34" charset="0"/>
            </a:endParaRPr>
          </a:p>
        </p:txBody>
      </p:sp>
    </p:spTree>
    <p:extLst>
      <p:ext uri="{BB962C8B-B14F-4D97-AF65-F5344CB8AC3E}">
        <p14:creationId xmlns:p14="http://schemas.microsoft.com/office/powerpoint/2010/main" val="2782239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74E6FF5C-3B32-47BA-8CB9-98C829D4B504}"/>
              </a:ext>
            </a:extLst>
          </p:cNvPr>
          <p:cNvSpPr>
            <a:spLocks noGrp="1" noChangeArrowheads="1"/>
          </p:cNvSpPr>
          <p:nvPr>
            <p:ph type="sldNum" sz="quarter" idx="5"/>
          </p:nvPr>
        </p:nvSpPr>
        <p:spPr>
          <a:noFill/>
        </p:spPr>
        <p:txBody>
          <a:bodyPr/>
          <a:lstStyle>
            <a:lvl1pPr>
              <a:defRPr>
                <a:solidFill>
                  <a:schemeClr val="tx1"/>
                </a:solidFill>
                <a:latin typeface="Garamond" panose="02020404030301010803" pitchFamily="18" charset="0"/>
              </a:defRPr>
            </a:lvl1pPr>
            <a:lvl2pPr marL="771216" indent="-296498">
              <a:defRPr>
                <a:solidFill>
                  <a:schemeClr val="tx1"/>
                </a:solidFill>
                <a:latin typeface="Garamond" panose="02020404030301010803" pitchFamily="18" charset="0"/>
              </a:defRPr>
            </a:lvl2pPr>
            <a:lvl3pPr marL="1187609" indent="-236550">
              <a:defRPr>
                <a:solidFill>
                  <a:schemeClr val="tx1"/>
                </a:solidFill>
                <a:latin typeface="Garamond" panose="02020404030301010803" pitchFamily="18" charset="0"/>
              </a:defRPr>
            </a:lvl3pPr>
            <a:lvl4pPr marL="1663948" indent="-236550">
              <a:defRPr>
                <a:solidFill>
                  <a:schemeClr val="tx1"/>
                </a:solidFill>
                <a:latin typeface="Garamond" panose="02020404030301010803" pitchFamily="18" charset="0"/>
              </a:defRPr>
            </a:lvl4pPr>
            <a:lvl5pPr marL="2138667" indent="-236550">
              <a:defRPr>
                <a:solidFill>
                  <a:schemeClr val="tx1"/>
                </a:solidFill>
                <a:latin typeface="Garamond" panose="02020404030301010803" pitchFamily="18" charset="0"/>
              </a:defRPr>
            </a:lvl5pPr>
            <a:lvl6pPr marL="2605286" indent="-236550" algn="ctr" eaLnBrk="0" fontAlgn="base" hangingPunct="0">
              <a:spcBef>
                <a:spcPct val="0"/>
              </a:spcBef>
              <a:spcAft>
                <a:spcPct val="0"/>
              </a:spcAft>
              <a:defRPr>
                <a:solidFill>
                  <a:schemeClr val="tx1"/>
                </a:solidFill>
                <a:latin typeface="Garamond" panose="02020404030301010803" pitchFamily="18" charset="0"/>
              </a:defRPr>
            </a:lvl6pPr>
            <a:lvl7pPr marL="3071904" indent="-236550" algn="ctr" eaLnBrk="0" fontAlgn="base" hangingPunct="0">
              <a:spcBef>
                <a:spcPct val="0"/>
              </a:spcBef>
              <a:spcAft>
                <a:spcPct val="0"/>
              </a:spcAft>
              <a:defRPr>
                <a:solidFill>
                  <a:schemeClr val="tx1"/>
                </a:solidFill>
                <a:latin typeface="Garamond" panose="02020404030301010803" pitchFamily="18" charset="0"/>
              </a:defRPr>
            </a:lvl7pPr>
            <a:lvl8pPr marL="3538522" indent="-236550" algn="ctr" eaLnBrk="0" fontAlgn="base" hangingPunct="0">
              <a:spcBef>
                <a:spcPct val="0"/>
              </a:spcBef>
              <a:spcAft>
                <a:spcPct val="0"/>
              </a:spcAft>
              <a:defRPr>
                <a:solidFill>
                  <a:schemeClr val="tx1"/>
                </a:solidFill>
                <a:latin typeface="Garamond" panose="02020404030301010803" pitchFamily="18" charset="0"/>
              </a:defRPr>
            </a:lvl8pPr>
            <a:lvl9pPr marL="4005141" indent="-236550" algn="ctr" eaLnBrk="0" fontAlgn="base" hangingPunct="0">
              <a:spcBef>
                <a:spcPct val="0"/>
              </a:spcBef>
              <a:spcAft>
                <a:spcPct val="0"/>
              </a:spcAft>
              <a:defRPr>
                <a:solidFill>
                  <a:schemeClr val="tx1"/>
                </a:solidFill>
                <a:latin typeface="Garamond" panose="02020404030301010803" pitchFamily="18" charset="0"/>
              </a:defRPr>
            </a:lvl9pPr>
          </a:lstStyle>
          <a:p>
            <a:fld id="{23E8A46F-DDF1-4916-BABF-C7F1B6B2C23F}"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117763" name="Rectangle 2">
            <a:extLst>
              <a:ext uri="{FF2B5EF4-FFF2-40B4-BE49-F238E27FC236}">
                <a16:creationId xmlns:a16="http://schemas.microsoft.com/office/drawing/2014/main" id="{F97A598F-34AB-48CB-BB05-D6AF62BF2C03}"/>
              </a:ext>
            </a:extLst>
          </p:cNvPr>
          <p:cNvSpPr>
            <a:spLocks noGrp="1" noRot="1" noChangeAspect="1" noChangeArrowheads="1" noTextEdit="1"/>
          </p:cNvSpPr>
          <p:nvPr>
            <p:ph type="sldImg"/>
          </p:nvPr>
        </p:nvSpPr>
        <p:spPr>
          <a:xfrm>
            <a:off x="1403350" y="703263"/>
            <a:ext cx="4672013" cy="2627312"/>
          </a:xfrm>
          <a:ln/>
        </p:spPr>
      </p:sp>
      <p:sp>
        <p:nvSpPr>
          <p:cNvPr id="117764" name="Rectangle 3">
            <a:extLst>
              <a:ext uri="{FF2B5EF4-FFF2-40B4-BE49-F238E27FC236}">
                <a16:creationId xmlns:a16="http://schemas.microsoft.com/office/drawing/2014/main" id="{92998B5F-CD49-4F9A-A5BE-7DC401D1238D}"/>
              </a:ext>
            </a:extLst>
          </p:cNvPr>
          <p:cNvSpPr>
            <a:spLocks noGrp="1" noChangeArrowheads="1"/>
          </p:cNvSpPr>
          <p:nvPr>
            <p:ph type="body" idx="1"/>
          </p:nvPr>
        </p:nvSpPr>
        <p:spPr>
          <a:xfrm>
            <a:off x="585259" y="3489297"/>
            <a:ext cx="6010278" cy="5267075"/>
          </a:xfrm>
          <a:noFill/>
        </p:spPr>
        <p:txBody>
          <a:bodyPr lIns="93992" tIns="46996" rIns="93992" bIns="46996"/>
          <a:lstStyle/>
          <a:p>
            <a:pPr eaLnBrk="1" hangingPunct="1">
              <a:spcBef>
                <a:spcPct val="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3102066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60A72E8D-E9A5-4686-85BD-C31B0C7A6980}"/>
              </a:ext>
            </a:extLst>
          </p:cNvPr>
          <p:cNvSpPr>
            <a:spLocks noGrp="1" noChangeArrowheads="1"/>
          </p:cNvSpPr>
          <p:nvPr>
            <p:ph type="sldNum" sz="quarter" idx="5"/>
          </p:nvPr>
        </p:nvSpPr>
        <p:spPr>
          <a:noFill/>
        </p:spPr>
        <p:txBody>
          <a:bodyPr/>
          <a:lstStyle>
            <a:lvl1pPr>
              <a:defRPr sz="2000">
                <a:solidFill>
                  <a:schemeClr val="tx1"/>
                </a:solidFill>
                <a:latin typeface="Arial" panose="020B0604020202020204" pitchFamily="34" charset="0"/>
              </a:defRPr>
            </a:lvl1pPr>
            <a:lvl2pPr marL="758255" indent="-291636">
              <a:defRPr sz="2000">
                <a:solidFill>
                  <a:schemeClr val="tx1"/>
                </a:solidFill>
                <a:latin typeface="Arial" panose="020B0604020202020204" pitchFamily="34" charset="0"/>
              </a:defRPr>
            </a:lvl2pPr>
            <a:lvl3pPr marL="1166546" indent="-233309">
              <a:defRPr sz="2000">
                <a:solidFill>
                  <a:schemeClr val="tx1"/>
                </a:solidFill>
                <a:latin typeface="Arial" panose="020B0604020202020204" pitchFamily="34" charset="0"/>
              </a:defRPr>
            </a:lvl3pPr>
            <a:lvl4pPr marL="1633164" indent="-233309">
              <a:defRPr sz="2000">
                <a:solidFill>
                  <a:schemeClr val="tx1"/>
                </a:solidFill>
                <a:latin typeface="Arial" panose="020B0604020202020204" pitchFamily="34" charset="0"/>
              </a:defRPr>
            </a:lvl4pPr>
            <a:lvl5pPr marL="2099782" indent="-233309">
              <a:defRPr sz="2000">
                <a:solidFill>
                  <a:schemeClr val="tx1"/>
                </a:solidFill>
                <a:latin typeface="Arial" panose="020B0604020202020204" pitchFamily="34" charset="0"/>
              </a:defRPr>
            </a:lvl5pPr>
            <a:lvl6pPr marL="2566401" indent="-233309" eaLnBrk="0" fontAlgn="base" hangingPunct="0">
              <a:spcBef>
                <a:spcPct val="0"/>
              </a:spcBef>
              <a:spcAft>
                <a:spcPct val="0"/>
              </a:spcAft>
              <a:defRPr sz="2000">
                <a:solidFill>
                  <a:schemeClr val="tx1"/>
                </a:solidFill>
                <a:latin typeface="Arial" panose="020B0604020202020204" pitchFamily="34" charset="0"/>
              </a:defRPr>
            </a:lvl6pPr>
            <a:lvl7pPr marL="3033019" indent="-233309" eaLnBrk="0" fontAlgn="base" hangingPunct="0">
              <a:spcBef>
                <a:spcPct val="0"/>
              </a:spcBef>
              <a:spcAft>
                <a:spcPct val="0"/>
              </a:spcAft>
              <a:defRPr sz="2000">
                <a:solidFill>
                  <a:schemeClr val="tx1"/>
                </a:solidFill>
                <a:latin typeface="Arial" panose="020B0604020202020204" pitchFamily="34" charset="0"/>
              </a:defRPr>
            </a:lvl7pPr>
            <a:lvl8pPr marL="3499637" indent="-233309" eaLnBrk="0" fontAlgn="base" hangingPunct="0">
              <a:spcBef>
                <a:spcPct val="0"/>
              </a:spcBef>
              <a:spcAft>
                <a:spcPct val="0"/>
              </a:spcAft>
              <a:defRPr sz="2000">
                <a:solidFill>
                  <a:schemeClr val="tx1"/>
                </a:solidFill>
                <a:latin typeface="Arial" panose="020B0604020202020204" pitchFamily="34" charset="0"/>
              </a:defRPr>
            </a:lvl8pPr>
            <a:lvl9pPr marL="3966256" indent="-233309" eaLnBrk="0" fontAlgn="base" hangingPunct="0">
              <a:spcBef>
                <a:spcPct val="0"/>
              </a:spcBef>
              <a:spcAft>
                <a:spcPct val="0"/>
              </a:spcAft>
              <a:defRPr sz="2000">
                <a:solidFill>
                  <a:schemeClr val="tx1"/>
                </a:solidFill>
                <a:latin typeface="Arial" panose="020B0604020202020204" pitchFamily="34" charset="0"/>
              </a:defRPr>
            </a:lvl9pPr>
          </a:lstStyle>
          <a:p>
            <a:fld id="{C562CB7E-9DDE-42D8-9306-20830C63AF0D}" type="slidenum">
              <a:rPr lang="en-US" altLang="en-US" sz="1200"/>
              <a:pPr/>
              <a:t>9</a:t>
            </a:fld>
            <a:endParaRPr lang="en-US" altLang="en-US" sz="1200"/>
          </a:p>
        </p:txBody>
      </p:sp>
      <p:sp>
        <p:nvSpPr>
          <p:cNvPr id="60419" name="Rectangle 2">
            <a:extLst>
              <a:ext uri="{FF2B5EF4-FFF2-40B4-BE49-F238E27FC236}">
                <a16:creationId xmlns:a16="http://schemas.microsoft.com/office/drawing/2014/main" id="{CABF553B-F448-4341-82C0-DE9738ADCD88}"/>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5CBA27C5-5139-4BB4-A2C5-DF1DEE4A9B3B}"/>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4577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C233-DDA5-4150-94BC-625B8C09C0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41C72A-D275-4770-BB3D-C05C6454F7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0AD8A2-F65F-4D74-8C1C-FF678E13C001}"/>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CB7641CF-5A57-421D-8E14-EA87850409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B71B56-6B23-4DB2-B383-BE74E2828A19}"/>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1216568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107B8-3FB7-46B0-9F22-52C08DF581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AF221D-B5CD-4C83-B05F-8DAAA172E4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A39E1E-DC7A-4B4A-B8FD-B41E04BE8BCA}"/>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963E4581-F9D9-49D9-BC57-1F070448D3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5C00F6-76E1-423B-8AA4-C6A697EC1A06}"/>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934023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D51682-384E-4C5C-9F47-3CEDF00597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F7D5AC-9B94-40AD-A146-76E1AF9189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88C70-BCD5-45FA-A145-2385FE1F4FF2}"/>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DF27301D-37D1-4A4D-BBB0-E656F07C1B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2D008-8A2F-4E56-B997-C8697A773E9D}"/>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2318309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A2B514BD-A61B-4281-A114-11C5BB3CCDF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2E812FF8-0F09-4041-845D-2A4C9FE99A74}"/>
              </a:ext>
            </a:extLst>
          </p:cNvPr>
          <p:cNvSpPr>
            <a:spLocks noGrp="1" noChangeArrowheads="1"/>
          </p:cNvSpPr>
          <p:nvPr>
            <p:ph type="sldNum" sz="quarter" idx="11"/>
          </p:nvPr>
        </p:nvSpPr>
        <p:spPr>
          <a:ln/>
        </p:spPr>
        <p:txBody>
          <a:bodyPr/>
          <a:lstStyle>
            <a:lvl1pPr>
              <a:defRPr/>
            </a:lvl1pPr>
          </a:lstStyle>
          <a:p>
            <a:fld id="{8687CD68-57EB-47B9-B0AE-91ACD7C6C348}" type="slidenum">
              <a:rPr lang="en-US" altLang="en-US"/>
              <a:pPr/>
              <a:t>‹#›</a:t>
            </a:fld>
            <a:endParaRPr lang="en-US" altLang="en-US"/>
          </a:p>
        </p:txBody>
      </p:sp>
      <p:sp>
        <p:nvSpPr>
          <p:cNvPr id="7" name="Rectangle 14">
            <a:extLst>
              <a:ext uri="{FF2B5EF4-FFF2-40B4-BE49-F238E27FC236}">
                <a16:creationId xmlns:a16="http://schemas.microsoft.com/office/drawing/2014/main" id="{601D3416-BA54-4C17-9F8C-4E0DC9388B7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27774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1600201"/>
            <a:ext cx="5384800" cy="4525963"/>
          </a:xfrm>
        </p:spPr>
        <p:txBody>
          <a:bodyPr/>
          <a:lstStyle/>
          <a:p>
            <a:pPr lvl="0"/>
            <a:endParaRPr lang="en-US" noProof="0"/>
          </a:p>
        </p:txBody>
      </p:sp>
      <p:sp>
        <p:nvSpPr>
          <p:cNvPr id="5" name="Rectangle 2">
            <a:extLst>
              <a:ext uri="{FF2B5EF4-FFF2-40B4-BE49-F238E27FC236}">
                <a16:creationId xmlns:a16="http://schemas.microsoft.com/office/drawing/2014/main" id="{003D32A4-5F5E-4C95-909E-BB4B2852333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3">
            <a:extLst>
              <a:ext uri="{FF2B5EF4-FFF2-40B4-BE49-F238E27FC236}">
                <a16:creationId xmlns:a16="http://schemas.microsoft.com/office/drawing/2014/main" id="{7414F9D1-E7EC-4684-9960-DAA8E0E273A6}"/>
              </a:ext>
            </a:extLst>
          </p:cNvPr>
          <p:cNvSpPr>
            <a:spLocks noGrp="1" noChangeArrowheads="1"/>
          </p:cNvSpPr>
          <p:nvPr>
            <p:ph type="sldNum" sz="quarter" idx="11"/>
          </p:nvPr>
        </p:nvSpPr>
        <p:spPr>
          <a:ln/>
        </p:spPr>
        <p:txBody>
          <a:bodyPr/>
          <a:lstStyle>
            <a:lvl1pPr>
              <a:defRPr/>
            </a:lvl1pPr>
          </a:lstStyle>
          <a:p>
            <a:fld id="{30AA242F-C6D2-41DB-AA01-C7407A990F6E}" type="slidenum">
              <a:rPr lang="en-US" altLang="en-US"/>
              <a:pPr/>
              <a:t>‹#›</a:t>
            </a:fld>
            <a:endParaRPr lang="en-US" altLang="en-US"/>
          </a:p>
        </p:txBody>
      </p:sp>
      <p:sp>
        <p:nvSpPr>
          <p:cNvPr id="7" name="Rectangle 14">
            <a:extLst>
              <a:ext uri="{FF2B5EF4-FFF2-40B4-BE49-F238E27FC236}">
                <a16:creationId xmlns:a16="http://schemas.microsoft.com/office/drawing/2014/main" id="{166BAC5D-E87A-420E-8159-A5B57E8C34D2}"/>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55193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09600" y="3941763"/>
            <a:ext cx="10972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a:extLst>
              <a:ext uri="{FF2B5EF4-FFF2-40B4-BE49-F238E27FC236}">
                <a16:creationId xmlns:a16="http://schemas.microsoft.com/office/drawing/2014/main" id="{B31D3467-3942-4E91-B49A-A6025CEC090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45">
            <a:extLst>
              <a:ext uri="{FF2B5EF4-FFF2-40B4-BE49-F238E27FC236}">
                <a16:creationId xmlns:a16="http://schemas.microsoft.com/office/drawing/2014/main" id="{1D483260-6A0F-442C-88AF-47CF15D2F36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46">
            <a:extLst>
              <a:ext uri="{FF2B5EF4-FFF2-40B4-BE49-F238E27FC236}">
                <a16:creationId xmlns:a16="http://schemas.microsoft.com/office/drawing/2014/main" id="{ED94FDF1-9149-4676-B195-322ECEB0E1EE}"/>
              </a:ext>
            </a:extLst>
          </p:cNvPr>
          <p:cNvSpPr>
            <a:spLocks noGrp="1" noChangeArrowheads="1"/>
          </p:cNvSpPr>
          <p:nvPr>
            <p:ph type="sldNum" sz="quarter" idx="12"/>
          </p:nvPr>
        </p:nvSpPr>
        <p:spPr>
          <a:ln/>
        </p:spPr>
        <p:txBody>
          <a:bodyPr/>
          <a:lstStyle>
            <a:lvl1pPr>
              <a:defRPr/>
            </a:lvl1pPr>
          </a:lstStyle>
          <a:p>
            <a:pPr>
              <a:defRPr/>
            </a:pPr>
            <a:fld id="{685876F2-89A5-410E-848C-643BE6488D19}" type="slidenum">
              <a:rPr lang="en-US" altLang="en-US"/>
              <a:pPr>
                <a:defRPr/>
              </a:pPr>
              <a:t>‹#›</a:t>
            </a:fld>
            <a:endParaRPr lang="en-US" altLang="en-US"/>
          </a:p>
        </p:txBody>
      </p:sp>
    </p:spTree>
    <p:extLst>
      <p:ext uri="{BB962C8B-B14F-4D97-AF65-F5344CB8AC3E}">
        <p14:creationId xmlns:p14="http://schemas.microsoft.com/office/powerpoint/2010/main" val="214992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2A9B9-F0AD-4E08-BB3A-01B20877A8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B59A14-1697-4A60-BF4D-ADB1D777D5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668A8-68EB-408C-BDB5-D3D5BA6608F6}"/>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7784879A-35F9-4141-9EA2-F5A48E093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014E30-EFB1-44D8-B9DC-21D9BF0BEA29}"/>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286324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B4703-C46F-4A32-9423-4DC7729F4F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E8AA8A-F376-4B78-9492-7781262009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F6E7CA4-F93B-411F-82DA-EFC26306BD6B}"/>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A2518014-1E02-4F28-988D-6E828A7E14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4113E-20AD-4A35-8689-84D68068B449}"/>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122200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7EE32-F156-4E81-85D7-56133C05D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A4D33C-6201-42C4-9222-11CCE81D99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A34F51-C58A-42F5-82F8-E928F7D9D1E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A1DF31-1811-4CE1-ABAC-3CD9B8C6E7AF}"/>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6" name="Footer Placeholder 5">
            <a:extLst>
              <a:ext uri="{FF2B5EF4-FFF2-40B4-BE49-F238E27FC236}">
                <a16:creationId xmlns:a16="http://schemas.microsoft.com/office/drawing/2014/main" id="{960A7186-E759-4C07-99EB-2A1DA4776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8B3A0F-630C-46A5-B16C-F4F05A678067}"/>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2913721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EA61E-574F-43B9-90ED-24ADBBC7B1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544CAA-031B-48FC-8012-7C6C31E19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B4ED734-576D-441A-8896-2F720E606F6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18AF74-C4DF-4F60-B58B-870723F7F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231A4B-1BD2-4597-BD88-D3280F483EE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9FB25D-1F5F-43DA-A0C6-92EDAAE64B43}"/>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8" name="Footer Placeholder 7">
            <a:extLst>
              <a:ext uri="{FF2B5EF4-FFF2-40B4-BE49-F238E27FC236}">
                <a16:creationId xmlns:a16="http://schemas.microsoft.com/office/drawing/2014/main" id="{96BC05CD-84C4-451A-B51F-B32782C319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9AFE75-41A5-4ABE-BA87-DED0517AC273}"/>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385259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66A6E-1578-44B7-9F6B-FC67850B2D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E18F0-1E3D-4495-97DB-AF9BD5F574A3}"/>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4" name="Footer Placeholder 3">
            <a:extLst>
              <a:ext uri="{FF2B5EF4-FFF2-40B4-BE49-F238E27FC236}">
                <a16:creationId xmlns:a16="http://schemas.microsoft.com/office/drawing/2014/main" id="{94FF2BF4-C916-44A1-B82D-D03A3B47DE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E5ED6A-A6C8-465A-8F36-936C2DA6DCBB}"/>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115397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FFD290-0149-4E9D-90C7-AE785EB6DF63}"/>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3" name="Footer Placeholder 2">
            <a:extLst>
              <a:ext uri="{FF2B5EF4-FFF2-40B4-BE49-F238E27FC236}">
                <a16:creationId xmlns:a16="http://schemas.microsoft.com/office/drawing/2014/main" id="{63B4332C-B63E-41AA-B47B-1E971D6BC72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5F7842-FCBB-4A51-929F-72922F329A13}"/>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1285472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AE1C8-1EC5-444B-A89F-C8D866ADD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BFD167-78C7-4F76-ADB6-9324B5BF3D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A824B8-3B2C-431B-9B8C-3154039B8D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5EEA28-3561-487B-AA3B-4E917CE5989D}"/>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6" name="Footer Placeholder 5">
            <a:extLst>
              <a:ext uri="{FF2B5EF4-FFF2-40B4-BE49-F238E27FC236}">
                <a16:creationId xmlns:a16="http://schemas.microsoft.com/office/drawing/2014/main" id="{046047EE-73CE-4658-9EA7-990555A5E6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8D8E03-9B44-4CDD-9B3A-CB4CBBE9ADDF}"/>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556531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2C05-A4FD-467C-8306-A8B1AC7F77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B8998D-5C9B-44A8-946F-B224E04FD4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8B3210-F5B3-4B56-B2D4-B9A964F406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832045-120C-4530-9242-7F7B8C7E9425}"/>
              </a:ext>
            </a:extLst>
          </p:cNvPr>
          <p:cNvSpPr>
            <a:spLocks noGrp="1"/>
          </p:cNvSpPr>
          <p:nvPr>
            <p:ph type="dt" sz="half" idx="10"/>
          </p:nvPr>
        </p:nvSpPr>
        <p:spPr/>
        <p:txBody>
          <a:bodyPr/>
          <a:lstStyle/>
          <a:p>
            <a:fld id="{8402F1E4-E320-46CE-B7DA-E09F97AD310C}" type="datetimeFigureOut">
              <a:rPr lang="en-US" smtClean="0"/>
              <a:t>2/9/2018</a:t>
            </a:fld>
            <a:endParaRPr lang="en-US"/>
          </a:p>
        </p:txBody>
      </p:sp>
      <p:sp>
        <p:nvSpPr>
          <p:cNvPr id="6" name="Footer Placeholder 5">
            <a:extLst>
              <a:ext uri="{FF2B5EF4-FFF2-40B4-BE49-F238E27FC236}">
                <a16:creationId xmlns:a16="http://schemas.microsoft.com/office/drawing/2014/main" id="{63371126-491B-4A62-A044-C1A8D148B9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BA1148-537E-496F-8505-41FBC0E58FDC}"/>
              </a:ext>
            </a:extLst>
          </p:cNvPr>
          <p:cNvSpPr>
            <a:spLocks noGrp="1"/>
          </p:cNvSpPr>
          <p:nvPr>
            <p:ph type="sldNum" sz="quarter" idx="12"/>
          </p:nvPr>
        </p:nvSpPr>
        <p:spPr/>
        <p:txBody>
          <a:bodyPr/>
          <a:lstStyle/>
          <a:p>
            <a:fld id="{CC6CCD55-47AD-4E10-BBEF-4D3BF68BBE96}" type="slidenum">
              <a:rPr lang="en-US" smtClean="0"/>
              <a:t>‹#›</a:t>
            </a:fld>
            <a:endParaRPr lang="en-US"/>
          </a:p>
        </p:txBody>
      </p:sp>
    </p:spTree>
    <p:extLst>
      <p:ext uri="{BB962C8B-B14F-4D97-AF65-F5344CB8AC3E}">
        <p14:creationId xmlns:p14="http://schemas.microsoft.com/office/powerpoint/2010/main" val="269720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8FD43B-3F43-44EF-91DA-E2DB77ECA6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8EEB31-B5B9-46A3-82E3-0810443D60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BC6073-C7D9-4E63-A5B4-CA142AE7AF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2F1E4-E320-46CE-B7DA-E09F97AD310C}" type="datetimeFigureOut">
              <a:rPr lang="en-US" smtClean="0"/>
              <a:t>2/9/2018</a:t>
            </a:fld>
            <a:endParaRPr lang="en-US"/>
          </a:p>
        </p:txBody>
      </p:sp>
      <p:sp>
        <p:nvSpPr>
          <p:cNvPr id="5" name="Footer Placeholder 4">
            <a:extLst>
              <a:ext uri="{FF2B5EF4-FFF2-40B4-BE49-F238E27FC236}">
                <a16:creationId xmlns:a16="http://schemas.microsoft.com/office/drawing/2014/main" id="{5EB0C038-3A73-43F6-9798-A8B334DBD6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0CA5CF-B30C-45D7-9708-09C7752B8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CCD55-47AD-4E10-BBEF-4D3BF68BBE96}" type="slidenum">
              <a:rPr lang="en-US" smtClean="0"/>
              <a:t>‹#›</a:t>
            </a:fld>
            <a:endParaRPr lang="en-US"/>
          </a:p>
        </p:txBody>
      </p:sp>
    </p:spTree>
    <p:extLst>
      <p:ext uri="{BB962C8B-B14F-4D97-AF65-F5344CB8AC3E}">
        <p14:creationId xmlns:p14="http://schemas.microsoft.com/office/powerpoint/2010/main" val="4099903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9.emf"/><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F6CC9-8F0E-4185-8264-C637C550494D}"/>
              </a:ext>
            </a:extLst>
          </p:cNvPr>
          <p:cNvSpPr>
            <a:spLocks noGrp="1"/>
          </p:cNvSpPr>
          <p:nvPr>
            <p:ph type="ctrTitle"/>
          </p:nvPr>
        </p:nvSpPr>
        <p:spPr>
          <a:xfrm>
            <a:off x="1524000" y="179388"/>
            <a:ext cx="9144000" cy="2387600"/>
          </a:xfrm>
        </p:spPr>
        <p:txBody>
          <a:bodyPr>
            <a:normAutofit/>
          </a:bodyPr>
          <a:lstStyle/>
          <a:p>
            <a:r>
              <a:rPr lang="en-US" b="1" dirty="0">
                <a:latin typeface="Arial" panose="020B0604020202020204" pitchFamily="34" charset="0"/>
                <a:cs typeface="Arial" panose="020B0604020202020204" pitchFamily="34" charset="0"/>
              </a:rPr>
              <a:t>Nicotine Dependence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and Treatment</a:t>
            </a:r>
          </a:p>
        </p:txBody>
      </p:sp>
      <p:sp>
        <p:nvSpPr>
          <p:cNvPr id="3" name="Subtitle 2">
            <a:extLst>
              <a:ext uri="{FF2B5EF4-FFF2-40B4-BE49-F238E27FC236}">
                <a16:creationId xmlns:a16="http://schemas.microsoft.com/office/drawing/2014/main" id="{B1D9989B-AB57-4E43-94CD-D0D9E0A78063}"/>
              </a:ext>
            </a:extLst>
          </p:cNvPr>
          <p:cNvSpPr>
            <a:spLocks noGrp="1"/>
          </p:cNvSpPr>
          <p:nvPr>
            <p:ph type="subTitle" idx="1"/>
          </p:nvPr>
        </p:nvSpPr>
        <p:spPr/>
        <p:txBody>
          <a:bodyPr>
            <a:noAutofit/>
          </a:bodyPr>
          <a:lstStyle/>
          <a:p>
            <a:r>
              <a:rPr lang="en-US" sz="4800" dirty="0">
                <a:latin typeface="Arial" panose="020B0604020202020204" pitchFamily="34" charset="0"/>
                <a:cs typeface="Arial" panose="020B0604020202020204" pitchFamily="34" charset="0"/>
              </a:rPr>
              <a:t>Steven J. Novak, MD</a:t>
            </a:r>
          </a:p>
          <a:p>
            <a:r>
              <a:rPr lang="en-US" sz="4800" dirty="0">
                <a:latin typeface="Arial" panose="020B0604020202020204" pitchFamily="34" charset="0"/>
                <a:cs typeface="Arial" panose="020B0604020202020204" pitchFamily="34" charset="0"/>
              </a:rPr>
              <a:t>February 9, 2018</a:t>
            </a:r>
          </a:p>
        </p:txBody>
      </p:sp>
    </p:spTree>
    <p:extLst>
      <p:ext uri="{BB962C8B-B14F-4D97-AF65-F5344CB8AC3E}">
        <p14:creationId xmlns:p14="http://schemas.microsoft.com/office/powerpoint/2010/main" val="3774789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16770" name="Rectangle 2">
            <a:extLst>
              <a:ext uri="{FF2B5EF4-FFF2-40B4-BE49-F238E27FC236}">
                <a16:creationId xmlns:a16="http://schemas.microsoft.com/office/drawing/2014/main" id="{4C779061-D5AB-4384-97D7-6AC6A8D221BC}"/>
              </a:ext>
            </a:extLst>
          </p:cNvPr>
          <p:cNvSpPr>
            <a:spLocks noGrp="1" noChangeArrowheads="1"/>
          </p:cNvSpPr>
          <p:nvPr>
            <p:ph type="title"/>
          </p:nvPr>
        </p:nvSpPr>
        <p:spPr>
          <a:xfrm>
            <a:off x="624445" y="388875"/>
            <a:ext cx="10515600" cy="1325563"/>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Replacement</a:t>
            </a:r>
          </a:p>
        </p:txBody>
      </p:sp>
      <p:sp>
        <p:nvSpPr>
          <p:cNvPr id="416771" name="Rectangle 3">
            <a:extLst>
              <a:ext uri="{FF2B5EF4-FFF2-40B4-BE49-F238E27FC236}">
                <a16:creationId xmlns:a16="http://schemas.microsoft.com/office/drawing/2014/main" id="{7FF4153F-2098-4561-80CE-7DD0BCD55159}"/>
              </a:ext>
            </a:extLst>
          </p:cNvPr>
          <p:cNvSpPr>
            <a:spLocks noGrp="1" noChangeArrowheads="1"/>
          </p:cNvSpPr>
          <p:nvPr>
            <p:ph type="body" sz="half" idx="1"/>
          </p:nvPr>
        </p:nvSpPr>
        <p:spPr/>
        <p:txBody>
          <a:bodyPr/>
          <a:lstStyle/>
          <a:p>
            <a:pPr eaLnBrk="1" hangingPunct="1">
              <a:defRPr/>
            </a:pPr>
            <a:r>
              <a:rPr lang="en-US" altLang="en-US" sz="2400" b="1" dirty="0">
                <a:latin typeface="Arial" panose="020B0604020202020204" pitchFamily="34" charset="0"/>
                <a:cs typeface="Arial" panose="020B0604020202020204" pitchFamily="34" charset="0"/>
              </a:rPr>
              <a:t>Nicotine Patch</a:t>
            </a:r>
          </a:p>
          <a:p>
            <a:pPr lvl="1" eaLnBrk="1" hangingPunct="1">
              <a:defRPr/>
            </a:pPr>
            <a:r>
              <a:rPr lang="en-US" altLang="en-US" sz="2000" dirty="0">
                <a:latin typeface="Arial" panose="020B0604020202020204" pitchFamily="34" charset="0"/>
                <a:cs typeface="Arial" panose="020B0604020202020204" pitchFamily="34" charset="0"/>
              </a:rPr>
              <a:t>(7-42+mg/day)</a:t>
            </a:r>
          </a:p>
          <a:p>
            <a:pPr eaLnBrk="1" hangingPunct="1">
              <a:defRPr/>
            </a:pPr>
            <a:r>
              <a:rPr lang="en-US" altLang="en-US" sz="2400" b="1" dirty="0">
                <a:latin typeface="Arial" panose="020B0604020202020204" pitchFamily="34" charset="0"/>
                <a:cs typeface="Arial" panose="020B0604020202020204" pitchFamily="34" charset="0"/>
              </a:rPr>
              <a:t>Nicotine Gum</a:t>
            </a:r>
          </a:p>
          <a:p>
            <a:pPr lvl="1" eaLnBrk="1" hangingPunct="1">
              <a:defRPr/>
            </a:pPr>
            <a:r>
              <a:rPr lang="en-US" altLang="en-US" sz="2000" dirty="0">
                <a:latin typeface="Arial" panose="020B0604020202020204" pitchFamily="34" charset="0"/>
                <a:cs typeface="Arial" panose="020B0604020202020204" pitchFamily="34" charset="0"/>
              </a:rPr>
              <a:t>2 + 4 mg (10-24/day)</a:t>
            </a:r>
          </a:p>
          <a:p>
            <a:pPr eaLnBrk="1" hangingPunct="1">
              <a:defRPr/>
            </a:pPr>
            <a:r>
              <a:rPr lang="en-US" altLang="en-US" sz="2400" b="1" dirty="0">
                <a:latin typeface="Arial" panose="020B0604020202020204" pitchFamily="34" charset="0"/>
                <a:cs typeface="Arial" panose="020B0604020202020204" pitchFamily="34" charset="0"/>
              </a:rPr>
              <a:t>Nicotine Lozenge</a:t>
            </a:r>
          </a:p>
          <a:p>
            <a:pPr lvl="1" eaLnBrk="1" hangingPunct="1">
              <a:defRPr/>
            </a:pPr>
            <a:r>
              <a:rPr lang="en-US" altLang="en-US" sz="2000" dirty="0">
                <a:latin typeface="Arial" panose="020B0604020202020204" pitchFamily="34" charset="0"/>
                <a:cs typeface="Arial" panose="020B0604020202020204" pitchFamily="34" charset="0"/>
              </a:rPr>
              <a:t>2 + 4mg (10-20/day)</a:t>
            </a:r>
          </a:p>
          <a:p>
            <a:pPr eaLnBrk="1" hangingPunct="1">
              <a:defRPr/>
            </a:pPr>
            <a:r>
              <a:rPr lang="en-US" altLang="en-US" sz="2400" b="1" dirty="0">
                <a:latin typeface="Arial" panose="020B0604020202020204" pitchFamily="34" charset="0"/>
                <a:cs typeface="Arial" panose="020B0604020202020204" pitchFamily="34" charset="0"/>
              </a:rPr>
              <a:t>Nicotine Inhaler</a:t>
            </a:r>
          </a:p>
          <a:p>
            <a:pPr lvl="1" eaLnBrk="1" hangingPunct="1">
              <a:defRPr/>
            </a:pPr>
            <a:r>
              <a:rPr lang="en-US" altLang="en-US" sz="2000" dirty="0">
                <a:latin typeface="Arial" panose="020B0604020202020204" pitchFamily="34" charset="0"/>
                <a:cs typeface="Arial" panose="020B0604020202020204" pitchFamily="34" charset="0"/>
              </a:rPr>
              <a:t>4mg/</a:t>
            </a:r>
            <a:r>
              <a:rPr lang="en-US" altLang="en-US" sz="2000" dirty="0" err="1">
                <a:latin typeface="Arial" panose="020B0604020202020204" pitchFamily="34" charset="0"/>
                <a:cs typeface="Arial" panose="020B0604020202020204" pitchFamily="34" charset="0"/>
              </a:rPr>
              <a:t>inh</a:t>
            </a:r>
            <a:r>
              <a:rPr lang="en-US" altLang="en-US" sz="2000" dirty="0">
                <a:latin typeface="Arial" panose="020B0604020202020204" pitchFamily="34" charset="0"/>
                <a:cs typeface="Arial" panose="020B0604020202020204" pitchFamily="34" charset="0"/>
              </a:rPr>
              <a:t> (6-16/day)</a:t>
            </a:r>
          </a:p>
          <a:p>
            <a:pPr eaLnBrk="1" hangingPunct="1">
              <a:defRPr/>
            </a:pPr>
            <a:r>
              <a:rPr lang="en-US" altLang="en-US" sz="2400" b="1" dirty="0">
                <a:latin typeface="Arial" panose="020B0604020202020204" pitchFamily="34" charset="0"/>
                <a:cs typeface="Arial" panose="020B0604020202020204" pitchFamily="34" charset="0"/>
              </a:rPr>
              <a:t>Nicotine Nasal Spray</a:t>
            </a:r>
          </a:p>
          <a:p>
            <a:pPr lvl="1" eaLnBrk="1" hangingPunct="1">
              <a:defRPr/>
            </a:pPr>
            <a:r>
              <a:rPr lang="en-US" altLang="en-US" sz="2000" dirty="0">
                <a:latin typeface="Arial" panose="020B0604020202020204" pitchFamily="34" charset="0"/>
                <a:cs typeface="Arial" panose="020B0604020202020204" pitchFamily="34" charset="0"/>
              </a:rPr>
              <a:t>1mg/dose (up to 40/day)</a:t>
            </a:r>
          </a:p>
        </p:txBody>
      </p:sp>
      <p:sp>
        <p:nvSpPr>
          <p:cNvPr id="416772" name="Rectangle 4">
            <a:extLst>
              <a:ext uri="{FF2B5EF4-FFF2-40B4-BE49-F238E27FC236}">
                <a16:creationId xmlns:a16="http://schemas.microsoft.com/office/drawing/2014/main" id="{3A103F81-8B3D-486F-857B-C85EC0A0D426}"/>
              </a:ext>
            </a:extLst>
          </p:cNvPr>
          <p:cNvSpPr>
            <a:spLocks noGrp="1" noChangeArrowheads="1"/>
          </p:cNvSpPr>
          <p:nvPr>
            <p:ph type="body" sz="half" idx="2"/>
          </p:nvPr>
        </p:nvSpPr>
        <p:spPr>
          <a:xfrm>
            <a:off x="6172201" y="1825625"/>
            <a:ext cx="4967844" cy="4351338"/>
          </a:xfrm>
        </p:spPr>
        <p:txBody>
          <a:bodyPr/>
          <a:lstStyle/>
          <a:p>
            <a:pPr eaLnBrk="1" hangingPunct="1">
              <a:defRPr/>
            </a:pPr>
            <a:r>
              <a:rPr lang="en-US" altLang="en-US" dirty="0">
                <a:latin typeface="Arial" panose="020B0604020202020204" pitchFamily="34" charset="0"/>
                <a:cs typeface="Arial" panose="020B0604020202020204" pitchFamily="34" charset="0"/>
              </a:rPr>
              <a:t>Randomized, Placebo Controlled Studies consistently show </a:t>
            </a:r>
            <a:r>
              <a:rPr lang="en-US" altLang="en-US" b="1" u="sng" dirty="0">
                <a:latin typeface="Arial" panose="020B0604020202020204" pitchFamily="34" charset="0"/>
                <a:cs typeface="Arial" panose="020B0604020202020204" pitchFamily="34" charset="0"/>
              </a:rPr>
              <a:t>doubling of abstinence rate</a:t>
            </a:r>
          </a:p>
          <a:p>
            <a:pPr eaLnBrk="1" hangingPunct="1">
              <a:defRPr/>
            </a:pPr>
            <a:endParaRPr lang="en-US" altLang="en-US" b="1" u="sng" dirty="0">
              <a:latin typeface="Arial" panose="020B0604020202020204" pitchFamily="34" charset="0"/>
              <a:cs typeface="Arial" panose="020B0604020202020204" pitchFamily="34" charset="0"/>
            </a:endParaRPr>
          </a:p>
          <a:p>
            <a:pPr eaLnBrk="1" hangingPunct="1">
              <a:defRPr/>
            </a:pPr>
            <a:r>
              <a:rPr lang="en-US" altLang="en-US" dirty="0">
                <a:latin typeface="Arial" panose="020B0604020202020204" pitchFamily="34" charset="0"/>
                <a:cs typeface="Arial" panose="020B0604020202020204" pitchFamily="34" charset="0"/>
              </a:rPr>
              <a:t>Safe</a:t>
            </a:r>
          </a:p>
          <a:p>
            <a:pPr eaLnBrk="1" hangingPunct="1">
              <a:defRPr/>
            </a:pPr>
            <a:r>
              <a:rPr lang="en-US" altLang="en-US" dirty="0">
                <a:latin typeface="Arial" panose="020B0604020202020204" pitchFamily="34" charset="0"/>
                <a:cs typeface="Arial" panose="020B0604020202020204" pitchFamily="34" charset="0"/>
              </a:rPr>
              <a:t>Effective</a:t>
            </a:r>
          </a:p>
          <a:p>
            <a:pPr eaLnBrk="1" hangingPunct="1">
              <a:defRPr/>
            </a:pPr>
            <a:r>
              <a:rPr lang="en-US" altLang="en-US" dirty="0">
                <a:latin typeface="Arial" panose="020B0604020202020204" pitchFamily="34" charset="0"/>
                <a:cs typeface="Arial" panose="020B0604020202020204" pitchFamily="34" charset="0"/>
              </a:rPr>
              <a:t>4-12 weeks or longer</a:t>
            </a:r>
          </a:p>
          <a:p>
            <a:pPr eaLnBrk="1" hangingPunct="1">
              <a:defRPr/>
            </a:pPr>
            <a:endParaRPr lang="en-US" altLang="en-US" dirty="0"/>
          </a:p>
          <a:p>
            <a:pPr eaLnBrk="1" hangingPunct="1">
              <a:defRPr/>
            </a:pPr>
            <a:endParaRPr lang="en-US" altLang="en-US" dirty="0"/>
          </a:p>
          <a:p>
            <a:pPr eaLnBrk="1" hangingPunct="1">
              <a:defRPr/>
            </a:pPr>
            <a:endParaRPr lang="en-US" altLang="en-US" dirty="0"/>
          </a:p>
        </p:txBody>
      </p:sp>
    </p:spTree>
    <p:extLst>
      <p:ext uri="{BB962C8B-B14F-4D97-AF65-F5344CB8AC3E}">
        <p14:creationId xmlns:p14="http://schemas.microsoft.com/office/powerpoint/2010/main" val="245290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A41D5695-2BC2-47E1-B9A1-DB9EC50BCE64}"/>
              </a:ext>
            </a:extLst>
          </p:cNvPr>
          <p:cNvSpPr>
            <a:spLocks noGrp="1" noChangeArrowheads="1"/>
          </p:cNvSpPr>
          <p:nvPr>
            <p:ph type="body" idx="1"/>
          </p:nvPr>
        </p:nvSpPr>
        <p:spPr>
          <a:xfrm>
            <a:off x="819397" y="2044701"/>
            <a:ext cx="10355284" cy="3998913"/>
          </a:xfrm>
        </p:spPr>
        <p:txBody>
          <a:bodyPr>
            <a:normAutofit/>
          </a:bodyPr>
          <a:lstStyle/>
          <a:p>
            <a:pPr eaLnBrk="1" hangingPunct="1">
              <a:lnSpc>
                <a:spcPct val="90000"/>
              </a:lnSpc>
              <a:defRPr/>
            </a:pPr>
            <a:r>
              <a:rPr lang="en-US" altLang="en-US" sz="3600" dirty="0">
                <a:latin typeface="Arial" panose="020B0604020202020204" pitchFamily="34" charset="0"/>
                <a:cs typeface="Arial" panose="020B0604020202020204" pitchFamily="34" charset="0"/>
              </a:rPr>
              <a:t>Reduces withdrawal symptoms</a:t>
            </a:r>
          </a:p>
          <a:p>
            <a:pPr eaLnBrk="1" hangingPunct="1">
              <a:lnSpc>
                <a:spcPct val="90000"/>
              </a:lnSpc>
              <a:defRPr/>
            </a:pPr>
            <a:r>
              <a:rPr lang="en-US" altLang="en-US" sz="3600" dirty="0">
                <a:latin typeface="Arial" panose="020B0604020202020204" pitchFamily="34" charset="0"/>
                <a:cs typeface="Arial" panose="020B0604020202020204" pitchFamily="34" charset="0"/>
              </a:rPr>
              <a:t>Reduces cravings</a:t>
            </a:r>
          </a:p>
          <a:p>
            <a:pPr eaLnBrk="1" hangingPunct="1">
              <a:lnSpc>
                <a:spcPct val="90000"/>
              </a:lnSpc>
              <a:defRPr/>
            </a:pPr>
            <a:r>
              <a:rPr lang="en-GB" altLang="en-US" sz="3600" dirty="0">
                <a:latin typeface="Arial" panose="020B0604020202020204" pitchFamily="34" charset="0"/>
                <a:cs typeface="Arial" panose="020B0604020202020204" pitchFamily="34" charset="0"/>
              </a:rPr>
              <a:t>Delivers nicotine without toxins from tobacco</a:t>
            </a:r>
            <a:endParaRPr lang="en-US" altLang="en-US" sz="3600" dirty="0">
              <a:latin typeface="Arial" panose="020B0604020202020204" pitchFamily="34" charset="0"/>
              <a:cs typeface="Arial" panose="020B0604020202020204" pitchFamily="34" charset="0"/>
            </a:endParaRPr>
          </a:p>
          <a:p>
            <a:pPr eaLnBrk="1" hangingPunct="1">
              <a:lnSpc>
                <a:spcPct val="90000"/>
              </a:lnSpc>
              <a:defRPr/>
            </a:pPr>
            <a:endParaRPr lang="en-US" altLang="en-US" sz="3600" b="1" dirty="0">
              <a:latin typeface="Arial" panose="020B0604020202020204" pitchFamily="34" charset="0"/>
              <a:cs typeface="Arial" panose="020B0604020202020204" pitchFamily="34" charset="0"/>
            </a:endParaRPr>
          </a:p>
          <a:p>
            <a:pPr eaLnBrk="1" hangingPunct="1">
              <a:lnSpc>
                <a:spcPct val="90000"/>
              </a:lnSpc>
              <a:defRPr/>
            </a:pPr>
            <a:r>
              <a:rPr lang="en-US" altLang="en-US" sz="3600" b="1" dirty="0">
                <a:latin typeface="Arial" panose="020B0604020202020204" pitchFamily="34" charset="0"/>
                <a:cs typeface="Arial" panose="020B0604020202020204" pitchFamily="34" charset="0"/>
              </a:rPr>
              <a:t>Allows patient to focus on changing behavior</a:t>
            </a:r>
          </a:p>
          <a:p>
            <a:pPr eaLnBrk="1" hangingPunct="1">
              <a:lnSpc>
                <a:spcPct val="90000"/>
              </a:lnSpc>
              <a:defRPr/>
            </a:pPr>
            <a:endParaRPr lang="en-US" altLang="en-US" sz="3000" b="1" dirty="0"/>
          </a:p>
        </p:txBody>
      </p:sp>
      <p:sp>
        <p:nvSpPr>
          <p:cNvPr id="130051" name="Rectangle 3">
            <a:extLst>
              <a:ext uri="{FF2B5EF4-FFF2-40B4-BE49-F238E27FC236}">
                <a16:creationId xmlns:a16="http://schemas.microsoft.com/office/drawing/2014/main" id="{50B95C39-36EE-46A1-B022-6A094C0A416E}"/>
              </a:ext>
            </a:extLst>
          </p:cNvPr>
          <p:cNvSpPr>
            <a:spLocks noChangeArrowheads="1"/>
          </p:cNvSpPr>
          <p:nvPr/>
        </p:nvSpPr>
        <p:spPr bwMode="auto">
          <a:xfrm>
            <a:off x="3036889" y="638175"/>
            <a:ext cx="72675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4400" b="1">
                <a:solidFill>
                  <a:schemeClr val="tx2"/>
                </a:solidFill>
                <a:effectLst>
                  <a:outerShdw blurRad="38100" dist="38100" dir="2700000" algn="tl">
                    <a:srgbClr val="000000"/>
                  </a:outerShdw>
                </a:effectLst>
                <a:latin typeface="Garamond" pitchFamily="18" charset="0"/>
              </a:defRPr>
            </a:lvl1pPr>
            <a:lvl2pPr>
              <a:defRPr sz="4400" b="1">
                <a:solidFill>
                  <a:schemeClr val="tx2"/>
                </a:solidFill>
                <a:effectLst>
                  <a:outerShdw blurRad="38100" dist="38100" dir="2700000" algn="tl">
                    <a:srgbClr val="000000"/>
                  </a:outerShdw>
                </a:effectLst>
                <a:latin typeface="Garamond" pitchFamily="18" charset="0"/>
              </a:defRPr>
            </a:lvl2pPr>
            <a:lvl3pPr>
              <a:defRPr sz="4400" b="1">
                <a:solidFill>
                  <a:schemeClr val="tx2"/>
                </a:solidFill>
                <a:effectLst>
                  <a:outerShdw blurRad="38100" dist="38100" dir="2700000" algn="tl">
                    <a:srgbClr val="000000"/>
                  </a:outerShdw>
                </a:effectLst>
                <a:latin typeface="Garamond" pitchFamily="18" charset="0"/>
              </a:defRPr>
            </a:lvl3pPr>
            <a:lvl4pPr>
              <a:defRPr sz="4400" b="1">
                <a:solidFill>
                  <a:schemeClr val="tx2"/>
                </a:solidFill>
                <a:effectLst>
                  <a:outerShdw blurRad="38100" dist="38100" dir="2700000" algn="tl">
                    <a:srgbClr val="000000"/>
                  </a:outerShdw>
                </a:effectLst>
                <a:latin typeface="Garamond" pitchFamily="18" charset="0"/>
              </a:defRPr>
            </a:lvl4pPr>
            <a:lvl5pPr>
              <a:defRPr sz="4400" b="1">
                <a:solidFill>
                  <a:schemeClr val="tx2"/>
                </a:solidFill>
                <a:effectLst>
                  <a:outerShdw blurRad="38100" dist="38100" dir="2700000" algn="tl">
                    <a:srgbClr val="000000"/>
                  </a:outerShdw>
                </a:effectLst>
                <a:latin typeface="Garamond" pitchFamily="18" charset="0"/>
              </a:defRPr>
            </a:lvl5pPr>
            <a:lvl6pPr marL="457200" algn="ctr"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eaLnBrk="1" hangingPunct="1">
              <a:defRPr/>
            </a:pPr>
            <a:endParaRPr lang="en-US" altLang="en-US" sz="3800"/>
          </a:p>
        </p:txBody>
      </p:sp>
      <p:sp>
        <p:nvSpPr>
          <p:cNvPr id="48132" name="Text Box 4">
            <a:extLst>
              <a:ext uri="{FF2B5EF4-FFF2-40B4-BE49-F238E27FC236}">
                <a16:creationId xmlns:a16="http://schemas.microsoft.com/office/drawing/2014/main" id="{8CE31ECE-074D-4FD6-9C0A-3B9C1F7706EF}"/>
              </a:ext>
            </a:extLst>
          </p:cNvPr>
          <p:cNvSpPr txBox="1">
            <a:spLocks noChangeArrowheads="1"/>
          </p:cNvSpPr>
          <p:nvPr/>
        </p:nvSpPr>
        <p:spPr bwMode="auto">
          <a:xfrm>
            <a:off x="5203826" y="6078538"/>
            <a:ext cx="2328863" cy="19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30" tIns="45714" rIns="91430" bIns="45714">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80000"/>
              </a:lnSpc>
              <a:spcBef>
                <a:spcPct val="30000"/>
              </a:spcBef>
              <a:buClrTx/>
              <a:buSzTx/>
              <a:buFontTx/>
              <a:buNone/>
            </a:pPr>
            <a:endParaRPr kumimoji="1" lang="en-US" altLang="en-US" sz="800">
              <a:latin typeface="Arial" panose="020B0604020202020204" pitchFamily="34" charset="0"/>
            </a:endParaRPr>
          </a:p>
        </p:txBody>
      </p:sp>
      <p:sp>
        <p:nvSpPr>
          <p:cNvPr id="130053" name="Text Box 5">
            <a:extLst>
              <a:ext uri="{FF2B5EF4-FFF2-40B4-BE49-F238E27FC236}">
                <a16:creationId xmlns:a16="http://schemas.microsoft.com/office/drawing/2014/main" id="{015D67F9-2EEF-4587-9D11-C3C547863D2F}"/>
              </a:ext>
            </a:extLst>
          </p:cNvPr>
          <p:cNvSpPr txBox="1">
            <a:spLocks noChangeArrowheads="1"/>
          </p:cNvSpPr>
          <p:nvPr/>
        </p:nvSpPr>
        <p:spPr bwMode="auto">
          <a:xfrm>
            <a:off x="1524000" y="6338888"/>
            <a:ext cx="9144000" cy="519112"/>
          </a:xfrm>
          <a:prstGeom prst="rect">
            <a:avLst/>
          </a:prstGeom>
          <a:solidFill>
            <a:schemeClr val="tx1"/>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
                <a:schemeClr val="tx1"/>
              </a:buClr>
              <a:buSzPct val="60000"/>
              <a:buFont typeface="Wingdings" panose="05000000000000000000" pitchFamily="2" charset="2"/>
              <a:buNone/>
            </a:pPr>
            <a:r>
              <a:rPr lang="en-US" altLang="en-US" sz="2800" b="1" dirty="0">
                <a:solidFill>
                  <a:schemeClr val="bg1"/>
                </a:solidFill>
                <a:latin typeface="Arial" panose="020B0604020202020204" pitchFamily="34" charset="0"/>
              </a:rPr>
              <a:t>Medications double chances of recovery</a:t>
            </a:r>
          </a:p>
        </p:txBody>
      </p:sp>
      <p:sp>
        <p:nvSpPr>
          <p:cNvPr id="130054" name="Rectangle 6">
            <a:extLst>
              <a:ext uri="{FF2B5EF4-FFF2-40B4-BE49-F238E27FC236}">
                <a16:creationId xmlns:a16="http://schemas.microsoft.com/office/drawing/2014/main" id="{1894CCC5-F0FE-4E2C-900C-87534F1852D2}"/>
              </a:ext>
            </a:extLst>
          </p:cNvPr>
          <p:cNvSpPr>
            <a:spLocks noGrp="1" noChangeArrowheads="1"/>
          </p:cNvSpPr>
          <p:nvPr>
            <p:ph type="title"/>
          </p:nvPr>
        </p:nvSpPr>
        <p:spPr>
          <a:xfrm>
            <a:off x="410688" y="295276"/>
            <a:ext cx="10257312" cy="1143000"/>
          </a:xfrm>
        </p:spPr>
        <p:txBody>
          <a:bodyPr anchor="b">
            <a:normAutofit fontScale="90000"/>
          </a:bodyPr>
          <a:lstStyle/>
          <a:p>
            <a:pPr eaLnBrk="1" hangingPunct="1">
              <a:defRPr/>
            </a:pPr>
            <a:br>
              <a:rPr lang="en-US" altLang="en-US" dirty="0"/>
            </a:br>
            <a:r>
              <a:rPr lang="en-US" altLang="en-US" sz="5300" b="1" dirty="0">
                <a:latin typeface="Arial" panose="020B0604020202020204" pitchFamily="34" charset="0"/>
                <a:cs typeface="Arial" panose="020B0604020202020204" pitchFamily="34" charset="0"/>
              </a:rPr>
              <a:t>Nicotine Replacement Therapy</a:t>
            </a:r>
          </a:p>
        </p:txBody>
      </p:sp>
    </p:spTree>
    <p:extLst>
      <p:ext uri="{BB962C8B-B14F-4D97-AF65-F5344CB8AC3E}">
        <p14:creationId xmlns:p14="http://schemas.microsoft.com/office/powerpoint/2010/main" val="601751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DDA16DB-9843-47EC-8572-C309A3E3C204}"/>
              </a:ext>
            </a:extLst>
          </p:cNvPr>
          <p:cNvSpPr>
            <a:spLocks noChangeArrowheads="1"/>
          </p:cNvSpPr>
          <p:nvPr/>
        </p:nvSpPr>
        <p:spPr bwMode="auto">
          <a:xfrm>
            <a:off x="2071689" y="1982788"/>
            <a:ext cx="7724775"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Irritability/frustration/anger</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Anxiety</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Difficulty concentrating</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Restlessness/impatience</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Depressed mood/depression</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Insomnia</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Impaired performance</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Increased appetite/weight gain</a:t>
            </a:r>
          </a:p>
          <a:p>
            <a:pPr eaLnBrk="1" hangingPunct="1">
              <a:lnSpc>
                <a:spcPct val="75000"/>
              </a:lnSpc>
              <a:spcBef>
                <a:spcPct val="50000"/>
              </a:spcBef>
              <a:spcAft>
                <a:spcPct val="10000"/>
              </a:spcAft>
              <a:buClr>
                <a:schemeClr val="tx1"/>
              </a:buClr>
              <a:buSzPct val="60000"/>
            </a:pPr>
            <a:r>
              <a:rPr lang="en-US" altLang="en-US" sz="2400" dirty="0">
                <a:latin typeface="Arial" panose="020B0604020202020204" pitchFamily="34" charset="0"/>
                <a:cs typeface="Arial" panose="020B0604020202020204" pitchFamily="34" charset="0"/>
              </a:rPr>
              <a:t>Cravings</a:t>
            </a:r>
          </a:p>
        </p:txBody>
      </p:sp>
      <p:sp>
        <p:nvSpPr>
          <p:cNvPr id="590851" name="Rectangle 3">
            <a:extLst>
              <a:ext uri="{FF2B5EF4-FFF2-40B4-BE49-F238E27FC236}">
                <a16:creationId xmlns:a16="http://schemas.microsoft.com/office/drawing/2014/main" id="{AE6DECFE-0FAF-4A72-B56D-71AB2D0B85E7}"/>
              </a:ext>
            </a:extLst>
          </p:cNvPr>
          <p:cNvSpPr>
            <a:spLocks noGrp="1" noChangeArrowheads="1"/>
          </p:cNvSpPr>
          <p:nvPr>
            <p:ph type="title" idx="4294967295"/>
          </p:nvPr>
        </p:nvSpPr>
        <p:spPr>
          <a:xfrm>
            <a:off x="789710" y="380068"/>
            <a:ext cx="7515225" cy="1143000"/>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Withdrawal</a:t>
            </a:r>
          </a:p>
        </p:txBody>
      </p:sp>
      <p:sp>
        <p:nvSpPr>
          <p:cNvPr id="36868" name="Text Box 4">
            <a:extLst>
              <a:ext uri="{FF2B5EF4-FFF2-40B4-BE49-F238E27FC236}">
                <a16:creationId xmlns:a16="http://schemas.microsoft.com/office/drawing/2014/main" id="{A5D3CCEE-18BB-4C3B-A949-E92C1E89CF2C}"/>
              </a:ext>
            </a:extLst>
          </p:cNvPr>
          <p:cNvSpPr txBox="1">
            <a:spLocks noChangeArrowheads="1"/>
          </p:cNvSpPr>
          <p:nvPr/>
        </p:nvSpPr>
        <p:spPr bwMode="auto">
          <a:xfrm>
            <a:off x="5773738" y="6330950"/>
            <a:ext cx="48942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
                <a:schemeClr val="tx1"/>
              </a:buClr>
              <a:buSzPct val="60000"/>
              <a:buFont typeface="Wingdings" panose="05000000000000000000" pitchFamily="2" charset="2"/>
              <a:buNone/>
            </a:pPr>
            <a:r>
              <a:rPr lang="en-US" altLang="en-US" sz="1400">
                <a:solidFill>
                  <a:schemeClr val="tx2"/>
                </a:solidFill>
                <a:latin typeface="Arial" panose="020B0604020202020204" pitchFamily="34" charset="0"/>
              </a:rPr>
              <a:t> </a:t>
            </a:r>
          </a:p>
          <a:p>
            <a:pPr algn="r" eaLnBrk="1" hangingPunct="1">
              <a:spcBef>
                <a:spcPct val="0"/>
              </a:spcBef>
              <a:buClr>
                <a:schemeClr val="tx1"/>
              </a:buClr>
              <a:buSzPct val="60000"/>
              <a:buFont typeface="Wingdings" panose="05000000000000000000" pitchFamily="2" charset="2"/>
              <a:buNone/>
            </a:pPr>
            <a:r>
              <a:rPr lang="en-US" altLang="en-US" sz="1400">
                <a:solidFill>
                  <a:schemeClr val="tx2"/>
                </a:solidFill>
                <a:latin typeface="Arial" panose="020B0604020202020204" pitchFamily="34" charset="0"/>
              </a:rPr>
              <a:t>Hughes. (2007). </a:t>
            </a:r>
            <a:r>
              <a:rPr kumimoji="1" lang="en-US" altLang="en-US" sz="1400" i="1">
                <a:solidFill>
                  <a:schemeClr val="tx2"/>
                </a:solidFill>
                <a:latin typeface="Arial" panose="020B0604020202020204" pitchFamily="34" charset="0"/>
              </a:rPr>
              <a:t>Nicotine Tob Res</a:t>
            </a:r>
            <a:r>
              <a:rPr kumimoji="1" lang="en-US" altLang="en-US" sz="1400">
                <a:solidFill>
                  <a:schemeClr val="tx2"/>
                </a:solidFill>
                <a:latin typeface="Arial" panose="020B0604020202020204" pitchFamily="34" charset="0"/>
              </a:rPr>
              <a:t> 9:315–327.</a:t>
            </a:r>
            <a:endParaRPr lang="en-US" altLang="en-US" sz="1400">
              <a:solidFill>
                <a:schemeClr val="tx2"/>
              </a:solidFill>
              <a:latin typeface="Arial" panose="020B0604020202020204" pitchFamily="34" charset="0"/>
            </a:endParaRPr>
          </a:p>
        </p:txBody>
      </p:sp>
      <p:sp>
        <p:nvSpPr>
          <p:cNvPr id="1950725" name="Text Box 5">
            <a:extLst>
              <a:ext uri="{FF2B5EF4-FFF2-40B4-BE49-F238E27FC236}">
                <a16:creationId xmlns:a16="http://schemas.microsoft.com/office/drawing/2014/main" id="{3E30CFAE-826A-4771-95BC-742A228AEC70}"/>
              </a:ext>
            </a:extLst>
          </p:cNvPr>
          <p:cNvSpPr txBox="1">
            <a:spLocks noChangeArrowheads="1"/>
          </p:cNvSpPr>
          <p:nvPr/>
        </p:nvSpPr>
        <p:spPr bwMode="auto">
          <a:xfrm>
            <a:off x="6599239" y="2590800"/>
            <a:ext cx="3590925" cy="19389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30000"/>
              </a:spcBef>
              <a:buClrTx/>
              <a:buSzTx/>
              <a:buFontTx/>
              <a:buNone/>
            </a:pPr>
            <a:r>
              <a:rPr lang="en-US" altLang="en-US" sz="2400" dirty="0">
                <a:solidFill>
                  <a:schemeClr val="bg1"/>
                </a:solidFill>
                <a:latin typeface="Tahoma" panose="020B0604030504040204" pitchFamily="34" charset="0"/>
              </a:rPr>
              <a:t>Most symptoms manifest within the first 1–2 days, peak within the first week, and subside within 2–4 weeks.</a:t>
            </a:r>
          </a:p>
        </p:txBody>
      </p:sp>
    </p:spTree>
    <p:extLst>
      <p:ext uri="{BB962C8B-B14F-4D97-AF65-F5344CB8AC3E}">
        <p14:creationId xmlns:p14="http://schemas.microsoft.com/office/powerpoint/2010/main" val="715446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79906" name="Rectangle 2">
            <a:extLst>
              <a:ext uri="{FF2B5EF4-FFF2-40B4-BE49-F238E27FC236}">
                <a16:creationId xmlns:a16="http://schemas.microsoft.com/office/drawing/2014/main" id="{225E9B89-B770-4F75-995F-4CD2D128026B}"/>
              </a:ext>
            </a:extLst>
          </p:cNvPr>
          <p:cNvSpPr>
            <a:spLocks noGrp="1" noRot="1" noChangeArrowheads="1"/>
          </p:cNvSpPr>
          <p:nvPr>
            <p:ph type="title"/>
          </p:nvPr>
        </p:nvSpPr>
        <p:spPr>
          <a:xfrm>
            <a:off x="609600" y="301563"/>
            <a:ext cx="9144000" cy="1143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Replacement Benefits</a:t>
            </a:r>
          </a:p>
        </p:txBody>
      </p:sp>
      <p:sp>
        <p:nvSpPr>
          <p:cNvPr id="379907" name="Rectangle 3">
            <a:extLst>
              <a:ext uri="{FF2B5EF4-FFF2-40B4-BE49-F238E27FC236}">
                <a16:creationId xmlns:a16="http://schemas.microsoft.com/office/drawing/2014/main" id="{17CEB324-2365-4A67-BD17-CB5EF47457A3}"/>
              </a:ext>
            </a:extLst>
          </p:cNvPr>
          <p:cNvSpPr>
            <a:spLocks noGrp="1" noChangeArrowheads="1"/>
          </p:cNvSpPr>
          <p:nvPr>
            <p:ph type="body" idx="1"/>
          </p:nvPr>
        </p:nvSpPr>
        <p:spPr>
          <a:xfrm>
            <a:off x="2470068" y="1905001"/>
            <a:ext cx="7283532" cy="4525963"/>
          </a:xfrm>
        </p:spPr>
        <p:txBody>
          <a:bodyPr>
            <a:normAutofit lnSpcReduction="10000"/>
          </a:bodyPr>
          <a:lstStyle/>
          <a:p>
            <a:pPr eaLnBrk="1" hangingPunct="1">
              <a:lnSpc>
                <a:spcPct val="90000"/>
              </a:lnSpc>
              <a:defRPr/>
            </a:pPr>
            <a:r>
              <a:rPr lang="en-US" altLang="en-US" dirty="0">
                <a:latin typeface="Arial" panose="020B0604020202020204" pitchFamily="34" charset="0"/>
                <a:cs typeface="Arial" panose="020B0604020202020204" pitchFamily="34" charset="0"/>
              </a:rPr>
              <a:t>Decreased irritability</a:t>
            </a:r>
          </a:p>
          <a:p>
            <a:pPr eaLnBrk="1" hangingPunct="1">
              <a:lnSpc>
                <a:spcPct val="90000"/>
              </a:lnSpc>
              <a:defRPr/>
            </a:pPr>
            <a:endParaRPr lang="en-US" altLang="en-US" dirty="0">
              <a:latin typeface="Arial" panose="020B0604020202020204" pitchFamily="34" charset="0"/>
              <a:cs typeface="Arial" panose="020B0604020202020204" pitchFamily="34" charset="0"/>
            </a:endParaRPr>
          </a:p>
          <a:p>
            <a:pPr eaLnBrk="1" hangingPunct="1">
              <a:lnSpc>
                <a:spcPct val="90000"/>
              </a:lnSpc>
              <a:defRPr/>
            </a:pPr>
            <a:r>
              <a:rPr lang="en-US" altLang="en-US" dirty="0">
                <a:latin typeface="Arial" panose="020B0604020202020204" pitchFamily="34" charset="0"/>
                <a:cs typeface="Arial" panose="020B0604020202020204" pitchFamily="34" charset="0"/>
              </a:rPr>
              <a:t>Decreased anxiety</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Improved concentration</a:t>
            </a:r>
          </a:p>
          <a:p>
            <a:pPr eaLnBrk="1" hangingPunct="1">
              <a:lnSpc>
                <a:spcPct val="90000"/>
              </a:lnSpc>
              <a:defRPr/>
            </a:pPr>
            <a:endParaRPr lang="en-US" altLang="en-US" dirty="0">
              <a:latin typeface="Arial" panose="020B0604020202020204" pitchFamily="34" charset="0"/>
              <a:cs typeface="Arial" panose="020B0604020202020204" pitchFamily="34" charset="0"/>
            </a:endParaRPr>
          </a:p>
          <a:p>
            <a:pPr eaLnBrk="1" hangingPunct="1">
              <a:lnSpc>
                <a:spcPct val="90000"/>
              </a:lnSpc>
              <a:defRPr/>
            </a:pPr>
            <a:r>
              <a:rPr lang="en-US" altLang="en-US" dirty="0">
                <a:latin typeface="Arial" panose="020B0604020202020204" pitchFamily="34" charset="0"/>
                <a:cs typeface="Arial" panose="020B0604020202020204" pitchFamily="34" charset="0"/>
              </a:rPr>
              <a:t>Improved mood</a:t>
            </a:r>
          </a:p>
          <a:p>
            <a:pPr eaLnBrk="1" hangingPunct="1">
              <a:lnSpc>
                <a:spcPct val="90000"/>
              </a:lnSpc>
              <a:defRPr/>
            </a:pPr>
            <a:endParaRPr lang="en-US" altLang="en-US" dirty="0">
              <a:latin typeface="Arial" panose="020B0604020202020204" pitchFamily="34" charset="0"/>
              <a:cs typeface="Arial" panose="020B0604020202020204" pitchFamily="34" charset="0"/>
            </a:endParaRPr>
          </a:p>
          <a:p>
            <a:pPr eaLnBrk="1" hangingPunct="1">
              <a:lnSpc>
                <a:spcPct val="90000"/>
              </a:lnSpc>
              <a:defRPr/>
            </a:pPr>
            <a:r>
              <a:rPr lang="en-US" altLang="en-US" dirty="0">
                <a:latin typeface="Arial" panose="020B0604020202020204" pitchFamily="34" charset="0"/>
                <a:cs typeface="Arial" panose="020B0604020202020204" pitchFamily="34" charset="0"/>
              </a:rPr>
              <a:t>Decreased cravings</a:t>
            </a:r>
          </a:p>
          <a:p>
            <a:pPr eaLnBrk="1" hangingPunct="1">
              <a:lnSpc>
                <a:spcPct val="90000"/>
              </a:lnSpc>
              <a:defRPr/>
            </a:pPr>
            <a:endParaRPr lang="en-US" altLang="en-US" b="1" dirty="0"/>
          </a:p>
        </p:txBody>
      </p:sp>
    </p:spTree>
    <p:extLst>
      <p:ext uri="{BB962C8B-B14F-4D97-AF65-F5344CB8AC3E}">
        <p14:creationId xmlns:p14="http://schemas.microsoft.com/office/powerpoint/2010/main" val="325052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4C3F6CB8-46C4-481B-BB5B-243B8EA8B58B}"/>
              </a:ext>
            </a:extLst>
          </p:cNvPr>
          <p:cNvSpPr>
            <a:spLocks noGrp="1" noRot="1" noChangeArrowheads="1"/>
          </p:cNvSpPr>
          <p:nvPr>
            <p:ph type="title"/>
          </p:nvPr>
        </p:nvSpPr>
        <p:spPr>
          <a:xfrm>
            <a:off x="712519" y="277814"/>
            <a:ext cx="9955481" cy="865187"/>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Address Potential NRT Concerns</a:t>
            </a:r>
          </a:p>
        </p:txBody>
      </p:sp>
      <p:sp>
        <p:nvSpPr>
          <p:cNvPr id="259075" name="Rectangle 3">
            <a:extLst>
              <a:ext uri="{FF2B5EF4-FFF2-40B4-BE49-F238E27FC236}">
                <a16:creationId xmlns:a16="http://schemas.microsoft.com/office/drawing/2014/main" id="{70462A85-B0C8-4C60-A36A-B7CD299511D2}"/>
              </a:ext>
            </a:extLst>
          </p:cNvPr>
          <p:cNvSpPr>
            <a:spLocks noGrp="1" noChangeArrowheads="1"/>
          </p:cNvSpPr>
          <p:nvPr>
            <p:ph type="body" sz="half" idx="1"/>
          </p:nvPr>
        </p:nvSpPr>
        <p:spPr>
          <a:xfrm>
            <a:off x="1651659" y="1143001"/>
            <a:ext cx="4038600" cy="4987925"/>
          </a:xfrm>
        </p:spPr>
        <p:txBody>
          <a:bodyPr/>
          <a:lstStyle/>
          <a:p>
            <a:pPr eaLnBrk="1" hangingPunct="1">
              <a:defRPr/>
            </a:pPr>
            <a:endParaRPr lang="en-US" altLang="en-US" sz="2400" dirty="0"/>
          </a:p>
          <a:p>
            <a:pPr eaLnBrk="1" hangingPunct="1">
              <a:defRPr/>
            </a:pPr>
            <a:r>
              <a:rPr lang="en-US" altLang="en-US" sz="2400" dirty="0">
                <a:latin typeface="Arial" panose="020B0604020202020204" pitchFamily="34" charset="0"/>
                <a:cs typeface="Arial" panose="020B0604020202020204" pitchFamily="34" charset="0"/>
              </a:rPr>
              <a:t>Safety</a:t>
            </a:r>
          </a:p>
          <a:p>
            <a:pPr eaLnBrk="1" hangingPunct="1">
              <a:defRPr/>
            </a:pPr>
            <a:endParaRPr lang="en-US" altLang="en-US" sz="2400"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Ineffectiveness</a:t>
            </a:r>
          </a:p>
          <a:p>
            <a:pPr eaLnBrk="1" hangingPunct="1">
              <a:defRPr/>
            </a:pPr>
            <a:endParaRPr lang="en-US" altLang="en-US" sz="2400" dirty="0">
              <a:latin typeface="Arial" panose="020B0604020202020204" pitchFamily="34" charset="0"/>
              <a:cs typeface="Arial" panose="020B0604020202020204" pitchFamily="34" charset="0"/>
            </a:endParaRPr>
          </a:p>
          <a:p>
            <a:pPr eaLnBrk="1" hangingPunct="1">
              <a:defRPr/>
            </a:pPr>
            <a:endParaRPr lang="en-US" altLang="en-US" sz="2400" dirty="0">
              <a:latin typeface="Arial" panose="020B0604020202020204" pitchFamily="34" charset="0"/>
              <a:cs typeface="Arial" panose="020B0604020202020204" pitchFamily="34" charset="0"/>
            </a:endParaRPr>
          </a:p>
          <a:p>
            <a:pPr eaLnBrk="1" hangingPunct="1">
              <a:defRPr/>
            </a:pPr>
            <a:r>
              <a:rPr lang="en-US" altLang="en-US" sz="2400" dirty="0">
                <a:latin typeface="Arial" panose="020B0604020202020204" pitchFamily="34" charset="0"/>
                <a:cs typeface="Arial" panose="020B0604020202020204" pitchFamily="34" charset="0"/>
              </a:rPr>
              <a:t>Fear of overdose</a:t>
            </a:r>
          </a:p>
          <a:p>
            <a:pPr eaLnBrk="1" hangingPunct="1">
              <a:defRPr/>
            </a:pPr>
            <a:endParaRPr lang="en-US" altLang="en-US" sz="2400"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Fear of Addiction</a:t>
            </a:r>
          </a:p>
          <a:p>
            <a:pPr eaLnBrk="1" hangingPunct="1">
              <a:defRPr/>
            </a:pPr>
            <a:endParaRPr lang="en-US" altLang="en-US" sz="2400" dirty="0"/>
          </a:p>
          <a:p>
            <a:pPr eaLnBrk="1" hangingPunct="1">
              <a:defRPr/>
            </a:pPr>
            <a:endParaRPr lang="en-US" altLang="en-US" sz="2400" dirty="0"/>
          </a:p>
          <a:p>
            <a:pPr eaLnBrk="1" hangingPunct="1">
              <a:defRPr/>
            </a:pPr>
            <a:endParaRPr lang="en-US" altLang="en-US" sz="2400" dirty="0"/>
          </a:p>
          <a:p>
            <a:pPr eaLnBrk="1" hangingPunct="1">
              <a:defRPr/>
            </a:pPr>
            <a:endParaRPr lang="en-US" altLang="en-US" sz="2400" dirty="0"/>
          </a:p>
        </p:txBody>
      </p:sp>
      <p:sp>
        <p:nvSpPr>
          <p:cNvPr id="259076" name="Rectangle 4">
            <a:extLst>
              <a:ext uri="{FF2B5EF4-FFF2-40B4-BE49-F238E27FC236}">
                <a16:creationId xmlns:a16="http://schemas.microsoft.com/office/drawing/2014/main" id="{3A5B0DD2-74F2-410B-A456-DDF7019E0B9F}"/>
              </a:ext>
            </a:extLst>
          </p:cNvPr>
          <p:cNvSpPr>
            <a:spLocks noGrp="1" noChangeArrowheads="1"/>
          </p:cNvSpPr>
          <p:nvPr>
            <p:ph type="body" sz="half" idx="2"/>
          </p:nvPr>
        </p:nvSpPr>
        <p:spPr>
          <a:xfrm>
            <a:off x="5102432" y="1167596"/>
            <a:ext cx="5846618" cy="5334000"/>
          </a:xfrm>
        </p:spPr>
        <p:txBody>
          <a:bodyPr>
            <a:normAutofit/>
          </a:bodyPr>
          <a:lstStyle/>
          <a:p>
            <a:pPr eaLnBrk="1" hangingPunct="1">
              <a:buFont typeface="Wingdings" panose="05000000000000000000" pitchFamily="2" charset="2"/>
              <a:buChar char="Ø"/>
              <a:defRPr/>
            </a:pPr>
            <a:endParaRPr lang="en-US" altLang="en-US" sz="2400" dirty="0"/>
          </a:p>
          <a:p>
            <a:pPr eaLnBrk="1" hangingPunct="1">
              <a:buFont typeface="Wingdings" panose="05000000000000000000" pitchFamily="2" charset="2"/>
              <a:buChar char="Ø"/>
              <a:defRPr/>
            </a:pPr>
            <a:r>
              <a:rPr lang="en-US" altLang="en-US" sz="2400" dirty="0">
                <a:latin typeface="Arial" panose="020B0604020202020204" pitchFamily="34" charset="0"/>
                <a:cs typeface="Arial" panose="020B0604020202020204" pitchFamily="34" charset="0"/>
              </a:rPr>
              <a:t>No evidence of increased cardiac risk</a:t>
            </a:r>
          </a:p>
          <a:p>
            <a:pPr eaLnBrk="1" hangingPunct="1">
              <a:buFont typeface="Wingdings" panose="05000000000000000000" pitchFamily="2" charset="2"/>
              <a:buChar char="Ø"/>
              <a:defRPr/>
            </a:pPr>
            <a:r>
              <a:rPr lang="en-US" altLang="en-US" sz="2400" dirty="0">
                <a:latin typeface="Arial" panose="020B0604020202020204" pitchFamily="34" charset="0"/>
                <a:cs typeface="Arial" panose="020B0604020202020204" pitchFamily="34" charset="0"/>
              </a:rPr>
              <a:t>No evidence of NRT causing cancer</a:t>
            </a:r>
          </a:p>
          <a:p>
            <a:pPr eaLnBrk="1" hangingPunct="1">
              <a:buFont typeface="Wingdings" panose="05000000000000000000" pitchFamily="2" charset="2"/>
              <a:buChar char="Ø"/>
              <a:defRPr/>
            </a:pPr>
            <a:endParaRPr lang="en-US" altLang="en-US" sz="2400" dirty="0">
              <a:latin typeface="Arial" panose="020B0604020202020204" pitchFamily="34" charset="0"/>
              <a:cs typeface="Arial" panose="020B0604020202020204" pitchFamily="34" charset="0"/>
            </a:endParaRPr>
          </a:p>
          <a:p>
            <a:pPr>
              <a:buFont typeface="Wingdings" panose="05000000000000000000" pitchFamily="2" charset="2"/>
              <a:buChar char="Ø"/>
              <a:defRPr/>
            </a:pPr>
            <a:r>
              <a:rPr lang="en-US" altLang="en-US" sz="2400" b="1" dirty="0">
                <a:latin typeface="Arial" panose="020B0604020202020204" pitchFamily="34" charset="0"/>
                <a:cs typeface="Arial" panose="020B0604020202020204" pitchFamily="34" charset="0"/>
              </a:rPr>
              <a:t>Provide Adequate dose </a:t>
            </a:r>
            <a:r>
              <a:rPr lang="en-US" altLang="en-US" sz="2400" dirty="0">
                <a:latin typeface="Arial" panose="020B0604020202020204" pitchFamily="34" charset="0"/>
                <a:cs typeface="Arial" panose="020B0604020202020204" pitchFamily="34" charset="0"/>
              </a:rPr>
              <a:t>(approximately 1mg/cigarette)</a:t>
            </a:r>
          </a:p>
          <a:p>
            <a:pPr eaLnBrk="1" hangingPunct="1">
              <a:buFont typeface="Wingdings" panose="05000000000000000000" pitchFamily="2" charset="2"/>
              <a:buChar char="Ø"/>
              <a:defRPr/>
            </a:pPr>
            <a:endParaRPr lang="en-US" altLang="en-US" sz="2400" dirty="0">
              <a:latin typeface="Arial" panose="020B0604020202020204" pitchFamily="34" charset="0"/>
              <a:cs typeface="Arial" panose="020B0604020202020204" pitchFamily="34" charset="0"/>
            </a:endParaRPr>
          </a:p>
          <a:p>
            <a:pPr>
              <a:buFont typeface="Wingdings" panose="05000000000000000000" pitchFamily="2" charset="2"/>
              <a:buChar char="Ø"/>
              <a:defRPr/>
            </a:pPr>
            <a:r>
              <a:rPr lang="en-US" altLang="en-US" sz="2400" dirty="0">
                <a:latin typeface="Arial" panose="020B0604020202020204" pitchFamily="34" charset="0"/>
                <a:cs typeface="Arial" panose="020B0604020202020204" pitchFamily="34" charset="0"/>
              </a:rPr>
              <a:t>Awareness of overdose symptoms (nausea, dizziness, headache)</a:t>
            </a:r>
          </a:p>
          <a:p>
            <a:pPr eaLnBrk="1" hangingPunct="1">
              <a:buFont typeface="Wingdings" panose="05000000000000000000" pitchFamily="2" charset="2"/>
              <a:buChar char="Ø"/>
              <a:defRPr/>
            </a:pPr>
            <a:endParaRPr lang="en-US" altLang="en-US" sz="2400" dirty="0">
              <a:latin typeface="Arial" panose="020B0604020202020204" pitchFamily="34" charset="0"/>
              <a:cs typeface="Arial" panose="020B0604020202020204" pitchFamily="34" charset="0"/>
            </a:endParaRPr>
          </a:p>
          <a:p>
            <a:pPr eaLnBrk="1" hangingPunct="1">
              <a:buFont typeface="Wingdings" panose="05000000000000000000" pitchFamily="2" charset="2"/>
              <a:buChar char="Ø"/>
              <a:defRPr/>
            </a:pPr>
            <a:r>
              <a:rPr lang="en-US" altLang="en-US" sz="2400" dirty="0">
                <a:latin typeface="Arial" panose="020B0604020202020204" pitchFamily="34" charset="0"/>
                <a:cs typeface="Arial" panose="020B0604020202020204" pitchFamily="34" charset="0"/>
              </a:rPr>
              <a:t>Low addictive potential due to delivery system</a:t>
            </a:r>
          </a:p>
          <a:p>
            <a:pPr eaLnBrk="1" hangingPunct="1">
              <a:buFont typeface="Wingdings" panose="05000000000000000000" pitchFamily="2" charset="2"/>
              <a:buChar char="Ø"/>
              <a:defRPr/>
            </a:pPr>
            <a:endParaRPr lang="en-US" altLang="en-US" sz="2400" dirty="0">
              <a:latin typeface="Arial" panose="020B0604020202020204" pitchFamily="34" charset="0"/>
              <a:cs typeface="Arial" panose="020B0604020202020204" pitchFamily="34" charset="0"/>
            </a:endParaRPr>
          </a:p>
          <a:p>
            <a:pPr eaLnBrk="1" hangingPunct="1">
              <a:buFont typeface="Wingdings" panose="05000000000000000000" pitchFamily="2" charset="2"/>
              <a:buChar char="Ø"/>
              <a:defRPr/>
            </a:pPr>
            <a:endParaRPr lang="en-US" altLang="en-US" sz="2400" dirty="0"/>
          </a:p>
          <a:p>
            <a:pPr eaLnBrk="1" hangingPunct="1">
              <a:buFont typeface="Wingdings" panose="05000000000000000000" pitchFamily="2" charset="2"/>
              <a:buChar char="Ø"/>
              <a:defRPr/>
            </a:pPr>
            <a:endParaRPr lang="en-US" altLang="en-US" sz="2400" dirty="0"/>
          </a:p>
        </p:txBody>
      </p:sp>
    </p:spTree>
    <p:extLst>
      <p:ext uri="{BB962C8B-B14F-4D97-AF65-F5344CB8AC3E}">
        <p14:creationId xmlns:p14="http://schemas.microsoft.com/office/powerpoint/2010/main" val="450273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9B5993BC-A827-41F8-81F0-F1CBFE5CC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1" y="228600"/>
            <a:ext cx="61452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a:extLst>
              <a:ext uri="{FF2B5EF4-FFF2-40B4-BE49-F238E27FC236}">
                <a16:creationId xmlns:a16="http://schemas.microsoft.com/office/drawing/2014/main" id="{34FA7B75-545E-4C2F-A1D4-917C2F13BEC9}"/>
              </a:ext>
            </a:extLst>
          </p:cNvPr>
          <p:cNvSpPr txBox="1">
            <a:spLocks noChangeArrowheads="1"/>
          </p:cNvSpPr>
          <p:nvPr/>
        </p:nvSpPr>
        <p:spPr bwMode="auto">
          <a:xfrm>
            <a:off x="3029197" y="709552"/>
            <a:ext cx="242157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50000"/>
              </a:spcBef>
              <a:buClrTx/>
              <a:buSzTx/>
              <a:buFontTx/>
              <a:buNone/>
            </a:pPr>
            <a:r>
              <a:rPr lang="en-US" altLang="en-US" sz="2800" b="1" dirty="0">
                <a:latin typeface="Arial" panose="020B0604020202020204" pitchFamily="34" charset="0"/>
                <a:cs typeface="Arial" panose="020B0604020202020204" pitchFamily="34" charset="0"/>
              </a:rPr>
              <a:t>Nicotine Replacement</a:t>
            </a:r>
          </a:p>
        </p:txBody>
      </p:sp>
    </p:spTree>
    <p:extLst>
      <p:ext uri="{BB962C8B-B14F-4D97-AF65-F5344CB8AC3E}">
        <p14:creationId xmlns:p14="http://schemas.microsoft.com/office/powerpoint/2010/main" val="41679133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35504458-BE71-4D51-9932-0C614601F6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788" y="3865563"/>
            <a:ext cx="3967162" cy="203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3251" name="Group 3">
            <a:extLst>
              <a:ext uri="{FF2B5EF4-FFF2-40B4-BE49-F238E27FC236}">
                <a16:creationId xmlns:a16="http://schemas.microsoft.com/office/drawing/2014/main" id="{EE16BAFC-649A-4EF8-88A2-633A8101522E}"/>
              </a:ext>
            </a:extLst>
          </p:cNvPr>
          <p:cNvGrpSpPr>
            <a:grpSpLocks/>
          </p:cNvGrpSpPr>
          <p:nvPr/>
        </p:nvGrpSpPr>
        <p:grpSpPr bwMode="auto">
          <a:xfrm>
            <a:off x="2778126" y="2859088"/>
            <a:ext cx="3328988" cy="246062"/>
            <a:chOff x="790" y="1801"/>
            <a:chExt cx="2097" cy="155"/>
          </a:xfrm>
        </p:grpSpPr>
        <p:sp>
          <p:nvSpPr>
            <p:cNvPr id="53317" name="Rectangle 4">
              <a:extLst>
                <a:ext uri="{FF2B5EF4-FFF2-40B4-BE49-F238E27FC236}">
                  <a16:creationId xmlns:a16="http://schemas.microsoft.com/office/drawing/2014/main" id="{4CEE006B-4FB0-4D0B-A152-4A242C20BE8D}"/>
                </a:ext>
              </a:extLst>
            </p:cNvPr>
            <p:cNvSpPr>
              <a:spLocks noChangeArrowheads="1"/>
            </p:cNvSpPr>
            <p:nvPr/>
          </p:nvSpPr>
          <p:spPr bwMode="auto">
            <a:xfrm>
              <a:off x="790"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1</a:t>
              </a:r>
              <a:endParaRPr lang="en-US" altLang="en-US" sz="1600" b="1">
                <a:latin typeface="Arial" panose="020B0604020202020204" pitchFamily="34" charset="0"/>
              </a:endParaRPr>
            </a:p>
          </p:txBody>
        </p:sp>
        <p:sp>
          <p:nvSpPr>
            <p:cNvPr id="53318" name="Rectangle 5">
              <a:extLst>
                <a:ext uri="{FF2B5EF4-FFF2-40B4-BE49-F238E27FC236}">
                  <a16:creationId xmlns:a16="http://schemas.microsoft.com/office/drawing/2014/main" id="{D49EAB04-AC5C-4EC9-AB86-0D7CB97B175A}"/>
                </a:ext>
              </a:extLst>
            </p:cNvPr>
            <p:cNvSpPr>
              <a:spLocks noChangeArrowheads="1"/>
            </p:cNvSpPr>
            <p:nvPr/>
          </p:nvSpPr>
          <p:spPr bwMode="auto">
            <a:xfrm>
              <a:off x="1003"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2</a:t>
              </a:r>
              <a:endParaRPr lang="en-US" altLang="en-US" sz="1600" b="1">
                <a:latin typeface="Arial" panose="020B0604020202020204" pitchFamily="34" charset="0"/>
              </a:endParaRPr>
            </a:p>
          </p:txBody>
        </p:sp>
        <p:sp>
          <p:nvSpPr>
            <p:cNvPr id="53319" name="Rectangle 6">
              <a:extLst>
                <a:ext uri="{FF2B5EF4-FFF2-40B4-BE49-F238E27FC236}">
                  <a16:creationId xmlns:a16="http://schemas.microsoft.com/office/drawing/2014/main" id="{A57433CA-8450-4917-B82C-4E3C778F9B84}"/>
                </a:ext>
              </a:extLst>
            </p:cNvPr>
            <p:cNvSpPr>
              <a:spLocks noChangeArrowheads="1"/>
            </p:cNvSpPr>
            <p:nvPr/>
          </p:nvSpPr>
          <p:spPr bwMode="auto">
            <a:xfrm>
              <a:off x="1233"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3</a:t>
              </a:r>
              <a:endParaRPr lang="en-US" altLang="en-US" sz="1600" b="1">
                <a:latin typeface="Arial" panose="020B0604020202020204" pitchFamily="34" charset="0"/>
              </a:endParaRPr>
            </a:p>
          </p:txBody>
        </p:sp>
        <p:sp>
          <p:nvSpPr>
            <p:cNvPr id="53320" name="Rectangle 7">
              <a:extLst>
                <a:ext uri="{FF2B5EF4-FFF2-40B4-BE49-F238E27FC236}">
                  <a16:creationId xmlns:a16="http://schemas.microsoft.com/office/drawing/2014/main" id="{01EF3B30-ACAA-4274-BCE3-5806AD6B6684}"/>
                </a:ext>
              </a:extLst>
            </p:cNvPr>
            <p:cNvSpPr>
              <a:spLocks noChangeArrowheads="1"/>
            </p:cNvSpPr>
            <p:nvPr/>
          </p:nvSpPr>
          <p:spPr bwMode="auto">
            <a:xfrm>
              <a:off x="1456"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4</a:t>
              </a:r>
              <a:endParaRPr lang="en-US" altLang="en-US" sz="1600" b="1">
                <a:latin typeface="Arial" panose="020B0604020202020204" pitchFamily="34" charset="0"/>
              </a:endParaRPr>
            </a:p>
          </p:txBody>
        </p:sp>
        <p:sp>
          <p:nvSpPr>
            <p:cNvPr id="53321" name="Rectangle 8">
              <a:extLst>
                <a:ext uri="{FF2B5EF4-FFF2-40B4-BE49-F238E27FC236}">
                  <a16:creationId xmlns:a16="http://schemas.microsoft.com/office/drawing/2014/main" id="{C4B2CDB2-9D7E-45DB-BC73-67BBCBE9EAED}"/>
                </a:ext>
              </a:extLst>
            </p:cNvPr>
            <p:cNvSpPr>
              <a:spLocks noChangeArrowheads="1"/>
            </p:cNvSpPr>
            <p:nvPr/>
          </p:nvSpPr>
          <p:spPr bwMode="auto">
            <a:xfrm>
              <a:off x="1680" y="1801"/>
              <a:ext cx="71"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5</a:t>
              </a:r>
              <a:endParaRPr lang="en-US" altLang="en-US" sz="1600" b="1">
                <a:latin typeface="Arial" panose="020B0604020202020204" pitchFamily="34" charset="0"/>
              </a:endParaRPr>
            </a:p>
          </p:txBody>
        </p:sp>
        <p:sp>
          <p:nvSpPr>
            <p:cNvPr id="53322" name="Rectangle 9">
              <a:extLst>
                <a:ext uri="{FF2B5EF4-FFF2-40B4-BE49-F238E27FC236}">
                  <a16:creationId xmlns:a16="http://schemas.microsoft.com/office/drawing/2014/main" id="{3A923E68-5CFF-47A1-9C75-B27FD7441F56}"/>
                </a:ext>
              </a:extLst>
            </p:cNvPr>
            <p:cNvSpPr>
              <a:spLocks noChangeArrowheads="1"/>
            </p:cNvSpPr>
            <p:nvPr/>
          </p:nvSpPr>
          <p:spPr bwMode="auto">
            <a:xfrm>
              <a:off x="1896"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6</a:t>
              </a:r>
              <a:endParaRPr lang="en-US" altLang="en-US" sz="1600" b="1">
                <a:latin typeface="Arial" panose="020B0604020202020204" pitchFamily="34" charset="0"/>
              </a:endParaRPr>
            </a:p>
          </p:txBody>
        </p:sp>
        <p:sp>
          <p:nvSpPr>
            <p:cNvPr id="53323" name="Rectangle 10">
              <a:extLst>
                <a:ext uri="{FF2B5EF4-FFF2-40B4-BE49-F238E27FC236}">
                  <a16:creationId xmlns:a16="http://schemas.microsoft.com/office/drawing/2014/main" id="{4FB12668-6A90-4BCD-9E71-2786B84D7429}"/>
                </a:ext>
              </a:extLst>
            </p:cNvPr>
            <p:cNvSpPr>
              <a:spLocks noChangeArrowheads="1"/>
            </p:cNvSpPr>
            <p:nvPr/>
          </p:nvSpPr>
          <p:spPr bwMode="auto">
            <a:xfrm>
              <a:off x="2107"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7</a:t>
              </a:r>
              <a:endParaRPr lang="en-US" altLang="en-US" sz="1600" b="1">
                <a:latin typeface="Arial" panose="020B0604020202020204" pitchFamily="34" charset="0"/>
              </a:endParaRPr>
            </a:p>
          </p:txBody>
        </p:sp>
        <p:sp>
          <p:nvSpPr>
            <p:cNvPr id="53324" name="Rectangle 11">
              <a:extLst>
                <a:ext uri="{FF2B5EF4-FFF2-40B4-BE49-F238E27FC236}">
                  <a16:creationId xmlns:a16="http://schemas.microsoft.com/office/drawing/2014/main" id="{EC4426CE-B52C-4F3F-9A5B-4DF22E61918A}"/>
                </a:ext>
              </a:extLst>
            </p:cNvPr>
            <p:cNvSpPr>
              <a:spLocks noChangeArrowheads="1"/>
            </p:cNvSpPr>
            <p:nvPr/>
          </p:nvSpPr>
          <p:spPr bwMode="auto">
            <a:xfrm>
              <a:off x="2333"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8</a:t>
              </a:r>
              <a:endParaRPr lang="en-US" altLang="en-US" sz="1600" b="1">
                <a:latin typeface="Arial" panose="020B0604020202020204" pitchFamily="34" charset="0"/>
              </a:endParaRPr>
            </a:p>
          </p:txBody>
        </p:sp>
        <p:sp>
          <p:nvSpPr>
            <p:cNvPr id="53325" name="Rectangle 12">
              <a:extLst>
                <a:ext uri="{FF2B5EF4-FFF2-40B4-BE49-F238E27FC236}">
                  <a16:creationId xmlns:a16="http://schemas.microsoft.com/office/drawing/2014/main" id="{E7037C5C-3151-4D91-A0CB-0979FCD6868F}"/>
                </a:ext>
              </a:extLst>
            </p:cNvPr>
            <p:cNvSpPr>
              <a:spLocks noChangeArrowheads="1"/>
            </p:cNvSpPr>
            <p:nvPr/>
          </p:nvSpPr>
          <p:spPr bwMode="auto">
            <a:xfrm>
              <a:off x="2559" y="1801"/>
              <a:ext cx="72" cy="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9</a:t>
              </a:r>
              <a:endParaRPr lang="en-US" altLang="en-US" sz="1600" b="1">
                <a:latin typeface="Arial" panose="020B0604020202020204" pitchFamily="34" charset="0"/>
              </a:endParaRPr>
            </a:p>
          </p:txBody>
        </p:sp>
        <p:sp>
          <p:nvSpPr>
            <p:cNvPr id="53326" name="Rectangle 13">
              <a:extLst>
                <a:ext uri="{FF2B5EF4-FFF2-40B4-BE49-F238E27FC236}">
                  <a16:creationId xmlns:a16="http://schemas.microsoft.com/office/drawing/2014/main" id="{14CB2851-2626-44DD-9B44-FFCACCA3E5B6}"/>
                </a:ext>
              </a:extLst>
            </p:cNvPr>
            <p:cNvSpPr>
              <a:spLocks noChangeArrowheads="1"/>
            </p:cNvSpPr>
            <p:nvPr/>
          </p:nvSpPr>
          <p:spPr bwMode="auto">
            <a:xfrm>
              <a:off x="2745" y="1801"/>
              <a:ext cx="142" cy="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1600">
                  <a:latin typeface="Arial" panose="020B0604020202020204" pitchFamily="34" charset="0"/>
                </a:rPr>
                <a:t>10</a:t>
              </a:r>
              <a:endParaRPr lang="en-US" altLang="en-US" sz="1600" b="1">
                <a:latin typeface="Arial" panose="020B0604020202020204" pitchFamily="34" charset="0"/>
              </a:endParaRPr>
            </a:p>
          </p:txBody>
        </p:sp>
      </p:grpSp>
      <p:sp>
        <p:nvSpPr>
          <p:cNvPr id="53252" name="Line 14">
            <a:extLst>
              <a:ext uri="{FF2B5EF4-FFF2-40B4-BE49-F238E27FC236}">
                <a16:creationId xmlns:a16="http://schemas.microsoft.com/office/drawing/2014/main" id="{5EFA8938-9756-4B19-B605-8299F595E7DD}"/>
              </a:ext>
            </a:extLst>
          </p:cNvPr>
          <p:cNvSpPr>
            <a:spLocks noChangeShapeType="1"/>
          </p:cNvSpPr>
          <p:nvPr/>
        </p:nvSpPr>
        <p:spPr bwMode="auto">
          <a:xfrm>
            <a:off x="4494213" y="920750"/>
            <a:ext cx="404812" cy="0"/>
          </a:xfrm>
          <a:prstGeom prst="line">
            <a:avLst/>
          </a:prstGeom>
          <a:noFill/>
          <a:ln w="28575">
            <a:solidFill>
              <a:srgbClr val="CC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335" name="Text Box 15">
            <a:extLst>
              <a:ext uri="{FF2B5EF4-FFF2-40B4-BE49-F238E27FC236}">
                <a16:creationId xmlns:a16="http://schemas.microsoft.com/office/drawing/2014/main" id="{6033374B-FBC4-4B39-9B84-A4E1B34ECDFF}"/>
              </a:ext>
            </a:extLst>
          </p:cNvPr>
          <p:cNvSpPr txBox="1">
            <a:spLocks noChangeArrowheads="1"/>
          </p:cNvSpPr>
          <p:nvPr/>
        </p:nvSpPr>
        <p:spPr bwMode="auto">
          <a:xfrm>
            <a:off x="3159126" y="3687764"/>
            <a:ext cx="2733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Anxiety/Tension</a:t>
            </a:r>
          </a:p>
        </p:txBody>
      </p:sp>
      <p:sp>
        <p:nvSpPr>
          <p:cNvPr id="440336" name="Text Box 16">
            <a:extLst>
              <a:ext uri="{FF2B5EF4-FFF2-40B4-BE49-F238E27FC236}">
                <a16:creationId xmlns:a16="http://schemas.microsoft.com/office/drawing/2014/main" id="{BCCDB345-F72A-43A9-8544-35597388C579}"/>
              </a:ext>
            </a:extLst>
          </p:cNvPr>
          <p:cNvSpPr txBox="1">
            <a:spLocks noChangeArrowheads="1"/>
          </p:cNvSpPr>
          <p:nvPr/>
        </p:nvSpPr>
        <p:spPr bwMode="auto">
          <a:xfrm>
            <a:off x="7161213" y="1100139"/>
            <a:ext cx="304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Irritability/Anger</a:t>
            </a:r>
          </a:p>
        </p:txBody>
      </p:sp>
      <p:sp>
        <p:nvSpPr>
          <p:cNvPr id="440337" name="Text Box 17">
            <a:extLst>
              <a:ext uri="{FF2B5EF4-FFF2-40B4-BE49-F238E27FC236}">
                <a16:creationId xmlns:a16="http://schemas.microsoft.com/office/drawing/2014/main" id="{280944CE-9D95-4B66-B119-B8F7D053FF39}"/>
              </a:ext>
            </a:extLst>
          </p:cNvPr>
          <p:cNvSpPr txBox="1">
            <a:spLocks noChangeArrowheads="1"/>
          </p:cNvSpPr>
          <p:nvPr/>
        </p:nvSpPr>
        <p:spPr bwMode="auto">
          <a:xfrm>
            <a:off x="7161213" y="3687764"/>
            <a:ext cx="304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Excessive Hunger</a:t>
            </a:r>
          </a:p>
        </p:txBody>
      </p:sp>
      <p:sp>
        <p:nvSpPr>
          <p:cNvPr id="440338" name="Rectangle 18">
            <a:extLst>
              <a:ext uri="{FF2B5EF4-FFF2-40B4-BE49-F238E27FC236}">
                <a16:creationId xmlns:a16="http://schemas.microsoft.com/office/drawing/2014/main" id="{8A6EB120-A184-4ADA-B469-D345286DF753}"/>
              </a:ext>
            </a:extLst>
          </p:cNvPr>
          <p:cNvSpPr>
            <a:spLocks noGrp="1" noRot="1" noChangeArrowheads="1"/>
          </p:cNvSpPr>
          <p:nvPr>
            <p:ph type="title"/>
          </p:nvPr>
        </p:nvSpPr>
        <p:spPr>
          <a:xfrm>
            <a:off x="950026" y="71439"/>
            <a:ext cx="10877797" cy="685800"/>
          </a:xfrm>
        </p:spPr>
        <p:txBody>
          <a:bodyPr>
            <a:noAutofit/>
          </a:bodyPr>
          <a:lstStyle/>
          <a:p>
            <a:pPr eaLnBrk="1" hangingPunct="1">
              <a:defRPr/>
            </a:pPr>
            <a:r>
              <a:rPr lang="en-US" altLang="en-US" sz="4800" b="1" dirty="0">
                <a:latin typeface="Arial" panose="020B0604020202020204" pitchFamily="34" charset="0"/>
                <a:cs typeface="Arial" panose="020B0604020202020204" pitchFamily="34" charset="0"/>
              </a:rPr>
              <a:t>Withdrawal Symptoms Over Time</a:t>
            </a:r>
          </a:p>
        </p:txBody>
      </p:sp>
      <p:sp>
        <p:nvSpPr>
          <p:cNvPr id="53257" name="Text Box 19">
            <a:extLst>
              <a:ext uri="{FF2B5EF4-FFF2-40B4-BE49-F238E27FC236}">
                <a16:creationId xmlns:a16="http://schemas.microsoft.com/office/drawing/2014/main" id="{04FA4B69-2F4A-4F3B-BD16-C30648D63D0A}"/>
              </a:ext>
            </a:extLst>
          </p:cNvPr>
          <p:cNvSpPr txBox="1">
            <a:spLocks noChangeArrowheads="1"/>
          </p:cNvSpPr>
          <p:nvPr/>
        </p:nvSpPr>
        <p:spPr bwMode="auto">
          <a:xfrm>
            <a:off x="1733550" y="6114833"/>
            <a:ext cx="87582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r>
              <a:rPr lang="en-US" altLang="en-US" sz="1400">
                <a:latin typeface="Arial" panose="020B0604020202020204" pitchFamily="34" charset="0"/>
              </a:rPr>
              <a:t>N = 40. Mean adjusted withdrawal scores are from an analysis of covariance with baseline cigarettes per day and baseline scores on the items shown as covariates. </a:t>
            </a:r>
          </a:p>
          <a:p>
            <a:pPr eaLnBrk="1" hangingPunct="1">
              <a:spcBef>
                <a:spcPct val="0"/>
              </a:spcBef>
              <a:buClrTx/>
              <a:buSzTx/>
              <a:buFontTx/>
              <a:buNone/>
            </a:pPr>
            <a:r>
              <a:rPr lang="en-US" altLang="en-US" sz="1400">
                <a:latin typeface="Arial" panose="020B0604020202020204" pitchFamily="34" charset="0"/>
              </a:rPr>
              <a:t>Gross et al. </a:t>
            </a:r>
            <a:r>
              <a:rPr lang="en-US" altLang="en-US" sz="1400" i="1">
                <a:latin typeface="Arial" panose="020B0604020202020204" pitchFamily="34" charset="0"/>
              </a:rPr>
              <a:t>Psychopharmacology. </a:t>
            </a:r>
            <a:r>
              <a:rPr lang="en-US" altLang="en-US" sz="1400">
                <a:latin typeface="Arial" panose="020B0604020202020204" pitchFamily="34" charset="0"/>
              </a:rPr>
              <a:t>1989;98:334-341.</a:t>
            </a:r>
          </a:p>
        </p:txBody>
      </p:sp>
      <p:sp>
        <p:nvSpPr>
          <p:cNvPr id="440340" name="Text Box 20">
            <a:extLst>
              <a:ext uri="{FF2B5EF4-FFF2-40B4-BE49-F238E27FC236}">
                <a16:creationId xmlns:a16="http://schemas.microsoft.com/office/drawing/2014/main" id="{F01F3E40-54CC-4B26-81FD-BBB3AE0E1D44}"/>
              </a:ext>
            </a:extLst>
          </p:cNvPr>
          <p:cNvSpPr txBox="1">
            <a:spLocks noChangeArrowheads="1"/>
          </p:cNvSpPr>
          <p:nvPr/>
        </p:nvSpPr>
        <p:spPr bwMode="auto">
          <a:xfrm>
            <a:off x="3159125" y="1100139"/>
            <a:ext cx="27320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Impatience</a:t>
            </a:r>
          </a:p>
        </p:txBody>
      </p:sp>
      <p:pic>
        <p:nvPicPr>
          <p:cNvPr id="53259" name="Picture 21">
            <a:extLst>
              <a:ext uri="{FF2B5EF4-FFF2-40B4-BE49-F238E27FC236}">
                <a16:creationId xmlns:a16="http://schemas.microsoft.com/office/drawing/2014/main" id="{2C6B5DC4-FDEB-4C6D-9085-BB3A447E5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6199" y="1390434"/>
            <a:ext cx="3967163" cy="203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42" name="Text Box 22">
            <a:extLst>
              <a:ext uri="{FF2B5EF4-FFF2-40B4-BE49-F238E27FC236}">
                <a16:creationId xmlns:a16="http://schemas.microsoft.com/office/drawing/2014/main" id="{1A17F75B-E009-4EA8-AAE9-4F3518C256B1}"/>
              </a:ext>
            </a:extLst>
          </p:cNvPr>
          <p:cNvSpPr txBox="1">
            <a:spLocks noChangeArrowheads="1"/>
          </p:cNvSpPr>
          <p:nvPr/>
        </p:nvSpPr>
        <p:spPr bwMode="auto">
          <a:xfrm>
            <a:off x="4854576" y="885032"/>
            <a:ext cx="1236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lang="en-US" altLang="en-US" sz="1600" dirty="0">
                <a:effectLst>
                  <a:outerShdw blurRad="38100" dist="38100" dir="2700000" algn="tl">
                    <a:srgbClr val="000000"/>
                  </a:outerShdw>
                </a:effectLst>
                <a:latin typeface="Arial" charset="0"/>
              </a:rPr>
              <a:t>Placebo</a:t>
            </a:r>
          </a:p>
        </p:txBody>
      </p:sp>
      <p:sp>
        <p:nvSpPr>
          <p:cNvPr id="53261" name="Oval 23">
            <a:extLst>
              <a:ext uri="{FF2B5EF4-FFF2-40B4-BE49-F238E27FC236}">
                <a16:creationId xmlns:a16="http://schemas.microsoft.com/office/drawing/2014/main" id="{CAC3ECA9-5C8F-4C4E-8ED3-F3332FCB964D}"/>
              </a:ext>
            </a:extLst>
          </p:cNvPr>
          <p:cNvSpPr>
            <a:spLocks noChangeArrowheads="1"/>
          </p:cNvSpPr>
          <p:nvPr/>
        </p:nvSpPr>
        <p:spPr bwMode="auto">
          <a:xfrm>
            <a:off x="4649789" y="871539"/>
            <a:ext cx="92075" cy="98425"/>
          </a:xfrm>
          <a:prstGeom prst="ellipse">
            <a:avLst/>
          </a:prstGeom>
          <a:solidFill>
            <a:srgbClr val="CC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62" name="Line 24">
            <a:extLst>
              <a:ext uri="{FF2B5EF4-FFF2-40B4-BE49-F238E27FC236}">
                <a16:creationId xmlns:a16="http://schemas.microsoft.com/office/drawing/2014/main" id="{D835303B-EB4A-4F51-96CE-6B95F920405F}"/>
              </a:ext>
            </a:extLst>
          </p:cNvPr>
          <p:cNvSpPr>
            <a:spLocks noChangeShapeType="1"/>
          </p:cNvSpPr>
          <p:nvPr/>
        </p:nvSpPr>
        <p:spPr bwMode="auto">
          <a:xfrm>
            <a:off x="6388100" y="920750"/>
            <a:ext cx="355600"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63" name="Rectangle 25">
            <a:extLst>
              <a:ext uri="{FF2B5EF4-FFF2-40B4-BE49-F238E27FC236}">
                <a16:creationId xmlns:a16="http://schemas.microsoft.com/office/drawing/2014/main" id="{DF002266-ED82-45F8-9572-1BE4AE5CA9F4}"/>
              </a:ext>
            </a:extLst>
          </p:cNvPr>
          <p:cNvSpPr>
            <a:spLocks noChangeArrowheads="1"/>
          </p:cNvSpPr>
          <p:nvPr/>
        </p:nvSpPr>
        <p:spPr bwMode="auto">
          <a:xfrm>
            <a:off x="6515100" y="873125"/>
            <a:ext cx="88900" cy="9525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440346" name="Text Box 26">
            <a:extLst>
              <a:ext uri="{FF2B5EF4-FFF2-40B4-BE49-F238E27FC236}">
                <a16:creationId xmlns:a16="http://schemas.microsoft.com/office/drawing/2014/main" id="{34B7817A-981C-4DB8-B631-A3E418CAC0DE}"/>
              </a:ext>
            </a:extLst>
          </p:cNvPr>
          <p:cNvSpPr txBox="1">
            <a:spLocks noChangeArrowheads="1"/>
          </p:cNvSpPr>
          <p:nvPr/>
        </p:nvSpPr>
        <p:spPr bwMode="auto">
          <a:xfrm>
            <a:off x="6743700" y="811322"/>
            <a:ext cx="16494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lang="en-US" altLang="en-US" sz="1600" dirty="0">
                <a:effectLst>
                  <a:outerShdw blurRad="38100" dist="38100" dir="2700000" algn="tl">
                    <a:srgbClr val="000000"/>
                  </a:outerShdw>
                </a:effectLst>
                <a:latin typeface="Arial" charset="0"/>
              </a:rPr>
              <a:t>Nicotine Gum</a:t>
            </a:r>
          </a:p>
        </p:txBody>
      </p:sp>
      <p:sp>
        <p:nvSpPr>
          <p:cNvPr id="440347" name="Text Box 27">
            <a:extLst>
              <a:ext uri="{FF2B5EF4-FFF2-40B4-BE49-F238E27FC236}">
                <a16:creationId xmlns:a16="http://schemas.microsoft.com/office/drawing/2014/main" id="{7006E118-E752-4E5E-8DBD-8987CD248630}"/>
              </a:ext>
            </a:extLst>
          </p:cNvPr>
          <p:cNvSpPr txBox="1">
            <a:spLocks noChangeArrowheads="1"/>
          </p:cNvSpPr>
          <p:nvPr/>
        </p:nvSpPr>
        <p:spPr bwMode="auto">
          <a:xfrm rot="10800000">
            <a:off x="1781018" y="3403601"/>
            <a:ext cx="492443"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Mean Adjusted</a:t>
            </a:r>
          </a:p>
          <a:p>
            <a:pPr eaLnBrk="1" hangingPunct="1">
              <a:defRPr/>
            </a:pPr>
            <a:r>
              <a:rPr lang="en-US" altLang="en-US" sz="1600" b="1">
                <a:effectLst>
                  <a:outerShdw blurRad="38100" dist="38100" dir="2700000" algn="tl">
                    <a:srgbClr val="000000"/>
                  </a:outerShdw>
                </a:effectLst>
                <a:latin typeface="Arial" charset="0"/>
              </a:rPr>
              <a:t> Withdrawal Score</a:t>
            </a:r>
          </a:p>
        </p:txBody>
      </p:sp>
      <p:sp>
        <p:nvSpPr>
          <p:cNvPr id="440348" name="Text Box 28">
            <a:extLst>
              <a:ext uri="{FF2B5EF4-FFF2-40B4-BE49-F238E27FC236}">
                <a16:creationId xmlns:a16="http://schemas.microsoft.com/office/drawing/2014/main" id="{92709F4F-9958-46E8-B7DE-124945922F7E}"/>
              </a:ext>
            </a:extLst>
          </p:cNvPr>
          <p:cNvSpPr txBox="1">
            <a:spLocks noChangeArrowheads="1"/>
          </p:cNvSpPr>
          <p:nvPr/>
        </p:nvSpPr>
        <p:spPr bwMode="auto">
          <a:xfrm rot="10800000">
            <a:off x="1781018" y="965201"/>
            <a:ext cx="492443"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0" tIns="0" rIns="0" bIns="0" anchor="b">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Mean Adjusted</a:t>
            </a:r>
          </a:p>
          <a:p>
            <a:pPr eaLnBrk="1" hangingPunct="1">
              <a:defRPr/>
            </a:pPr>
            <a:r>
              <a:rPr lang="en-US" altLang="en-US" sz="1600" b="1">
                <a:effectLst>
                  <a:outerShdw blurRad="38100" dist="38100" dir="2700000" algn="tl">
                    <a:srgbClr val="000000"/>
                  </a:outerShdw>
                </a:effectLst>
                <a:latin typeface="Arial" charset="0"/>
              </a:rPr>
              <a:t> Withdrawal Score</a:t>
            </a:r>
          </a:p>
        </p:txBody>
      </p:sp>
      <p:sp>
        <p:nvSpPr>
          <p:cNvPr id="440349" name="Text Box 29">
            <a:extLst>
              <a:ext uri="{FF2B5EF4-FFF2-40B4-BE49-F238E27FC236}">
                <a16:creationId xmlns:a16="http://schemas.microsoft.com/office/drawing/2014/main" id="{EF60338F-15B5-4FBB-8A3F-51C996E53228}"/>
              </a:ext>
            </a:extLst>
          </p:cNvPr>
          <p:cNvSpPr txBox="1">
            <a:spLocks noChangeArrowheads="1"/>
          </p:cNvSpPr>
          <p:nvPr/>
        </p:nvSpPr>
        <p:spPr bwMode="auto">
          <a:xfrm>
            <a:off x="7240589" y="3122613"/>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Postcessation Weeks</a:t>
            </a:r>
          </a:p>
        </p:txBody>
      </p:sp>
      <p:sp>
        <p:nvSpPr>
          <p:cNvPr id="53268" name="Line 30">
            <a:extLst>
              <a:ext uri="{FF2B5EF4-FFF2-40B4-BE49-F238E27FC236}">
                <a16:creationId xmlns:a16="http://schemas.microsoft.com/office/drawing/2014/main" id="{6B6FE592-212B-48CC-A588-142AFCAE3433}"/>
              </a:ext>
            </a:extLst>
          </p:cNvPr>
          <p:cNvSpPr>
            <a:spLocks noChangeShapeType="1"/>
          </p:cNvSpPr>
          <p:nvPr/>
        </p:nvSpPr>
        <p:spPr bwMode="auto">
          <a:xfrm>
            <a:off x="2833689" y="1454151"/>
            <a:ext cx="1587" cy="1241425"/>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69" name="Line 31">
            <a:extLst>
              <a:ext uri="{FF2B5EF4-FFF2-40B4-BE49-F238E27FC236}">
                <a16:creationId xmlns:a16="http://schemas.microsoft.com/office/drawing/2014/main" id="{7D9FA911-10AD-4777-9B6E-8D47FC627238}"/>
              </a:ext>
            </a:extLst>
          </p:cNvPr>
          <p:cNvSpPr>
            <a:spLocks noChangeShapeType="1"/>
          </p:cNvSpPr>
          <p:nvPr/>
        </p:nvSpPr>
        <p:spPr bwMode="auto">
          <a:xfrm>
            <a:off x="2759076" y="2695575"/>
            <a:ext cx="74613" cy="158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0" name="Line 32">
            <a:extLst>
              <a:ext uri="{FF2B5EF4-FFF2-40B4-BE49-F238E27FC236}">
                <a16:creationId xmlns:a16="http://schemas.microsoft.com/office/drawing/2014/main" id="{89AAD3D3-5EC8-4AA5-A6E0-20D466C43897}"/>
              </a:ext>
            </a:extLst>
          </p:cNvPr>
          <p:cNvSpPr>
            <a:spLocks noChangeShapeType="1"/>
          </p:cNvSpPr>
          <p:nvPr/>
        </p:nvSpPr>
        <p:spPr bwMode="auto">
          <a:xfrm>
            <a:off x="2759076" y="2281239"/>
            <a:ext cx="74613" cy="3175"/>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1" name="Line 33">
            <a:extLst>
              <a:ext uri="{FF2B5EF4-FFF2-40B4-BE49-F238E27FC236}">
                <a16:creationId xmlns:a16="http://schemas.microsoft.com/office/drawing/2014/main" id="{0B1A615F-F136-430E-80F7-97845059ADB7}"/>
              </a:ext>
            </a:extLst>
          </p:cNvPr>
          <p:cNvSpPr>
            <a:spLocks noChangeShapeType="1"/>
          </p:cNvSpPr>
          <p:nvPr/>
        </p:nvSpPr>
        <p:spPr bwMode="auto">
          <a:xfrm>
            <a:off x="2759076" y="1868489"/>
            <a:ext cx="74613" cy="1587"/>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2" name="Line 34">
            <a:extLst>
              <a:ext uri="{FF2B5EF4-FFF2-40B4-BE49-F238E27FC236}">
                <a16:creationId xmlns:a16="http://schemas.microsoft.com/office/drawing/2014/main" id="{556FBF50-262A-4475-B6BA-8FC4F3EA7BD0}"/>
              </a:ext>
            </a:extLst>
          </p:cNvPr>
          <p:cNvSpPr>
            <a:spLocks noChangeShapeType="1"/>
          </p:cNvSpPr>
          <p:nvPr/>
        </p:nvSpPr>
        <p:spPr bwMode="auto">
          <a:xfrm>
            <a:off x="2759076" y="1454150"/>
            <a:ext cx="74613" cy="158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73" name="Line 35">
            <a:extLst>
              <a:ext uri="{FF2B5EF4-FFF2-40B4-BE49-F238E27FC236}">
                <a16:creationId xmlns:a16="http://schemas.microsoft.com/office/drawing/2014/main" id="{335B1393-DE73-4610-AFCE-9277529A1B7D}"/>
              </a:ext>
            </a:extLst>
          </p:cNvPr>
          <p:cNvSpPr>
            <a:spLocks noChangeShapeType="1"/>
          </p:cNvSpPr>
          <p:nvPr/>
        </p:nvSpPr>
        <p:spPr bwMode="auto">
          <a:xfrm>
            <a:off x="2833688" y="2695575"/>
            <a:ext cx="3257550" cy="15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3274" name="Group 36">
            <a:extLst>
              <a:ext uri="{FF2B5EF4-FFF2-40B4-BE49-F238E27FC236}">
                <a16:creationId xmlns:a16="http://schemas.microsoft.com/office/drawing/2014/main" id="{E1CC12C8-DEEE-44D8-AE77-A793E7302072}"/>
              </a:ext>
            </a:extLst>
          </p:cNvPr>
          <p:cNvGrpSpPr>
            <a:grpSpLocks/>
          </p:cNvGrpSpPr>
          <p:nvPr/>
        </p:nvGrpSpPr>
        <p:grpSpPr bwMode="auto">
          <a:xfrm>
            <a:off x="2844800" y="2687639"/>
            <a:ext cx="3163888" cy="84137"/>
            <a:chOff x="832" y="1693"/>
            <a:chExt cx="1993" cy="53"/>
          </a:xfrm>
        </p:grpSpPr>
        <p:sp>
          <p:nvSpPr>
            <p:cNvPr id="53307" name="Line 37">
              <a:extLst>
                <a:ext uri="{FF2B5EF4-FFF2-40B4-BE49-F238E27FC236}">
                  <a16:creationId xmlns:a16="http://schemas.microsoft.com/office/drawing/2014/main" id="{3F49179D-0EA7-4B04-8680-C4023FF2C30D}"/>
                </a:ext>
              </a:extLst>
            </p:cNvPr>
            <p:cNvSpPr>
              <a:spLocks noChangeShapeType="1"/>
            </p:cNvSpPr>
            <p:nvPr/>
          </p:nvSpPr>
          <p:spPr bwMode="auto">
            <a:xfrm flipH="1" flipV="1">
              <a:off x="832" y="1693"/>
              <a:ext cx="1"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08" name="Line 38">
              <a:extLst>
                <a:ext uri="{FF2B5EF4-FFF2-40B4-BE49-F238E27FC236}">
                  <a16:creationId xmlns:a16="http://schemas.microsoft.com/office/drawing/2014/main" id="{15569332-0672-4E86-9F5D-B4F24ED96AF6}"/>
                </a:ext>
              </a:extLst>
            </p:cNvPr>
            <p:cNvSpPr>
              <a:spLocks noChangeShapeType="1"/>
            </p:cNvSpPr>
            <p:nvPr/>
          </p:nvSpPr>
          <p:spPr bwMode="auto">
            <a:xfrm flipV="1">
              <a:off x="1044" y="1693"/>
              <a:ext cx="1" cy="53"/>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09" name="Line 39">
              <a:extLst>
                <a:ext uri="{FF2B5EF4-FFF2-40B4-BE49-F238E27FC236}">
                  <a16:creationId xmlns:a16="http://schemas.microsoft.com/office/drawing/2014/main" id="{23094681-A53F-4CF7-8715-6173F36E8DF9}"/>
                </a:ext>
              </a:extLst>
            </p:cNvPr>
            <p:cNvSpPr>
              <a:spLocks noChangeShapeType="1"/>
            </p:cNvSpPr>
            <p:nvPr/>
          </p:nvSpPr>
          <p:spPr bwMode="auto">
            <a:xfrm flipV="1">
              <a:off x="1271" y="1693"/>
              <a:ext cx="1"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0" name="Line 40">
              <a:extLst>
                <a:ext uri="{FF2B5EF4-FFF2-40B4-BE49-F238E27FC236}">
                  <a16:creationId xmlns:a16="http://schemas.microsoft.com/office/drawing/2014/main" id="{74AB22C0-61FF-4993-A366-B78A4A56180F}"/>
                </a:ext>
              </a:extLst>
            </p:cNvPr>
            <p:cNvSpPr>
              <a:spLocks noChangeShapeType="1"/>
            </p:cNvSpPr>
            <p:nvPr/>
          </p:nvSpPr>
          <p:spPr bwMode="auto">
            <a:xfrm flipV="1">
              <a:off x="1498" y="1693"/>
              <a:ext cx="1"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1" name="Line 41">
              <a:extLst>
                <a:ext uri="{FF2B5EF4-FFF2-40B4-BE49-F238E27FC236}">
                  <a16:creationId xmlns:a16="http://schemas.microsoft.com/office/drawing/2014/main" id="{FF9FA34C-E02C-4E8B-9E47-967E4CBFDC5C}"/>
                </a:ext>
              </a:extLst>
            </p:cNvPr>
            <p:cNvSpPr>
              <a:spLocks noChangeShapeType="1"/>
            </p:cNvSpPr>
            <p:nvPr/>
          </p:nvSpPr>
          <p:spPr bwMode="auto">
            <a:xfrm flipV="1">
              <a:off x="1725" y="1693"/>
              <a:ext cx="0"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2" name="Line 42">
              <a:extLst>
                <a:ext uri="{FF2B5EF4-FFF2-40B4-BE49-F238E27FC236}">
                  <a16:creationId xmlns:a16="http://schemas.microsoft.com/office/drawing/2014/main" id="{61804A6D-4DCB-4F0E-9E89-999A9565FAA4}"/>
                </a:ext>
              </a:extLst>
            </p:cNvPr>
            <p:cNvSpPr>
              <a:spLocks noChangeShapeType="1"/>
            </p:cNvSpPr>
            <p:nvPr/>
          </p:nvSpPr>
          <p:spPr bwMode="auto">
            <a:xfrm flipV="1">
              <a:off x="1936" y="1693"/>
              <a:ext cx="1"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3" name="Line 43">
              <a:extLst>
                <a:ext uri="{FF2B5EF4-FFF2-40B4-BE49-F238E27FC236}">
                  <a16:creationId xmlns:a16="http://schemas.microsoft.com/office/drawing/2014/main" id="{59C59881-58B6-4839-A281-3E7BA266749A}"/>
                </a:ext>
              </a:extLst>
            </p:cNvPr>
            <p:cNvSpPr>
              <a:spLocks noChangeShapeType="1"/>
            </p:cNvSpPr>
            <p:nvPr/>
          </p:nvSpPr>
          <p:spPr bwMode="auto">
            <a:xfrm flipV="1">
              <a:off x="2155" y="1693"/>
              <a:ext cx="0"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4" name="Line 44">
              <a:extLst>
                <a:ext uri="{FF2B5EF4-FFF2-40B4-BE49-F238E27FC236}">
                  <a16:creationId xmlns:a16="http://schemas.microsoft.com/office/drawing/2014/main" id="{4B136EAB-E7FB-4F0B-97F5-BE1112B0AE82}"/>
                </a:ext>
              </a:extLst>
            </p:cNvPr>
            <p:cNvSpPr>
              <a:spLocks noChangeShapeType="1"/>
            </p:cNvSpPr>
            <p:nvPr/>
          </p:nvSpPr>
          <p:spPr bwMode="auto">
            <a:xfrm flipV="1">
              <a:off x="2374" y="1693"/>
              <a:ext cx="0"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5" name="Line 45">
              <a:extLst>
                <a:ext uri="{FF2B5EF4-FFF2-40B4-BE49-F238E27FC236}">
                  <a16:creationId xmlns:a16="http://schemas.microsoft.com/office/drawing/2014/main" id="{F244A8FB-9263-41C4-AFF0-5D97A16088E5}"/>
                </a:ext>
              </a:extLst>
            </p:cNvPr>
            <p:cNvSpPr>
              <a:spLocks noChangeShapeType="1"/>
            </p:cNvSpPr>
            <p:nvPr/>
          </p:nvSpPr>
          <p:spPr bwMode="auto">
            <a:xfrm flipV="1">
              <a:off x="2602" y="1693"/>
              <a:ext cx="1" cy="51"/>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16" name="Line 46">
              <a:extLst>
                <a:ext uri="{FF2B5EF4-FFF2-40B4-BE49-F238E27FC236}">
                  <a16:creationId xmlns:a16="http://schemas.microsoft.com/office/drawing/2014/main" id="{F2FA975D-ECA9-4F84-8C43-C243FD9BE384}"/>
                </a:ext>
              </a:extLst>
            </p:cNvPr>
            <p:cNvSpPr>
              <a:spLocks noChangeShapeType="1"/>
            </p:cNvSpPr>
            <p:nvPr/>
          </p:nvSpPr>
          <p:spPr bwMode="auto">
            <a:xfrm flipV="1">
              <a:off x="2824" y="1693"/>
              <a:ext cx="1" cy="49"/>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3275" name="Freeform 47">
            <a:extLst>
              <a:ext uri="{FF2B5EF4-FFF2-40B4-BE49-F238E27FC236}">
                <a16:creationId xmlns:a16="http://schemas.microsoft.com/office/drawing/2014/main" id="{B868CA5E-9C51-4C7E-BB93-CC8F33351022}"/>
              </a:ext>
            </a:extLst>
          </p:cNvPr>
          <p:cNvSpPr>
            <a:spLocks/>
          </p:cNvSpPr>
          <p:nvPr/>
        </p:nvSpPr>
        <p:spPr bwMode="auto">
          <a:xfrm>
            <a:off x="2795588" y="1570038"/>
            <a:ext cx="3257550" cy="704850"/>
          </a:xfrm>
          <a:custGeom>
            <a:avLst/>
            <a:gdLst>
              <a:gd name="T0" fmla="*/ 0 w 262"/>
              <a:gd name="T1" fmla="*/ 0 h 53"/>
              <a:gd name="T2" fmla="*/ 2147483647 w 262"/>
              <a:gd name="T3" fmla="*/ 2147483647 h 53"/>
              <a:gd name="T4" fmla="*/ 2147483647 w 262"/>
              <a:gd name="T5" fmla="*/ 2147483647 h 53"/>
              <a:gd name="T6" fmla="*/ 2147483647 w 262"/>
              <a:gd name="T7" fmla="*/ 2147483647 h 53"/>
              <a:gd name="T8" fmla="*/ 2147483647 w 262"/>
              <a:gd name="T9" fmla="*/ 2147483647 h 53"/>
              <a:gd name="T10" fmla="*/ 2147483647 w 262"/>
              <a:gd name="T11" fmla="*/ 2147483647 h 53"/>
              <a:gd name="T12" fmla="*/ 2147483647 w 262"/>
              <a:gd name="T13" fmla="*/ 2147483647 h 53"/>
              <a:gd name="T14" fmla="*/ 2147483647 w 262"/>
              <a:gd name="T15" fmla="*/ 2147483647 h 53"/>
              <a:gd name="T16" fmla="*/ 2147483647 w 262"/>
              <a:gd name="T17" fmla="*/ 2147483647 h 53"/>
              <a:gd name="T18" fmla="*/ 2147483647 w 262"/>
              <a:gd name="T19" fmla="*/ 2147483647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 h="53">
                <a:moveTo>
                  <a:pt x="0" y="0"/>
                </a:moveTo>
                <a:lnTo>
                  <a:pt x="29" y="10"/>
                </a:lnTo>
                <a:lnTo>
                  <a:pt x="58" y="13"/>
                </a:lnTo>
                <a:lnTo>
                  <a:pt x="87" y="34"/>
                </a:lnTo>
                <a:lnTo>
                  <a:pt x="116" y="31"/>
                </a:lnTo>
                <a:lnTo>
                  <a:pt x="146" y="53"/>
                </a:lnTo>
                <a:lnTo>
                  <a:pt x="175" y="50"/>
                </a:lnTo>
                <a:lnTo>
                  <a:pt x="204" y="50"/>
                </a:lnTo>
                <a:lnTo>
                  <a:pt x="233" y="47"/>
                </a:lnTo>
                <a:lnTo>
                  <a:pt x="262" y="50"/>
                </a:lnTo>
              </a:path>
            </a:pathLst>
          </a:custGeom>
          <a:noFill/>
          <a:ln w="28575" cmpd="sng">
            <a:solidFill>
              <a:srgbClr val="CCCC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76" name="Freeform 48">
            <a:extLst>
              <a:ext uri="{FF2B5EF4-FFF2-40B4-BE49-F238E27FC236}">
                <a16:creationId xmlns:a16="http://schemas.microsoft.com/office/drawing/2014/main" id="{23D4E9F5-1140-45C1-8E9A-6C8A14109326}"/>
              </a:ext>
            </a:extLst>
          </p:cNvPr>
          <p:cNvSpPr>
            <a:spLocks/>
          </p:cNvSpPr>
          <p:nvPr/>
        </p:nvSpPr>
        <p:spPr bwMode="auto">
          <a:xfrm>
            <a:off x="2782888" y="2190750"/>
            <a:ext cx="3257550" cy="292100"/>
          </a:xfrm>
          <a:custGeom>
            <a:avLst/>
            <a:gdLst>
              <a:gd name="T0" fmla="*/ 0 w 262"/>
              <a:gd name="T1" fmla="*/ 0 h 22"/>
              <a:gd name="T2" fmla="*/ 2147483647 w 262"/>
              <a:gd name="T3" fmla="*/ 2147483647 h 22"/>
              <a:gd name="T4" fmla="*/ 2147483647 w 262"/>
              <a:gd name="T5" fmla="*/ 2147483647 h 22"/>
              <a:gd name="T6" fmla="*/ 2147483647 w 262"/>
              <a:gd name="T7" fmla="*/ 2147483647 h 22"/>
              <a:gd name="T8" fmla="*/ 2147483647 w 262"/>
              <a:gd name="T9" fmla="*/ 2147483647 h 22"/>
              <a:gd name="T10" fmla="*/ 2147483647 w 262"/>
              <a:gd name="T11" fmla="*/ 2147483647 h 22"/>
              <a:gd name="T12" fmla="*/ 2147483647 w 262"/>
              <a:gd name="T13" fmla="*/ 2147483647 h 22"/>
              <a:gd name="T14" fmla="*/ 2147483647 w 262"/>
              <a:gd name="T15" fmla="*/ 2147483647 h 22"/>
              <a:gd name="T16" fmla="*/ 2147483647 w 262"/>
              <a:gd name="T17" fmla="*/ 2147483647 h 22"/>
              <a:gd name="T18" fmla="*/ 2147483647 w 262"/>
              <a:gd name="T19" fmla="*/ 2147483647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 h="22">
                <a:moveTo>
                  <a:pt x="0" y="0"/>
                </a:moveTo>
                <a:lnTo>
                  <a:pt x="29" y="12"/>
                </a:lnTo>
                <a:lnTo>
                  <a:pt x="58" y="6"/>
                </a:lnTo>
                <a:lnTo>
                  <a:pt x="87" y="9"/>
                </a:lnTo>
                <a:lnTo>
                  <a:pt x="116" y="22"/>
                </a:lnTo>
                <a:lnTo>
                  <a:pt x="146" y="9"/>
                </a:lnTo>
                <a:lnTo>
                  <a:pt x="175" y="3"/>
                </a:lnTo>
                <a:lnTo>
                  <a:pt x="204" y="3"/>
                </a:lnTo>
                <a:lnTo>
                  <a:pt x="233" y="18"/>
                </a:lnTo>
                <a:lnTo>
                  <a:pt x="262" y="22"/>
                </a:lnTo>
              </a:path>
            </a:pathLst>
          </a:custGeom>
          <a:noFill/>
          <a:ln w="28575" cap="flat" cmpd="sng">
            <a:solidFill>
              <a:srgbClr val="FFCC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3277" name="Group 49">
            <a:extLst>
              <a:ext uri="{FF2B5EF4-FFF2-40B4-BE49-F238E27FC236}">
                <a16:creationId xmlns:a16="http://schemas.microsoft.com/office/drawing/2014/main" id="{2A93F83F-004B-48F8-8B37-F2AC526D5A3A}"/>
              </a:ext>
            </a:extLst>
          </p:cNvPr>
          <p:cNvGrpSpPr>
            <a:grpSpLocks/>
          </p:cNvGrpSpPr>
          <p:nvPr/>
        </p:nvGrpSpPr>
        <p:grpSpPr bwMode="auto">
          <a:xfrm>
            <a:off x="2782889" y="1520825"/>
            <a:ext cx="3271837" cy="800100"/>
            <a:chOff x="793" y="958"/>
            <a:chExt cx="2061" cy="504"/>
          </a:xfrm>
        </p:grpSpPr>
        <p:sp>
          <p:nvSpPr>
            <p:cNvPr id="53297" name="Oval 50">
              <a:extLst>
                <a:ext uri="{FF2B5EF4-FFF2-40B4-BE49-F238E27FC236}">
                  <a16:creationId xmlns:a16="http://schemas.microsoft.com/office/drawing/2014/main" id="{E1B860BC-9953-4B9D-AA68-762D173BFA1B}"/>
                </a:ext>
              </a:extLst>
            </p:cNvPr>
            <p:cNvSpPr>
              <a:spLocks noChangeArrowheads="1"/>
            </p:cNvSpPr>
            <p:nvPr/>
          </p:nvSpPr>
          <p:spPr bwMode="auto">
            <a:xfrm>
              <a:off x="1906" y="1399"/>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8" name="Oval 51">
              <a:extLst>
                <a:ext uri="{FF2B5EF4-FFF2-40B4-BE49-F238E27FC236}">
                  <a16:creationId xmlns:a16="http://schemas.microsoft.com/office/drawing/2014/main" id="{16701748-30BD-4781-BAE9-6CD67EED5B2C}"/>
                </a:ext>
              </a:extLst>
            </p:cNvPr>
            <p:cNvSpPr>
              <a:spLocks noChangeArrowheads="1"/>
            </p:cNvSpPr>
            <p:nvPr/>
          </p:nvSpPr>
          <p:spPr bwMode="auto">
            <a:xfrm>
              <a:off x="793" y="958"/>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9" name="Oval 52">
              <a:extLst>
                <a:ext uri="{FF2B5EF4-FFF2-40B4-BE49-F238E27FC236}">
                  <a16:creationId xmlns:a16="http://schemas.microsoft.com/office/drawing/2014/main" id="{985CB486-A486-4620-8F90-EED3CB2537AC}"/>
                </a:ext>
              </a:extLst>
            </p:cNvPr>
            <p:cNvSpPr>
              <a:spLocks noChangeArrowheads="1"/>
            </p:cNvSpPr>
            <p:nvPr/>
          </p:nvSpPr>
          <p:spPr bwMode="auto">
            <a:xfrm>
              <a:off x="1004" y="1042"/>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0" name="Oval 53">
              <a:extLst>
                <a:ext uri="{FF2B5EF4-FFF2-40B4-BE49-F238E27FC236}">
                  <a16:creationId xmlns:a16="http://schemas.microsoft.com/office/drawing/2014/main" id="{0DBA8F6C-DA3B-47BC-BBB6-736FEA6B897B}"/>
                </a:ext>
              </a:extLst>
            </p:cNvPr>
            <p:cNvSpPr>
              <a:spLocks noChangeArrowheads="1"/>
            </p:cNvSpPr>
            <p:nvPr/>
          </p:nvSpPr>
          <p:spPr bwMode="auto">
            <a:xfrm>
              <a:off x="1231" y="1067"/>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1" name="Oval 54">
              <a:extLst>
                <a:ext uri="{FF2B5EF4-FFF2-40B4-BE49-F238E27FC236}">
                  <a16:creationId xmlns:a16="http://schemas.microsoft.com/office/drawing/2014/main" id="{0028B45C-D6E3-4A0A-B6C2-B802FA29A500}"/>
                </a:ext>
              </a:extLst>
            </p:cNvPr>
            <p:cNvSpPr>
              <a:spLocks noChangeArrowheads="1"/>
            </p:cNvSpPr>
            <p:nvPr/>
          </p:nvSpPr>
          <p:spPr bwMode="auto">
            <a:xfrm>
              <a:off x="1458" y="1244"/>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2" name="Oval 55">
              <a:extLst>
                <a:ext uri="{FF2B5EF4-FFF2-40B4-BE49-F238E27FC236}">
                  <a16:creationId xmlns:a16="http://schemas.microsoft.com/office/drawing/2014/main" id="{579D623E-6AA7-4D79-8B89-2A2E3AE02B85}"/>
                </a:ext>
              </a:extLst>
            </p:cNvPr>
            <p:cNvSpPr>
              <a:spLocks noChangeArrowheads="1"/>
            </p:cNvSpPr>
            <p:nvPr/>
          </p:nvSpPr>
          <p:spPr bwMode="auto">
            <a:xfrm>
              <a:off x="1686" y="1219"/>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3" name="Oval 56">
              <a:extLst>
                <a:ext uri="{FF2B5EF4-FFF2-40B4-BE49-F238E27FC236}">
                  <a16:creationId xmlns:a16="http://schemas.microsoft.com/office/drawing/2014/main" id="{94A381DB-2299-4D6E-9B5D-2CC367D4FE5D}"/>
                </a:ext>
              </a:extLst>
            </p:cNvPr>
            <p:cNvSpPr>
              <a:spLocks noChangeArrowheads="1"/>
            </p:cNvSpPr>
            <p:nvPr/>
          </p:nvSpPr>
          <p:spPr bwMode="auto">
            <a:xfrm>
              <a:off x="2116" y="1371"/>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4" name="Oval 57">
              <a:extLst>
                <a:ext uri="{FF2B5EF4-FFF2-40B4-BE49-F238E27FC236}">
                  <a16:creationId xmlns:a16="http://schemas.microsoft.com/office/drawing/2014/main" id="{09148207-E125-4554-B19F-8B3BC330B844}"/>
                </a:ext>
              </a:extLst>
            </p:cNvPr>
            <p:cNvSpPr>
              <a:spLocks noChangeArrowheads="1"/>
            </p:cNvSpPr>
            <p:nvPr/>
          </p:nvSpPr>
          <p:spPr bwMode="auto">
            <a:xfrm>
              <a:off x="2335" y="1371"/>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5" name="Oval 58">
              <a:extLst>
                <a:ext uri="{FF2B5EF4-FFF2-40B4-BE49-F238E27FC236}">
                  <a16:creationId xmlns:a16="http://schemas.microsoft.com/office/drawing/2014/main" id="{5D57D7F8-048C-485C-8356-3E444D726627}"/>
                </a:ext>
              </a:extLst>
            </p:cNvPr>
            <p:cNvSpPr>
              <a:spLocks noChangeArrowheads="1"/>
            </p:cNvSpPr>
            <p:nvPr/>
          </p:nvSpPr>
          <p:spPr bwMode="auto">
            <a:xfrm>
              <a:off x="2562" y="1354"/>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306" name="Oval 59">
              <a:extLst>
                <a:ext uri="{FF2B5EF4-FFF2-40B4-BE49-F238E27FC236}">
                  <a16:creationId xmlns:a16="http://schemas.microsoft.com/office/drawing/2014/main" id="{2D7CC53A-8011-4681-A7BE-92D093B0B943}"/>
                </a:ext>
              </a:extLst>
            </p:cNvPr>
            <p:cNvSpPr>
              <a:spLocks noChangeArrowheads="1"/>
            </p:cNvSpPr>
            <p:nvPr/>
          </p:nvSpPr>
          <p:spPr bwMode="auto">
            <a:xfrm>
              <a:off x="2784" y="1376"/>
              <a:ext cx="70" cy="63"/>
            </a:xfrm>
            <a:prstGeom prst="ellipse">
              <a:avLst/>
            </a:prstGeom>
            <a:solidFill>
              <a:srgbClr val="CCCCFF"/>
            </a:solidFill>
            <a:ln w="9525">
              <a:solidFill>
                <a:schemeClr val="tx1"/>
              </a:solidFill>
              <a:round/>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grpSp>
      <p:sp>
        <p:nvSpPr>
          <p:cNvPr id="53278" name="Rectangle 60">
            <a:extLst>
              <a:ext uri="{FF2B5EF4-FFF2-40B4-BE49-F238E27FC236}">
                <a16:creationId xmlns:a16="http://schemas.microsoft.com/office/drawing/2014/main" id="{50BACA9A-EF02-4280-9499-22EEC2E1E157}"/>
              </a:ext>
            </a:extLst>
          </p:cNvPr>
          <p:cNvSpPr>
            <a:spLocks noChangeArrowheads="1"/>
          </p:cNvSpPr>
          <p:nvPr/>
        </p:nvSpPr>
        <p:spPr bwMode="auto">
          <a:xfrm>
            <a:off x="2414589" y="2551113"/>
            <a:ext cx="2825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Tx/>
              <a:buSzTx/>
              <a:buFontTx/>
              <a:buNone/>
            </a:pPr>
            <a:r>
              <a:rPr lang="en-US" altLang="en-US" sz="1600">
                <a:latin typeface="Arial" panose="020B0604020202020204" pitchFamily="34" charset="0"/>
              </a:rPr>
              <a:t>0.0</a:t>
            </a:r>
            <a:endParaRPr lang="en-US" altLang="en-US" sz="1600" b="1">
              <a:latin typeface="Arial" panose="020B0604020202020204" pitchFamily="34" charset="0"/>
            </a:endParaRPr>
          </a:p>
        </p:txBody>
      </p:sp>
      <p:sp>
        <p:nvSpPr>
          <p:cNvPr id="53279" name="Rectangle 61">
            <a:extLst>
              <a:ext uri="{FF2B5EF4-FFF2-40B4-BE49-F238E27FC236}">
                <a16:creationId xmlns:a16="http://schemas.microsoft.com/office/drawing/2014/main" id="{F6FA20F9-A838-4E98-94D2-CD12E17AF2CD}"/>
              </a:ext>
            </a:extLst>
          </p:cNvPr>
          <p:cNvSpPr>
            <a:spLocks noChangeArrowheads="1"/>
          </p:cNvSpPr>
          <p:nvPr/>
        </p:nvSpPr>
        <p:spPr bwMode="auto">
          <a:xfrm>
            <a:off x="2419351" y="2136776"/>
            <a:ext cx="2825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Tx/>
              <a:buSzTx/>
              <a:buFontTx/>
              <a:buNone/>
            </a:pPr>
            <a:r>
              <a:rPr lang="en-US" altLang="en-US" sz="1600">
                <a:latin typeface="Arial" panose="020B0604020202020204" pitchFamily="34" charset="0"/>
              </a:rPr>
              <a:t>0.5</a:t>
            </a:r>
            <a:endParaRPr lang="en-US" altLang="en-US" sz="1600" b="1">
              <a:latin typeface="Arial" panose="020B0604020202020204" pitchFamily="34" charset="0"/>
            </a:endParaRPr>
          </a:p>
        </p:txBody>
      </p:sp>
      <p:sp>
        <p:nvSpPr>
          <p:cNvPr id="53280" name="Rectangle 62">
            <a:extLst>
              <a:ext uri="{FF2B5EF4-FFF2-40B4-BE49-F238E27FC236}">
                <a16:creationId xmlns:a16="http://schemas.microsoft.com/office/drawing/2014/main" id="{D563E37F-7FEB-433C-84D3-311D27DA294A}"/>
              </a:ext>
            </a:extLst>
          </p:cNvPr>
          <p:cNvSpPr>
            <a:spLocks noChangeArrowheads="1"/>
          </p:cNvSpPr>
          <p:nvPr/>
        </p:nvSpPr>
        <p:spPr bwMode="auto">
          <a:xfrm>
            <a:off x="2414589" y="1720851"/>
            <a:ext cx="2825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Tx/>
              <a:buSzTx/>
              <a:buFontTx/>
              <a:buNone/>
            </a:pPr>
            <a:r>
              <a:rPr lang="en-US" altLang="en-US" sz="1600">
                <a:latin typeface="Arial" panose="020B0604020202020204" pitchFamily="34" charset="0"/>
              </a:rPr>
              <a:t>1.0</a:t>
            </a:r>
            <a:endParaRPr lang="en-US" altLang="en-US" sz="1600" b="1">
              <a:latin typeface="Arial" panose="020B0604020202020204" pitchFamily="34" charset="0"/>
            </a:endParaRPr>
          </a:p>
        </p:txBody>
      </p:sp>
      <p:sp>
        <p:nvSpPr>
          <p:cNvPr id="53281" name="Rectangle 63">
            <a:extLst>
              <a:ext uri="{FF2B5EF4-FFF2-40B4-BE49-F238E27FC236}">
                <a16:creationId xmlns:a16="http://schemas.microsoft.com/office/drawing/2014/main" id="{FABD44F3-AF58-4C21-BC8D-BEE2583865A9}"/>
              </a:ext>
            </a:extLst>
          </p:cNvPr>
          <p:cNvSpPr>
            <a:spLocks noChangeArrowheads="1"/>
          </p:cNvSpPr>
          <p:nvPr/>
        </p:nvSpPr>
        <p:spPr bwMode="auto">
          <a:xfrm>
            <a:off x="2419351" y="1308101"/>
            <a:ext cx="2825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r" eaLnBrk="1" hangingPunct="1">
              <a:spcBef>
                <a:spcPct val="0"/>
              </a:spcBef>
              <a:buClrTx/>
              <a:buSzTx/>
              <a:buFontTx/>
              <a:buNone/>
            </a:pPr>
            <a:r>
              <a:rPr lang="en-US" altLang="en-US" sz="1600">
                <a:latin typeface="Arial" panose="020B0604020202020204" pitchFamily="34" charset="0"/>
              </a:rPr>
              <a:t>1.5</a:t>
            </a:r>
            <a:endParaRPr lang="en-US" altLang="en-US" sz="1600" b="1">
              <a:latin typeface="Arial" panose="020B0604020202020204" pitchFamily="34" charset="0"/>
            </a:endParaRPr>
          </a:p>
        </p:txBody>
      </p:sp>
      <p:pic>
        <p:nvPicPr>
          <p:cNvPr id="53282" name="Picture 64">
            <a:extLst>
              <a:ext uri="{FF2B5EF4-FFF2-40B4-BE49-F238E27FC236}">
                <a16:creationId xmlns:a16="http://schemas.microsoft.com/office/drawing/2014/main" id="{FAE07164-2ACC-46A7-83D7-0A01D97CD9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1276" y="3865563"/>
            <a:ext cx="3967163" cy="2030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85" name="Text Box 65">
            <a:extLst>
              <a:ext uri="{FF2B5EF4-FFF2-40B4-BE49-F238E27FC236}">
                <a16:creationId xmlns:a16="http://schemas.microsoft.com/office/drawing/2014/main" id="{9A3FD875-45D1-4054-A0A6-C20C4C54C13B}"/>
              </a:ext>
            </a:extLst>
          </p:cNvPr>
          <p:cNvSpPr txBox="1">
            <a:spLocks noChangeArrowheads="1"/>
          </p:cNvSpPr>
          <p:nvPr/>
        </p:nvSpPr>
        <p:spPr bwMode="auto">
          <a:xfrm>
            <a:off x="3144839" y="3122613"/>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Postcessation Weeks</a:t>
            </a:r>
          </a:p>
        </p:txBody>
      </p:sp>
      <p:sp>
        <p:nvSpPr>
          <p:cNvPr id="440386" name="Text Box 66">
            <a:extLst>
              <a:ext uri="{FF2B5EF4-FFF2-40B4-BE49-F238E27FC236}">
                <a16:creationId xmlns:a16="http://schemas.microsoft.com/office/drawing/2014/main" id="{4C0F9646-C1C9-4380-A71F-2AE0CDC0C37F}"/>
              </a:ext>
            </a:extLst>
          </p:cNvPr>
          <p:cNvSpPr txBox="1">
            <a:spLocks noChangeArrowheads="1"/>
          </p:cNvSpPr>
          <p:nvPr/>
        </p:nvSpPr>
        <p:spPr bwMode="auto">
          <a:xfrm>
            <a:off x="7240589" y="5732463"/>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Postcessation Weeks</a:t>
            </a:r>
          </a:p>
        </p:txBody>
      </p:sp>
      <p:sp>
        <p:nvSpPr>
          <p:cNvPr id="440387" name="Text Box 67">
            <a:extLst>
              <a:ext uri="{FF2B5EF4-FFF2-40B4-BE49-F238E27FC236}">
                <a16:creationId xmlns:a16="http://schemas.microsoft.com/office/drawing/2014/main" id="{CC9B4FAD-6475-4421-ACBA-843FC1883C28}"/>
              </a:ext>
            </a:extLst>
          </p:cNvPr>
          <p:cNvSpPr txBox="1">
            <a:spLocks noChangeArrowheads="1"/>
          </p:cNvSpPr>
          <p:nvPr/>
        </p:nvSpPr>
        <p:spPr bwMode="auto">
          <a:xfrm>
            <a:off x="3144839" y="5732463"/>
            <a:ext cx="2733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altLang="en-US" sz="1600" b="1">
                <a:effectLst>
                  <a:outerShdw blurRad="38100" dist="38100" dir="2700000" algn="tl">
                    <a:srgbClr val="000000"/>
                  </a:outerShdw>
                </a:effectLst>
                <a:latin typeface="Arial" charset="0"/>
              </a:rPr>
              <a:t>Postcessation Weeks</a:t>
            </a:r>
          </a:p>
        </p:txBody>
      </p:sp>
      <p:grpSp>
        <p:nvGrpSpPr>
          <p:cNvPr id="53286" name="Group 68">
            <a:extLst>
              <a:ext uri="{FF2B5EF4-FFF2-40B4-BE49-F238E27FC236}">
                <a16:creationId xmlns:a16="http://schemas.microsoft.com/office/drawing/2014/main" id="{CAE0A17C-01A3-448E-BD61-FB389786AC47}"/>
              </a:ext>
            </a:extLst>
          </p:cNvPr>
          <p:cNvGrpSpPr>
            <a:grpSpLocks/>
          </p:cNvGrpSpPr>
          <p:nvPr/>
        </p:nvGrpSpPr>
        <p:grpSpPr bwMode="auto">
          <a:xfrm>
            <a:off x="2782889" y="2136775"/>
            <a:ext cx="3271837" cy="393700"/>
            <a:chOff x="793" y="1346"/>
            <a:chExt cx="2061" cy="248"/>
          </a:xfrm>
        </p:grpSpPr>
        <p:sp>
          <p:nvSpPr>
            <p:cNvPr id="53287" name="Rectangle 69">
              <a:extLst>
                <a:ext uri="{FF2B5EF4-FFF2-40B4-BE49-F238E27FC236}">
                  <a16:creationId xmlns:a16="http://schemas.microsoft.com/office/drawing/2014/main" id="{C982852F-F4BE-4C9A-B980-47656D33E332}"/>
                </a:ext>
              </a:extLst>
            </p:cNvPr>
            <p:cNvSpPr>
              <a:spLocks noChangeArrowheads="1"/>
            </p:cNvSpPr>
            <p:nvPr/>
          </p:nvSpPr>
          <p:spPr bwMode="auto">
            <a:xfrm>
              <a:off x="793" y="1346"/>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88" name="Rectangle 70">
              <a:extLst>
                <a:ext uri="{FF2B5EF4-FFF2-40B4-BE49-F238E27FC236}">
                  <a16:creationId xmlns:a16="http://schemas.microsoft.com/office/drawing/2014/main" id="{2DEC30C1-9E62-46D0-917C-6C7CDF830F10}"/>
                </a:ext>
              </a:extLst>
            </p:cNvPr>
            <p:cNvSpPr>
              <a:spLocks noChangeArrowheads="1"/>
            </p:cNvSpPr>
            <p:nvPr/>
          </p:nvSpPr>
          <p:spPr bwMode="auto">
            <a:xfrm>
              <a:off x="1004" y="1447"/>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89" name="Rectangle 71">
              <a:extLst>
                <a:ext uri="{FF2B5EF4-FFF2-40B4-BE49-F238E27FC236}">
                  <a16:creationId xmlns:a16="http://schemas.microsoft.com/office/drawing/2014/main" id="{9E04835D-6F62-40B7-A9FB-929CD43740D1}"/>
                </a:ext>
              </a:extLst>
            </p:cNvPr>
            <p:cNvSpPr>
              <a:spLocks noChangeArrowheads="1"/>
            </p:cNvSpPr>
            <p:nvPr/>
          </p:nvSpPr>
          <p:spPr bwMode="auto">
            <a:xfrm>
              <a:off x="1231" y="1396"/>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0" name="Rectangle 72">
              <a:extLst>
                <a:ext uri="{FF2B5EF4-FFF2-40B4-BE49-F238E27FC236}">
                  <a16:creationId xmlns:a16="http://schemas.microsoft.com/office/drawing/2014/main" id="{C04A84DD-6856-45B6-A402-2149E1E20997}"/>
                </a:ext>
              </a:extLst>
            </p:cNvPr>
            <p:cNvSpPr>
              <a:spLocks noChangeArrowheads="1"/>
            </p:cNvSpPr>
            <p:nvPr/>
          </p:nvSpPr>
          <p:spPr bwMode="auto">
            <a:xfrm>
              <a:off x="1458" y="1421"/>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1" name="Rectangle 73">
              <a:extLst>
                <a:ext uri="{FF2B5EF4-FFF2-40B4-BE49-F238E27FC236}">
                  <a16:creationId xmlns:a16="http://schemas.microsoft.com/office/drawing/2014/main" id="{455F4DCF-29DB-472C-A7B1-7FAE7DA54635}"/>
                </a:ext>
              </a:extLst>
            </p:cNvPr>
            <p:cNvSpPr>
              <a:spLocks noChangeArrowheads="1"/>
            </p:cNvSpPr>
            <p:nvPr/>
          </p:nvSpPr>
          <p:spPr bwMode="auto">
            <a:xfrm>
              <a:off x="1686" y="1531"/>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2" name="Rectangle 74">
              <a:extLst>
                <a:ext uri="{FF2B5EF4-FFF2-40B4-BE49-F238E27FC236}">
                  <a16:creationId xmlns:a16="http://schemas.microsoft.com/office/drawing/2014/main" id="{1A6A64EE-E514-41C9-A659-A4CACFCEE601}"/>
                </a:ext>
              </a:extLst>
            </p:cNvPr>
            <p:cNvSpPr>
              <a:spLocks noChangeArrowheads="1"/>
            </p:cNvSpPr>
            <p:nvPr/>
          </p:nvSpPr>
          <p:spPr bwMode="auto">
            <a:xfrm>
              <a:off x="1896" y="1421"/>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3" name="Rectangle 75">
              <a:extLst>
                <a:ext uri="{FF2B5EF4-FFF2-40B4-BE49-F238E27FC236}">
                  <a16:creationId xmlns:a16="http://schemas.microsoft.com/office/drawing/2014/main" id="{F620D890-F5A7-434A-98CD-84AFEDE818B8}"/>
                </a:ext>
              </a:extLst>
            </p:cNvPr>
            <p:cNvSpPr>
              <a:spLocks noChangeArrowheads="1"/>
            </p:cNvSpPr>
            <p:nvPr/>
          </p:nvSpPr>
          <p:spPr bwMode="auto">
            <a:xfrm>
              <a:off x="2116" y="1371"/>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4" name="Rectangle 76">
              <a:extLst>
                <a:ext uri="{FF2B5EF4-FFF2-40B4-BE49-F238E27FC236}">
                  <a16:creationId xmlns:a16="http://schemas.microsoft.com/office/drawing/2014/main" id="{B69B9472-D7C7-4CE4-9AC4-B479B8C19824}"/>
                </a:ext>
              </a:extLst>
            </p:cNvPr>
            <p:cNvSpPr>
              <a:spLocks noChangeArrowheads="1"/>
            </p:cNvSpPr>
            <p:nvPr/>
          </p:nvSpPr>
          <p:spPr bwMode="auto">
            <a:xfrm>
              <a:off x="2335" y="1371"/>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5" name="Rectangle 77">
              <a:extLst>
                <a:ext uri="{FF2B5EF4-FFF2-40B4-BE49-F238E27FC236}">
                  <a16:creationId xmlns:a16="http://schemas.microsoft.com/office/drawing/2014/main" id="{CC0386F1-DDE5-4600-950F-99DCAEA776C6}"/>
                </a:ext>
              </a:extLst>
            </p:cNvPr>
            <p:cNvSpPr>
              <a:spLocks noChangeArrowheads="1"/>
            </p:cNvSpPr>
            <p:nvPr/>
          </p:nvSpPr>
          <p:spPr bwMode="auto">
            <a:xfrm>
              <a:off x="2562" y="1497"/>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sp>
          <p:nvSpPr>
            <p:cNvPr id="53296" name="Rectangle 78">
              <a:extLst>
                <a:ext uri="{FF2B5EF4-FFF2-40B4-BE49-F238E27FC236}">
                  <a16:creationId xmlns:a16="http://schemas.microsoft.com/office/drawing/2014/main" id="{7D82EA54-1DE0-4066-8AC7-E5452DE42C7B}"/>
                </a:ext>
              </a:extLst>
            </p:cNvPr>
            <p:cNvSpPr>
              <a:spLocks noChangeArrowheads="1"/>
            </p:cNvSpPr>
            <p:nvPr/>
          </p:nvSpPr>
          <p:spPr bwMode="auto">
            <a:xfrm>
              <a:off x="2784" y="1528"/>
              <a:ext cx="70" cy="63"/>
            </a:xfrm>
            <a:prstGeom prst="rect">
              <a:avLst/>
            </a:prstGeom>
            <a:solidFill>
              <a:srgbClr val="FFCC00"/>
            </a:solidFill>
            <a:ln w="9525">
              <a:solidFill>
                <a:schemeClr val="tx1"/>
              </a:solidFill>
              <a:miter lim="800000"/>
              <a:headEnd/>
              <a:tailEnd/>
            </a:ln>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a:spcBef>
                  <a:spcPct val="0"/>
                </a:spcBef>
                <a:buClrTx/>
                <a:buSzTx/>
                <a:buFontTx/>
                <a:buNone/>
              </a:pPr>
              <a:endParaRPr lang="en-US" altLang="en-US" sz="1800"/>
            </a:p>
          </p:txBody>
        </p:sp>
      </p:grpSp>
    </p:spTree>
    <p:extLst>
      <p:ext uri="{BB962C8B-B14F-4D97-AF65-F5344CB8AC3E}">
        <p14:creationId xmlns:p14="http://schemas.microsoft.com/office/powerpoint/2010/main" val="238629050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65218" name="Rectangle 2">
            <a:extLst>
              <a:ext uri="{FF2B5EF4-FFF2-40B4-BE49-F238E27FC236}">
                <a16:creationId xmlns:a16="http://schemas.microsoft.com/office/drawing/2014/main" id="{02325CAE-4334-42B4-B409-37CE32272B3F}"/>
              </a:ext>
            </a:extLst>
          </p:cNvPr>
          <p:cNvSpPr>
            <a:spLocks noGrp="1" noRot="1" noChangeArrowheads="1"/>
          </p:cNvSpPr>
          <p:nvPr>
            <p:ph type="title"/>
          </p:nvPr>
        </p:nvSpPr>
        <p:spPr>
          <a:xfrm>
            <a:off x="745177" y="537358"/>
            <a:ext cx="9835737" cy="762000"/>
          </a:xfrm>
        </p:spPr>
        <p:txBody>
          <a:bodyPr>
            <a:noAutofit/>
          </a:bodyPr>
          <a:lstStyle/>
          <a:p>
            <a:pPr eaLnBrk="1" hangingPunct="1">
              <a:defRPr/>
            </a:pPr>
            <a:r>
              <a:rPr lang="en-US" altLang="en-US" sz="4800" b="1" dirty="0">
                <a:latin typeface="Arial" panose="020B0604020202020204" pitchFamily="34" charset="0"/>
                <a:cs typeface="Arial" panose="020B0604020202020204" pitchFamily="34" charset="0"/>
              </a:rPr>
              <a:t>Transdermal Nicotine Patch</a:t>
            </a:r>
          </a:p>
        </p:txBody>
      </p:sp>
      <p:sp>
        <p:nvSpPr>
          <p:cNvPr id="56323" name="Rectangle 3">
            <a:extLst>
              <a:ext uri="{FF2B5EF4-FFF2-40B4-BE49-F238E27FC236}">
                <a16:creationId xmlns:a16="http://schemas.microsoft.com/office/drawing/2014/main" id="{C494160D-C1CB-4DC0-821A-F1180D2C8E5E}"/>
              </a:ext>
            </a:extLst>
          </p:cNvPr>
          <p:cNvSpPr>
            <a:spLocks noGrp="1" noChangeArrowheads="1"/>
          </p:cNvSpPr>
          <p:nvPr>
            <p:ph type="body" idx="1"/>
          </p:nvPr>
        </p:nvSpPr>
        <p:spPr>
          <a:xfrm>
            <a:off x="1529937" y="1854530"/>
            <a:ext cx="8686800" cy="4267200"/>
          </a:xfrm>
        </p:spPr>
        <p:txBody>
          <a:bodyPr/>
          <a:lstStyle/>
          <a:p>
            <a:pPr eaLnBrk="1" hangingPunct="1">
              <a:lnSpc>
                <a:spcPct val="90000"/>
              </a:lnSpc>
              <a:spcBef>
                <a:spcPct val="40000"/>
              </a:spcBef>
            </a:pPr>
            <a:r>
              <a:rPr lang="en-US" altLang="en-US" sz="2400" dirty="0">
                <a:latin typeface="Arial" panose="020B0604020202020204" pitchFamily="34" charset="0"/>
                <a:cs typeface="Arial" panose="020B0604020202020204" pitchFamily="34" charset="0"/>
              </a:rPr>
              <a:t>24 </a:t>
            </a:r>
            <a:r>
              <a:rPr lang="en-US" altLang="en-US" sz="2400" dirty="0" err="1">
                <a:latin typeface="Arial" panose="020B0604020202020204" pitchFamily="34" charset="0"/>
                <a:cs typeface="Arial" panose="020B0604020202020204" pitchFamily="34" charset="0"/>
              </a:rPr>
              <a:t>hr</a:t>
            </a:r>
            <a:r>
              <a:rPr lang="en-US" altLang="en-US" sz="2400" dirty="0">
                <a:latin typeface="Arial" panose="020B0604020202020204" pitchFamily="34" charset="0"/>
                <a:cs typeface="Arial" panose="020B0604020202020204" pitchFamily="34" charset="0"/>
              </a:rPr>
              <a:t> (21mg, 14mg, 7mg) </a:t>
            </a:r>
          </a:p>
          <a:p>
            <a:pPr eaLnBrk="1" hangingPunct="1">
              <a:lnSpc>
                <a:spcPct val="90000"/>
              </a:lnSpc>
              <a:spcBef>
                <a:spcPct val="40000"/>
              </a:spcBef>
            </a:pPr>
            <a:r>
              <a:rPr lang="en-US" altLang="en-US" sz="2400" dirty="0">
                <a:latin typeface="Arial" panose="020B0604020202020204" pitchFamily="34" charset="0"/>
                <a:cs typeface="Arial" panose="020B0604020202020204" pitchFamily="34" charset="0"/>
              </a:rPr>
              <a:t>A new patch is applied each morning</a:t>
            </a:r>
          </a:p>
          <a:p>
            <a:pPr eaLnBrk="1" hangingPunct="1">
              <a:lnSpc>
                <a:spcPct val="90000"/>
              </a:lnSpc>
              <a:spcBef>
                <a:spcPct val="40000"/>
              </a:spcBef>
            </a:pPr>
            <a:r>
              <a:rPr lang="en-US" altLang="en-US" sz="2400" dirty="0">
                <a:latin typeface="Arial" panose="020B0604020202020204" pitchFamily="34" charset="0"/>
                <a:cs typeface="Arial" panose="020B0604020202020204" pitchFamily="34" charset="0"/>
              </a:rPr>
              <a:t>Rotating placement site can reduce irritation</a:t>
            </a:r>
          </a:p>
          <a:p>
            <a:pPr eaLnBrk="1" hangingPunct="1">
              <a:lnSpc>
                <a:spcPct val="90000"/>
              </a:lnSpc>
              <a:spcBef>
                <a:spcPct val="40000"/>
              </a:spcBef>
            </a:pPr>
            <a:r>
              <a:rPr lang="en-US" altLang="en-US" sz="2400" dirty="0">
                <a:latin typeface="Arial" panose="020B0604020202020204" pitchFamily="34" charset="0"/>
                <a:cs typeface="Arial" panose="020B0604020202020204" pitchFamily="34" charset="0"/>
              </a:rPr>
              <a:t>Gradual  release</a:t>
            </a:r>
          </a:p>
          <a:p>
            <a:pPr eaLnBrk="1" hangingPunct="1">
              <a:lnSpc>
                <a:spcPct val="90000"/>
              </a:lnSpc>
              <a:spcBef>
                <a:spcPct val="50000"/>
              </a:spcBef>
            </a:pPr>
            <a:r>
              <a:rPr lang="en-US" altLang="en-US" sz="2400" dirty="0">
                <a:latin typeface="Arial" panose="020B0604020202020204" pitchFamily="34" charset="0"/>
                <a:cs typeface="Arial" panose="020B0604020202020204" pitchFamily="34" charset="0"/>
              </a:rPr>
              <a:t>Plasma nicotine levels fluctuate less than with smoking</a:t>
            </a:r>
          </a:p>
          <a:p>
            <a:pPr eaLnBrk="1" hangingPunct="1">
              <a:lnSpc>
                <a:spcPct val="90000"/>
              </a:lnSpc>
              <a:spcBef>
                <a:spcPct val="40000"/>
              </a:spcBef>
            </a:pPr>
            <a:r>
              <a:rPr lang="en-US" altLang="en-US" sz="2400" dirty="0">
                <a:latin typeface="Arial" panose="020B0604020202020204" pitchFamily="34" charset="0"/>
                <a:cs typeface="Arial" panose="020B0604020202020204" pitchFamily="34" charset="0"/>
              </a:rPr>
              <a:t>Often under-dosed (~50% replacement)</a:t>
            </a:r>
          </a:p>
        </p:txBody>
      </p:sp>
    </p:spTree>
    <p:extLst>
      <p:ext uri="{BB962C8B-B14F-4D97-AF65-F5344CB8AC3E}">
        <p14:creationId xmlns:p14="http://schemas.microsoft.com/office/powerpoint/2010/main" val="220842695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24610" name="Rectangle 2">
            <a:extLst>
              <a:ext uri="{FF2B5EF4-FFF2-40B4-BE49-F238E27FC236}">
                <a16:creationId xmlns:a16="http://schemas.microsoft.com/office/drawing/2014/main" id="{49372A69-0160-4092-98A4-7C2549575F05}"/>
              </a:ext>
            </a:extLst>
          </p:cNvPr>
          <p:cNvSpPr>
            <a:spLocks noGrp="1" noChangeArrowheads="1"/>
          </p:cNvSpPr>
          <p:nvPr>
            <p:ph type="title" idx="4294967295"/>
          </p:nvPr>
        </p:nvSpPr>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Patch Side Effects</a:t>
            </a:r>
          </a:p>
        </p:txBody>
      </p:sp>
      <p:sp>
        <p:nvSpPr>
          <p:cNvPr id="324611" name="Rectangle 3">
            <a:extLst>
              <a:ext uri="{FF2B5EF4-FFF2-40B4-BE49-F238E27FC236}">
                <a16:creationId xmlns:a16="http://schemas.microsoft.com/office/drawing/2014/main" id="{98E53DC3-65EF-48A5-AA70-FD9F4BC48DB0}"/>
              </a:ext>
            </a:extLst>
          </p:cNvPr>
          <p:cNvSpPr>
            <a:spLocks noGrp="1" noChangeArrowheads="1"/>
          </p:cNvSpPr>
          <p:nvPr>
            <p:ph type="body" idx="4294967295"/>
          </p:nvPr>
        </p:nvSpPr>
        <p:spPr>
          <a:xfrm>
            <a:off x="2457450" y="2133600"/>
            <a:ext cx="7924800" cy="4167188"/>
          </a:xfrm>
        </p:spPr>
        <p:txBody>
          <a:bodyPr/>
          <a:lstStyle/>
          <a:p>
            <a:pPr marL="571500" lvl="1">
              <a:lnSpc>
                <a:spcPct val="80000"/>
              </a:lnSpc>
              <a:defRPr/>
            </a:pPr>
            <a:r>
              <a:rPr lang="en-US" altLang="en-US" sz="2600" dirty="0">
                <a:latin typeface="Arial" panose="020B0604020202020204" pitchFamily="34" charset="0"/>
                <a:cs typeface="Arial" panose="020B0604020202020204" pitchFamily="34" charset="0"/>
              </a:rPr>
              <a:t>Mild itching and tingling in first hour</a:t>
            </a:r>
          </a:p>
          <a:p>
            <a:pPr lvl="2" eaLnBrk="1" hangingPunct="1">
              <a:lnSpc>
                <a:spcPct val="80000"/>
              </a:lnSpc>
              <a:defRPr/>
            </a:pPr>
            <a:r>
              <a:rPr lang="en-US" altLang="en-US" sz="2100" dirty="0">
                <a:latin typeface="Arial" panose="020B0604020202020204" pitchFamily="34" charset="0"/>
                <a:cs typeface="Arial" panose="020B0604020202020204" pitchFamily="34" charset="0"/>
              </a:rPr>
              <a:t>Resolves quickly</a:t>
            </a:r>
          </a:p>
          <a:p>
            <a:pPr lvl="2" eaLnBrk="1" hangingPunct="1">
              <a:lnSpc>
                <a:spcPct val="80000"/>
              </a:lnSpc>
              <a:defRPr/>
            </a:pPr>
            <a:endParaRPr lang="en-US" altLang="en-US" sz="2100" dirty="0">
              <a:latin typeface="Arial" panose="020B0604020202020204" pitchFamily="34" charset="0"/>
              <a:cs typeface="Arial" panose="020B0604020202020204" pitchFamily="34" charset="0"/>
            </a:endParaRPr>
          </a:p>
          <a:p>
            <a:pPr marL="571500" lvl="1">
              <a:lnSpc>
                <a:spcPct val="80000"/>
              </a:lnSpc>
              <a:defRPr/>
            </a:pPr>
            <a:r>
              <a:rPr lang="en-US" altLang="en-US" sz="2600" dirty="0">
                <a:latin typeface="Arial" panose="020B0604020202020204" pitchFamily="34" charset="0"/>
                <a:cs typeface="Arial" panose="020B0604020202020204" pitchFamily="34" charset="0"/>
              </a:rPr>
              <a:t>Vivid dreams or sleep disturbances</a:t>
            </a:r>
          </a:p>
          <a:p>
            <a:pPr lvl="2" eaLnBrk="1" hangingPunct="1">
              <a:lnSpc>
                <a:spcPct val="80000"/>
              </a:lnSpc>
              <a:defRPr/>
            </a:pPr>
            <a:r>
              <a:rPr lang="en-US" altLang="en-US" sz="2100" dirty="0">
                <a:latin typeface="Arial" panose="020B0604020202020204" pitchFamily="34" charset="0"/>
                <a:cs typeface="Arial" panose="020B0604020202020204" pitchFamily="34" charset="0"/>
              </a:rPr>
              <a:t>May remove at bedtime if needed</a:t>
            </a:r>
          </a:p>
          <a:p>
            <a:pPr lvl="2" eaLnBrk="1" hangingPunct="1">
              <a:lnSpc>
                <a:spcPct val="80000"/>
              </a:lnSpc>
              <a:defRPr/>
            </a:pPr>
            <a:endParaRPr lang="en-US" altLang="en-US" sz="2100" dirty="0">
              <a:latin typeface="Arial" panose="020B0604020202020204" pitchFamily="34" charset="0"/>
              <a:cs typeface="Arial" panose="020B0604020202020204" pitchFamily="34" charset="0"/>
            </a:endParaRPr>
          </a:p>
          <a:p>
            <a:pPr marL="571500" lvl="1">
              <a:lnSpc>
                <a:spcPct val="80000"/>
              </a:lnSpc>
              <a:defRPr/>
            </a:pPr>
            <a:r>
              <a:rPr lang="en-US" altLang="en-US" sz="2600" dirty="0">
                <a:latin typeface="Arial" panose="020B0604020202020204" pitchFamily="34" charset="0"/>
                <a:cs typeface="Arial" panose="020B0604020202020204" pitchFamily="34" charset="0"/>
              </a:rPr>
              <a:t>Local skin reactions (redness, burning, itching)</a:t>
            </a:r>
          </a:p>
          <a:p>
            <a:pPr lvl="2" eaLnBrk="1" hangingPunct="1">
              <a:lnSpc>
                <a:spcPct val="80000"/>
              </a:lnSpc>
              <a:defRPr/>
            </a:pPr>
            <a:r>
              <a:rPr lang="en-US" altLang="en-US" dirty="0">
                <a:latin typeface="Arial" panose="020B0604020202020204" pitchFamily="34" charset="0"/>
                <a:cs typeface="Arial" panose="020B0604020202020204" pitchFamily="34" charset="0"/>
              </a:rPr>
              <a:t>Usually caused by adhesive</a:t>
            </a:r>
          </a:p>
          <a:p>
            <a:pPr lvl="2" eaLnBrk="1" hangingPunct="1">
              <a:lnSpc>
                <a:spcPct val="80000"/>
              </a:lnSpc>
              <a:defRPr/>
            </a:pPr>
            <a:r>
              <a:rPr lang="en-US" altLang="en-US" dirty="0">
                <a:latin typeface="Arial" panose="020B0604020202020204" pitchFamily="34" charset="0"/>
                <a:cs typeface="Arial" panose="020B0604020202020204" pitchFamily="34" charset="0"/>
              </a:rPr>
              <a:t>Up to 50% of patients experience this reaction but fewer than 5% of patients discontinue therapy</a:t>
            </a:r>
          </a:p>
          <a:p>
            <a:pPr lvl="2" eaLnBrk="1" hangingPunct="1">
              <a:lnSpc>
                <a:spcPct val="80000"/>
              </a:lnSpc>
              <a:defRPr/>
            </a:pPr>
            <a:r>
              <a:rPr lang="en-US" altLang="en-US" dirty="0">
                <a:latin typeface="Arial" panose="020B0604020202020204" pitchFamily="34" charset="0"/>
                <a:cs typeface="Arial" panose="020B0604020202020204" pitchFamily="34" charset="0"/>
              </a:rPr>
              <a:t>Rotate placement site</a:t>
            </a:r>
          </a:p>
          <a:p>
            <a:pPr lvl="2" eaLnBrk="1" hangingPunct="1">
              <a:lnSpc>
                <a:spcPct val="80000"/>
              </a:lnSpc>
              <a:defRPr/>
            </a:pPr>
            <a:r>
              <a:rPr lang="en-US" altLang="en-US" dirty="0">
                <a:latin typeface="Arial" panose="020B0604020202020204" pitchFamily="34" charset="0"/>
                <a:cs typeface="Arial" panose="020B0604020202020204" pitchFamily="34" charset="0"/>
              </a:rPr>
              <a:t>Hydrocortisone cream as needed</a:t>
            </a:r>
          </a:p>
          <a:p>
            <a:pPr marL="571500" lvl="1">
              <a:lnSpc>
                <a:spcPct val="80000"/>
              </a:lnSpc>
              <a:buNone/>
              <a:defRPr/>
            </a:pPr>
            <a:endParaRPr lang="en-US" altLang="en-US" sz="2600" dirty="0"/>
          </a:p>
        </p:txBody>
      </p:sp>
    </p:spTree>
    <p:extLst>
      <p:ext uri="{BB962C8B-B14F-4D97-AF65-F5344CB8AC3E}">
        <p14:creationId xmlns:p14="http://schemas.microsoft.com/office/powerpoint/2010/main" val="4096115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24962" name="Rectangle 2">
            <a:extLst>
              <a:ext uri="{FF2B5EF4-FFF2-40B4-BE49-F238E27FC236}">
                <a16:creationId xmlns:a16="http://schemas.microsoft.com/office/drawing/2014/main" id="{C993D601-D182-4EF1-B409-EA33E57A40FA}"/>
              </a:ext>
            </a:extLst>
          </p:cNvPr>
          <p:cNvSpPr>
            <a:spLocks noGrp="1" noChangeArrowheads="1"/>
          </p:cNvSpPr>
          <p:nvPr>
            <p:ph type="title" idx="4294967295"/>
          </p:nvPr>
        </p:nvSpPr>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Patch Summary</a:t>
            </a:r>
          </a:p>
        </p:txBody>
      </p:sp>
      <p:sp>
        <p:nvSpPr>
          <p:cNvPr id="424963" name="Rectangle 3">
            <a:extLst>
              <a:ext uri="{FF2B5EF4-FFF2-40B4-BE49-F238E27FC236}">
                <a16:creationId xmlns:a16="http://schemas.microsoft.com/office/drawing/2014/main" id="{CD4D0C62-E059-4582-BDB8-B8B4C220D093}"/>
              </a:ext>
            </a:extLst>
          </p:cNvPr>
          <p:cNvSpPr>
            <a:spLocks noGrp="1" noChangeArrowheads="1"/>
          </p:cNvSpPr>
          <p:nvPr>
            <p:ph type="body" idx="4294967295"/>
          </p:nvPr>
        </p:nvSpPr>
        <p:spPr>
          <a:xfrm>
            <a:off x="5829300" y="1905000"/>
            <a:ext cx="4610100" cy="4706938"/>
          </a:xfrm>
        </p:spPr>
        <p:txBody>
          <a:bodyPr/>
          <a:lstStyle/>
          <a:p>
            <a:pPr marL="0" indent="0" defTabSz="120650">
              <a:buNone/>
              <a:defRPr/>
            </a:pPr>
            <a:r>
              <a:rPr lang="en-US" altLang="en-US" b="1" dirty="0">
                <a:latin typeface="Arial" panose="020B0604020202020204" pitchFamily="34" charset="0"/>
                <a:cs typeface="Arial" panose="020B0604020202020204" pitchFamily="34" charset="0"/>
              </a:rPr>
              <a:t>Disadvantages:</a:t>
            </a:r>
          </a:p>
          <a:p>
            <a:pPr marL="457200" lvl="1" defTabSz="120650">
              <a:spcBef>
                <a:spcPct val="50000"/>
              </a:spcBef>
              <a:buClr>
                <a:schemeClr val="tx1"/>
              </a:buClr>
              <a:defRPr/>
            </a:pPr>
            <a:r>
              <a:rPr lang="en-US" altLang="en-US" sz="2600" dirty="0">
                <a:latin typeface="Arial" panose="020B0604020202020204" pitchFamily="34" charset="0"/>
                <a:cs typeface="Arial" panose="020B0604020202020204" pitchFamily="34" charset="0"/>
              </a:rPr>
              <a:t>Patients cannot titrate the dose to acutely manage withdrawal symptoms.</a:t>
            </a:r>
          </a:p>
          <a:p>
            <a:pPr marL="457200" lvl="1" defTabSz="120650">
              <a:spcBef>
                <a:spcPct val="50000"/>
              </a:spcBef>
              <a:buClr>
                <a:schemeClr val="tx1"/>
              </a:buClr>
              <a:defRPr/>
            </a:pPr>
            <a:r>
              <a:rPr lang="en-US" altLang="en-US" sz="2600" dirty="0">
                <a:latin typeface="Arial" panose="020B0604020202020204" pitchFamily="34" charset="0"/>
                <a:cs typeface="Arial" panose="020B0604020202020204" pitchFamily="34" charset="0"/>
              </a:rPr>
              <a:t>Often under-dosed</a:t>
            </a:r>
          </a:p>
        </p:txBody>
      </p:sp>
      <p:sp>
        <p:nvSpPr>
          <p:cNvPr id="424964" name="Rectangle 4">
            <a:extLst>
              <a:ext uri="{FF2B5EF4-FFF2-40B4-BE49-F238E27FC236}">
                <a16:creationId xmlns:a16="http://schemas.microsoft.com/office/drawing/2014/main" id="{B64F6B52-137F-4B53-ABE5-726223002E70}"/>
              </a:ext>
            </a:extLst>
          </p:cNvPr>
          <p:cNvSpPr>
            <a:spLocks noChangeArrowheads="1"/>
          </p:cNvSpPr>
          <p:nvPr/>
        </p:nvSpPr>
        <p:spPr bwMode="auto">
          <a:xfrm>
            <a:off x="1820864" y="1900238"/>
            <a:ext cx="3925887"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indent="-228600" defTabSz="120650">
              <a:spcBef>
                <a:spcPct val="20000"/>
              </a:spcBef>
              <a:buChar char="–"/>
              <a:defRPr sz="2800">
                <a:solidFill>
                  <a:schemeClr val="tx1"/>
                </a:solidFill>
                <a:latin typeface="Arial" panose="020B0604020202020204" pitchFamily="34" charset="0"/>
              </a:defRPr>
            </a:lvl2pPr>
            <a:lvl3pPr marL="1143000" indent="-228600" defTabSz="12065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120650">
              <a:spcBef>
                <a:spcPct val="20000"/>
              </a:spcBef>
              <a:buChar char="–"/>
              <a:defRPr sz="2000">
                <a:solidFill>
                  <a:schemeClr val="tx1"/>
                </a:solidFill>
                <a:latin typeface="Arial" panose="020B0604020202020204" pitchFamily="34" charset="0"/>
              </a:defRPr>
            </a:lvl4pPr>
            <a:lvl5pPr marL="2057400" indent="-228600" defTabSz="12065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100000"/>
              </a:spcBef>
              <a:buClr>
                <a:schemeClr val="tx1"/>
              </a:buClr>
              <a:buSzPct val="60000"/>
              <a:buFont typeface="Wingdings" panose="05000000000000000000" pitchFamily="2" charset="2"/>
              <a:buNone/>
              <a:defRPr/>
            </a:pPr>
            <a:r>
              <a:rPr lang="en-US" altLang="en-US" b="1" dirty="0">
                <a:effectLst>
                  <a:outerShdw blurRad="38100" dist="38100" dir="2700000" algn="tl">
                    <a:srgbClr val="000000"/>
                  </a:outerShdw>
                </a:effectLst>
                <a:cs typeface="Arial" panose="020B0604020202020204" pitchFamily="34" charset="0"/>
              </a:rPr>
              <a:t>Advantages:</a:t>
            </a:r>
          </a:p>
          <a:p>
            <a:pPr lvl="1" eaLnBrk="1" hangingPunct="1">
              <a:spcBef>
                <a:spcPct val="50000"/>
              </a:spcBef>
              <a:buClr>
                <a:schemeClr val="tx1"/>
              </a:buClr>
              <a:buSzPct val="55000"/>
              <a:buFont typeface="Wingdings" panose="05000000000000000000" pitchFamily="2" charset="2"/>
              <a:buChar char="n"/>
              <a:defRPr/>
            </a:pPr>
            <a:r>
              <a:rPr lang="en-US" altLang="en-US" sz="2600" dirty="0">
                <a:effectLst>
                  <a:outerShdw blurRad="38100" dist="38100" dir="2700000" algn="tl">
                    <a:srgbClr val="000000"/>
                  </a:outerShdw>
                </a:effectLst>
                <a:cs typeface="Arial" panose="020B0604020202020204" pitchFamily="34" charset="0"/>
              </a:rPr>
              <a:t>Provides consistent nicotine levels.</a:t>
            </a:r>
          </a:p>
          <a:p>
            <a:pPr lvl="1" eaLnBrk="1" hangingPunct="1">
              <a:spcBef>
                <a:spcPct val="50000"/>
              </a:spcBef>
              <a:buClr>
                <a:schemeClr val="tx1"/>
              </a:buClr>
              <a:buSzPct val="55000"/>
              <a:buFont typeface="Wingdings" panose="05000000000000000000" pitchFamily="2" charset="2"/>
              <a:buChar char="n"/>
              <a:defRPr/>
            </a:pPr>
            <a:r>
              <a:rPr lang="en-US" altLang="en-US" sz="2600" dirty="0">
                <a:effectLst>
                  <a:outerShdw blurRad="38100" dist="38100" dir="2700000" algn="tl">
                    <a:srgbClr val="000000"/>
                  </a:outerShdw>
                </a:effectLst>
                <a:cs typeface="Arial" panose="020B0604020202020204" pitchFamily="34" charset="0"/>
              </a:rPr>
              <a:t>Easy to use and conceal.</a:t>
            </a:r>
          </a:p>
          <a:p>
            <a:pPr lvl="1" eaLnBrk="1" hangingPunct="1">
              <a:spcBef>
                <a:spcPct val="50000"/>
              </a:spcBef>
              <a:buClr>
                <a:schemeClr val="tx1"/>
              </a:buClr>
              <a:buSzPct val="55000"/>
              <a:buFont typeface="Wingdings" panose="05000000000000000000" pitchFamily="2" charset="2"/>
              <a:buChar char="n"/>
              <a:defRPr/>
            </a:pPr>
            <a:r>
              <a:rPr lang="en-US" altLang="en-US" sz="2600" dirty="0">
                <a:effectLst>
                  <a:outerShdw blurRad="38100" dist="38100" dir="2700000" algn="tl">
                    <a:srgbClr val="000000"/>
                  </a:outerShdw>
                </a:effectLst>
                <a:cs typeface="Arial" panose="020B0604020202020204" pitchFamily="34" charset="0"/>
              </a:rPr>
              <a:t>Once daily dosing associated with fewer compliance problems.</a:t>
            </a:r>
          </a:p>
        </p:txBody>
      </p:sp>
      <p:sp>
        <p:nvSpPr>
          <p:cNvPr id="80901" name="Line 5">
            <a:extLst>
              <a:ext uri="{FF2B5EF4-FFF2-40B4-BE49-F238E27FC236}">
                <a16:creationId xmlns:a16="http://schemas.microsoft.com/office/drawing/2014/main" id="{580E09F0-F98F-4FC6-B9B2-59B4AF2B4ED1}"/>
              </a:ext>
            </a:extLst>
          </p:cNvPr>
          <p:cNvSpPr>
            <a:spLocks noChangeShapeType="1"/>
          </p:cNvSpPr>
          <p:nvPr/>
        </p:nvSpPr>
        <p:spPr bwMode="auto">
          <a:xfrm>
            <a:off x="5738813" y="2032001"/>
            <a:ext cx="0" cy="432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85331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CF193DA4-9E26-4B77-B394-D853384E4E93}"/>
              </a:ext>
            </a:extLst>
          </p:cNvPr>
          <p:cNvSpPr>
            <a:spLocks noGrp="1" noChangeArrowheads="1"/>
          </p:cNvSpPr>
          <p:nvPr>
            <p:ph type="title"/>
          </p:nvPr>
        </p:nvSpPr>
        <p:spPr>
          <a:xfrm>
            <a:off x="380010" y="738250"/>
            <a:ext cx="11811989" cy="1143000"/>
          </a:xfrm>
        </p:spPr>
        <p:txBody>
          <a:bodyPr>
            <a:normAutofit fontScale="90000"/>
          </a:bodyPr>
          <a:lstStyle/>
          <a:p>
            <a:pPr eaLnBrk="1" hangingPunct="1">
              <a:defRPr/>
            </a:pPr>
            <a:r>
              <a:rPr lang="en-US" altLang="en-US" sz="5300" b="1" dirty="0">
                <a:latin typeface="Arial" panose="020B0604020202020204" pitchFamily="34" charset="0"/>
                <a:cs typeface="Arial" panose="020B0604020202020204" pitchFamily="34" charset="0"/>
              </a:rPr>
              <a:t>Treating Tobacco Use and Dependence</a:t>
            </a:r>
            <a:br>
              <a:rPr lang="en-US" altLang="en-US" b="1" dirty="0"/>
            </a:br>
            <a:endParaRPr lang="en-US" altLang="en-US" b="1" dirty="0"/>
          </a:p>
        </p:txBody>
      </p:sp>
      <p:sp>
        <p:nvSpPr>
          <p:cNvPr id="186372" name="Rectangle 4">
            <a:extLst>
              <a:ext uri="{FF2B5EF4-FFF2-40B4-BE49-F238E27FC236}">
                <a16:creationId xmlns:a16="http://schemas.microsoft.com/office/drawing/2014/main" id="{F633C605-9ED5-4684-BEA0-DD1A9C4B20B0}"/>
              </a:ext>
            </a:extLst>
          </p:cNvPr>
          <p:cNvSpPr>
            <a:spLocks noGrp="1" noChangeArrowheads="1"/>
          </p:cNvSpPr>
          <p:nvPr>
            <p:ph sz="quarter" idx="2"/>
          </p:nvPr>
        </p:nvSpPr>
        <p:spPr>
          <a:xfrm>
            <a:off x="1068779" y="2113808"/>
            <a:ext cx="9987148" cy="3677392"/>
          </a:xfrm>
        </p:spPr>
        <p:txBody>
          <a:bodyPr>
            <a:normAutofit lnSpcReduction="10000"/>
          </a:bodyPr>
          <a:lstStyle/>
          <a:p>
            <a:pPr marL="0" indent="0" eaLnBrk="1" hangingPunct="1">
              <a:buNone/>
              <a:defRPr/>
            </a:pPr>
            <a:r>
              <a:rPr lang="en-US" altLang="en-US" sz="3600" dirty="0">
                <a:latin typeface="Arial" panose="020B0604020202020204" pitchFamily="34" charset="0"/>
                <a:cs typeface="Arial" panose="020B0604020202020204" pitchFamily="34" charset="0"/>
              </a:rPr>
              <a:t>“  Numerous effective pharmacotherapies for smoking cessation now exist. Except in the presence of contraindications, these should be used with all patients attempting to quit smoking.” </a:t>
            </a:r>
          </a:p>
          <a:p>
            <a:pPr eaLnBrk="1" hangingPunct="1">
              <a:buFont typeface="Wingdings" panose="05000000000000000000" pitchFamily="2" charset="2"/>
              <a:buNone/>
              <a:defRPr/>
            </a:pPr>
            <a:r>
              <a:rPr lang="en-US" altLang="en-US" dirty="0"/>
              <a:t>						</a:t>
            </a:r>
          </a:p>
          <a:p>
            <a:pPr eaLnBrk="1" hangingPunct="1">
              <a:buFont typeface="Wingdings" panose="05000000000000000000" pitchFamily="2" charset="2"/>
              <a:buNone/>
              <a:defRPr/>
            </a:pPr>
            <a:endParaRPr lang="en-US" altLang="en-US" dirty="0"/>
          </a:p>
          <a:p>
            <a:pPr eaLnBrk="1" hangingPunct="1">
              <a:buFont typeface="Wingdings" panose="05000000000000000000" pitchFamily="2" charset="2"/>
              <a:buNone/>
              <a:defRPr/>
            </a:pPr>
            <a:r>
              <a:rPr lang="en-AU" altLang="en-US" sz="2000" dirty="0"/>
              <a:t>			Fiore et al, U.S. </a:t>
            </a:r>
            <a:r>
              <a:rPr lang="en-AU" altLang="en-US" sz="2000" dirty="0" err="1"/>
              <a:t>Dept</a:t>
            </a:r>
            <a:r>
              <a:rPr lang="en-AU" altLang="en-US" sz="2000" dirty="0"/>
              <a:t> of Health and Human Services, June 2000</a:t>
            </a:r>
            <a:endParaRPr lang="en-US" altLang="en-US" sz="2000" dirty="0"/>
          </a:p>
        </p:txBody>
      </p:sp>
    </p:spTree>
    <p:extLst>
      <p:ext uri="{BB962C8B-B14F-4D97-AF65-F5344CB8AC3E}">
        <p14:creationId xmlns:p14="http://schemas.microsoft.com/office/powerpoint/2010/main" val="16359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98ABC10D-79A7-41B7-908E-9C1FA1FD138D}"/>
              </a:ext>
            </a:extLst>
          </p:cNvPr>
          <p:cNvSpPr>
            <a:spLocks noGrp="1" noRot="1" noChangeArrowheads="1"/>
          </p:cNvSpPr>
          <p:nvPr>
            <p:ph type="title"/>
          </p:nvPr>
        </p:nvSpPr>
        <p:spPr>
          <a:xfrm>
            <a:off x="1027216" y="310264"/>
            <a:ext cx="6096000" cy="1143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Gum</a:t>
            </a:r>
          </a:p>
        </p:txBody>
      </p:sp>
      <p:sp>
        <p:nvSpPr>
          <p:cNvPr id="273411" name="Rectangle 3">
            <a:extLst>
              <a:ext uri="{FF2B5EF4-FFF2-40B4-BE49-F238E27FC236}">
                <a16:creationId xmlns:a16="http://schemas.microsoft.com/office/drawing/2014/main" id="{4339D5C1-DAB9-416E-B29E-A4EC6630A4CF}"/>
              </a:ext>
            </a:extLst>
          </p:cNvPr>
          <p:cNvSpPr>
            <a:spLocks noGrp="1" noChangeArrowheads="1"/>
          </p:cNvSpPr>
          <p:nvPr>
            <p:ph type="body" sz="half" idx="1"/>
          </p:nvPr>
        </p:nvSpPr>
        <p:spPr>
          <a:xfrm>
            <a:off x="1603169" y="1718953"/>
            <a:ext cx="9227127" cy="4343400"/>
          </a:xfrm>
        </p:spPr>
        <p:txBody>
          <a:bodyPr/>
          <a:lstStyle/>
          <a:p>
            <a:pPr eaLnBrk="1" hangingPunct="1">
              <a:defRPr/>
            </a:pPr>
            <a:endParaRPr lang="en-US" altLang="en-US" sz="2400" dirty="0">
              <a:solidFill>
                <a:schemeClr val="accent1"/>
              </a:solidFill>
            </a:endParaRPr>
          </a:p>
          <a:p>
            <a:pPr eaLnBrk="1" hangingPunct="1">
              <a:defRPr/>
            </a:pPr>
            <a:r>
              <a:rPr lang="en-US" altLang="en-US" dirty="0">
                <a:latin typeface="Arial" panose="020B0604020202020204" pitchFamily="34" charset="0"/>
                <a:cs typeface="Arial" panose="020B0604020202020204" pitchFamily="34" charset="0"/>
              </a:rPr>
              <a:t>2 mg (&lt;25cig/day) and 4 mg (&gt;25cig/day) </a:t>
            </a:r>
          </a:p>
          <a:p>
            <a:pPr eaLnBrk="1" hangingPunct="1">
              <a:defRPr/>
            </a:pPr>
            <a:r>
              <a:rPr lang="en-US" altLang="en-US" dirty="0">
                <a:latin typeface="Arial" panose="020B0604020202020204" pitchFamily="34" charset="0"/>
                <a:cs typeface="Arial" panose="020B0604020202020204" pitchFamily="34" charset="0"/>
              </a:rPr>
              <a:t>Chew (release peppery taste) and “park”, continue for 30 minutes</a:t>
            </a:r>
          </a:p>
          <a:p>
            <a:pPr eaLnBrk="1" hangingPunct="1">
              <a:defRPr/>
            </a:pPr>
            <a:r>
              <a:rPr lang="en-US" altLang="en-US" dirty="0">
                <a:latin typeface="Arial" panose="020B0604020202020204" pitchFamily="34" charset="0"/>
                <a:cs typeface="Arial" panose="020B0604020202020204" pitchFamily="34" charset="0"/>
              </a:rPr>
              <a:t>Absorbed in a pH basic environment, avoid acidic beverages 15 minutes pre and post dose (coffee, juice, soft drinks) </a:t>
            </a:r>
          </a:p>
          <a:p>
            <a:pPr eaLnBrk="1" hangingPunct="1">
              <a:defRPr/>
            </a:pPr>
            <a:r>
              <a:rPr lang="en-US" altLang="en-US" dirty="0">
                <a:latin typeface="Arial" panose="020B0604020202020204" pitchFamily="34" charset="0"/>
                <a:cs typeface="Arial" panose="020B0604020202020204" pitchFamily="34" charset="0"/>
              </a:rPr>
              <a:t>Use enough pieces each day (10-15 usual)</a:t>
            </a:r>
          </a:p>
        </p:txBody>
      </p:sp>
    </p:spTree>
    <p:extLst>
      <p:ext uri="{BB962C8B-B14F-4D97-AF65-F5344CB8AC3E}">
        <p14:creationId xmlns:p14="http://schemas.microsoft.com/office/powerpoint/2010/main" val="392659962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39298" name="Rectangle 2">
            <a:extLst>
              <a:ext uri="{FF2B5EF4-FFF2-40B4-BE49-F238E27FC236}">
                <a16:creationId xmlns:a16="http://schemas.microsoft.com/office/drawing/2014/main" id="{1D4B37CA-F4AC-41E3-92D7-6B82D47C19EB}"/>
              </a:ext>
            </a:extLst>
          </p:cNvPr>
          <p:cNvSpPr>
            <a:spLocks noGrp="1" noChangeArrowheads="1"/>
          </p:cNvSpPr>
          <p:nvPr>
            <p:ph type="title" idx="4294967295"/>
          </p:nvPr>
        </p:nvSpPr>
        <p:spPr>
          <a:xfrm>
            <a:off x="897577" y="414339"/>
            <a:ext cx="10515600" cy="1325563"/>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Gum Summary</a:t>
            </a:r>
          </a:p>
        </p:txBody>
      </p:sp>
      <p:sp>
        <p:nvSpPr>
          <p:cNvPr id="439299" name="Rectangle 3">
            <a:extLst>
              <a:ext uri="{FF2B5EF4-FFF2-40B4-BE49-F238E27FC236}">
                <a16:creationId xmlns:a16="http://schemas.microsoft.com/office/drawing/2014/main" id="{1E117A3F-79BA-4983-96B9-6C0E42E66FF6}"/>
              </a:ext>
            </a:extLst>
          </p:cNvPr>
          <p:cNvSpPr>
            <a:spLocks noGrp="1" noChangeArrowheads="1"/>
          </p:cNvSpPr>
          <p:nvPr>
            <p:ph type="body" idx="4294967295"/>
          </p:nvPr>
        </p:nvSpPr>
        <p:spPr>
          <a:xfrm>
            <a:off x="5783264" y="1938339"/>
            <a:ext cx="4645025" cy="4211637"/>
          </a:xfrm>
        </p:spPr>
        <p:txBody>
          <a:bodyPr/>
          <a:lstStyle/>
          <a:p>
            <a:pPr marL="0" indent="0" defTabSz="120650">
              <a:lnSpc>
                <a:spcPct val="80000"/>
              </a:lnSpc>
              <a:spcBef>
                <a:spcPct val="50000"/>
              </a:spcBef>
              <a:buNone/>
              <a:defRPr/>
            </a:pPr>
            <a:r>
              <a:rPr lang="en-US" altLang="en-US" b="1" dirty="0">
                <a:latin typeface="Arial" panose="020B0604020202020204" pitchFamily="34" charset="0"/>
                <a:cs typeface="Arial" panose="020B0604020202020204" pitchFamily="34" charset="0"/>
              </a:rPr>
              <a:t>Disadvantages</a:t>
            </a:r>
          </a:p>
          <a:p>
            <a:pPr marL="508000" lvl="1" indent="-393700" defTabSz="120650">
              <a:lnSpc>
                <a:spcPct val="80000"/>
              </a:lnSpc>
              <a:spcBef>
                <a:spcPct val="50000"/>
              </a:spcBef>
              <a:buClr>
                <a:schemeClr val="tx1"/>
              </a:buClr>
              <a:defRPr/>
            </a:pPr>
            <a:r>
              <a:rPr lang="en-US" altLang="en-US" dirty="0">
                <a:latin typeface="Arial" panose="020B0604020202020204" pitchFamily="34" charset="0"/>
                <a:cs typeface="Arial" panose="020B0604020202020204" pitchFamily="34" charset="0"/>
              </a:rPr>
              <a:t>Might be problematic for patients with significant dental work.</a:t>
            </a:r>
          </a:p>
          <a:p>
            <a:pPr marL="508000" lvl="1" indent="-393700" defTabSz="120650">
              <a:lnSpc>
                <a:spcPct val="80000"/>
              </a:lnSpc>
              <a:spcBef>
                <a:spcPct val="50000"/>
              </a:spcBef>
              <a:buClr>
                <a:schemeClr val="tx1"/>
              </a:buClr>
              <a:defRPr/>
            </a:pPr>
            <a:r>
              <a:rPr lang="en-US" altLang="en-US" dirty="0">
                <a:latin typeface="Arial" panose="020B0604020202020204" pitchFamily="34" charset="0"/>
                <a:cs typeface="Arial" panose="020B0604020202020204" pitchFamily="34" charset="0"/>
              </a:rPr>
              <a:t>Patients must use proper chewing technique to minimize adverse effects</a:t>
            </a:r>
            <a:r>
              <a:rPr lang="en-US" altLang="en-US" sz="2600" dirty="0">
                <a:latin typeface="Arial" panose="020B0604020202020204" pitchFamily="34" charset="0"/>
                <a:cs typeface="Arial" panose="020B0604020202020204" pitchFamily="34" charset="0"/>
              </a:rPr>
              <a:t>.</a:t>
            </a:r>
          </a:p>
          <a:p>
            <a:pPr marL="508000" lvl="1" indent="-393700" defTabSz="120650">
              <a:lnSpc>
                <a:spcPct val="80000"/>
              </a:lnSpc>
              <a:spcBef>
                <a:spcPct val="50000"/>
              </a:spcBef>
              <a:buClr>
                <a:schemeClr val="tx1"/>
              </a:buClr>
              <a:defRPr/>
            </a:pPr>
            <a:r>
              <a:rPr lang="en-US" altLang="en-US" dirty="0">
                <a:latin typeface="Arial" panose="020B0604020202020204" pitchFamily="34" charset="0"/>
                <a:cs typeface="Arial" panose="020B0604020202020204" pitchFamily="34" charset="0"/>
              </a:rPr>
              <a:t>Need for frequent dosing can compromise compliance.</a:t>
            </a:r>
            <a:endParaRPr lang="en-US" altLang="en-US" sz="2600" dirty="0">
              <a:latin typeface="Arial" panose="020B0604020202020204" pitchFamily="34" charset="0"/>
              <a:cs typeface="Arial" panose="020B0604020202020204" pitchFamily="34" charset="0"/>
            </a:endParaRPr>
          </a:p>
          <a:p>
            <a:pPr marL="508000" lvl="1" indent="-393700" defTabSz="120650">
              <a:lnSpc>
                <a:spcPct val="80000"/>
              </a:lnSpc>
              <a:spcBef>
                <a:spcPct val="50000"/>
              </a:spcBef>
              <a:buClr>
                <a:schemeClr val="tx1"/>
              </a:buClr>
              <a:defRPr/>
            </a:pPr>
            <a:r>
              <a:rPr lang="en-US" altLang="en-US" dirty="0">
                <a:latin typeface="Arial" panose="020B0604020202020204" pitchFamily="34" charset="0"/>
                <a:cs typeface="Arial" panose="020B0604020202020204" pitchFamily="34" charset="0"/>
              </a:rPr>
              <a:t>Often under-dosed.</a:t>
            </a:r>
            <a:endParaRPr lang="en-US" altLang="en-US" sz="2600" dirty="0">
              <a:latin typeface="Arial" panose="020B0604020202020204" pitchFamily="34" charset="0"/>
              <a:cs typeface="Arial" panose="020B0604020202020204" pitchFamily="34" charset="0"/>
            </a:endParaRPr>
          </a:p>
          <a:p>
            <a:pPr marL="508000" lvl="1" indent="-393700" defTabSz="120650">
              <a:lnSpc>
                <a:spcPct val="80000"/>
              </a:lnSpc>
              <a:defRPr/>
            </a:pPr>
            <a:endParaRPr lang="en-US" altLang="en-US" sz="2600" dirty="0"/>
          </a:p>
        </p:txBody>
      </p:sp>
      <p:sp>
        <p:nvSpPr>
          <p:cNvPr id="439300" name="Rectangle 4">
            <a:extLst>
              <a:ext uri="{FF2B5EF4-FFF2-40B4-BE49-F238E27FC236}">
                <a16:creationId xmlns:a16="http://schemas.microsoft.com/office/drawing/2014/main" id="{70A50577-78C0-4FA2-9166-5AD6B6C47AEE}"/>
              </a:ext>
            </a:extLst>
          </p:cNvPr>
          <p:cNvSpPr>
            <a:spLocks noChangeArrowheads="1"/>
          </p:cNvSpPr>
          <p:nvPr/>
        </p:nvSpPr>
        <p:spPr bwMode="auto">
          <a:xfrm>
            <a:off x="1531918" y="1952626"/>
            <a:ext cx="4252934"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461963" indent="-347663" defTabSz="120650">
              <a:spcBef>
                <a:spcPct val="20000"/>
              </a:spcBef>
              <a:buChar char="–"/>
              <a:defRPr sz="2800">
                <a:solidFill>
                  <a:schemeClr val="tx1"/>
                </a:solidFill>
                <a:latin typeface="Arial" panose="020B0604020202020204" pitchFamily="34" charset="0"/>
              </a:defRPr>
            </a:lvl2pPr>
            <a:lvl3pPr marL="1143000" indent="-228600" defTabSz="12065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120650">
              <a:spcBef>
                <a:spcPct val="20000"/>
              </a:spcBef>
              <a:buChar char="–"/>
              <a:defRPr sz="2000">
                <a:solidFill>
                  <a:schemeClr val="tx1"/>
                </a:solidFill>
                <a:latin typeface="Arial" panose="020B0604020202020204" pitchFamily="34" charset="0"/>
              </a:defRPr>
            </a:lvl4pPr>
            <a:lvl5pPr marL="2057400" indent="-228600" defTabSz="12065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lnSpc>
                <a:spcPct val="90000"/>
              </a:lnSpc>
              <a:spcBef>
                <a:spcPct val="50000"/>
              </a:spcBef>
              <a:buClr>
                <a:schemeClr val="tx1"/>
              </a:buClr>
              <a:buSzPct val="60000"/>
              <a:buFont typeface="Wingdings" panose="05000000000000000000" pitchFamily="2" charset="2"/>
              <a:buNone/>
              <a:defRPr/>
            </a:pPr>
            <a:r>
              <a:rPr lang="en-US" altLang="en-US" b="1" dirty="0">
                <a:effectLst>
                  <a:outerShdw blurRad="38100" dist="38100" dir="2700000" algn="tl">
                    <a:srgbClr val="000000"/>
                  </a:outerShdw>
                </a:effectLst>
                <a:cs typeface="Arial" panose="020B0604020202020204" pitchFamily="34" charset="0"/>
              </a:rPr>
              <a:t>Advantages</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Might satisfy oral cravings.</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Delays weight gain (4-mg strength).</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Patients can titrate therapy to manage withdrawal symptoms.</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A variety of flavors are available.</a:t>
            </a:r>
          </a:p>
        </p:txBody>
      </p:sp>
      <p:sp>
        <p:nvSpPr>
          <p:cNvPr id="95237" name="Line 5">
            <a:extLst>
              <a:ext uri="{FF2B5EF4-FFF2-40B4-BE49-F238E27FC236}">
                <a16:creationId xmlns:a16="http://schemas.microsoft.com/office/drawing/2014/main" id="{A240755A-3570-44BF-869B-614E7C73220F}"/>
              </a:ext>
            </a:extLst>
          </p:cNvPr>
          <p:cNvSpPr>
            <a:spLocks noChangeShapeType="1"/>
          </p:cNvSpPr>
          <p:nvPr/>
        </p:nvSpPr>
        <p:spPr bwMode="auto">
          <a:xfrm>
            <a:off x="5730875" y="2014539"/>
            <a:ext cx="0" cy="432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636308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75458" name="Rectangle 2">
            <a:extLst>
              <a:ext uri="{FF2B5EF4-FFF2-40B4-BE49-F238E27FC236}">
                <a16:creationId xmlns:a16="http://schemas.microsoft.com/office/drawing/2014/main" id="{9CCA96C0-44F2-4763-822B-3F41A4EFC10A}"/>
              </a:ext>
            </a:extLst>
          </p:cNvPr>
          <p:cNvSpPr>
            <a:spLocks noGrp="1" noRot="1" noChangeArrowheads="1"/>
          </p:cNvSpPr>
          <p:nvPr>
            <p:ph type="title"/>
          </p:nvPr>
        </p:nvSpPr>
        <p:spPr>
          <a:xfrm>
            <a:off x="727363" y="403761"/>
            <a:ext cx="6324600" cy="9144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Lozenge</a:t>
            </a:r>
          </a:p>
        </p:txBody>
      </p:sp>
      <p:sp>
        <p:nvSpPr>
          <p:cNvPr id="275459" name="Rectangle 3">
            <a:extLst>
              <a:ext uri="{FF2B5EF4-FFF2-40B4-BE49-F238E27FC236}">
                <a16:creationId xmlns:a16="http://schemas.microsoft.com/office/drawing/2014/main" id="{96A96620-09B7-4A9F-B709-65774778B4C6}"/>
              </a:ext>
            </a:extLst>
          </p:cNvPr>
          <p:cNvSpPr>
            <a:spLocks noGrp="1" noChangeArrowheads="1"/>
          </p:cNvSpPr>
          <p:nvPr>
            <p:ph type="body" idx="1"/>
          </p:nvPr>
        </p:nvSpPr>
        <p:spPr>
          <a:xfrm>
            <a:off x="1626919" y="1866406"/>
            <a:ext cx="9120249" cy="4267200"/>
          </a:xfrm>
        </p:spPr>
        <p:txBody>
          <a:bodyPr/>
          <a:lstStyle/>
          <a:p>
            <a:pPr eaLnBrk="1" hangingPunct="1">
              <a:defRPr/>
            </a:pPr>
            <a:r>
              <a:rPr lang="en-US" altLang="en-US" dirty="0">
                <a:effectLst/>
                <a:latin typeface="Arial" panose="020B0604020202020204" pitchFamily="34" charset="0"/>
                <a:cs typeface="Arial" panose="020B0604020202020204" pitchFamily="34" charset="0"/>
              </a:rPr>
              <a:t>2 mg (1st cig &gt;30 minutes after waking)</a:t>
            </a:r>
          </a:p>
          <a:p>
            <a:pPr eaLnBrk="1" hangingPunct="1">
              <a:defRPr/>
            </a:pPr>
            <a:r>
              <a:rPr lang="en-US" altLang="en-US" dirty="0">
                <a:effectLst/>
                <a:latin typeface="Arial" panose="020B0604020202020204" pitchFamily="34" charset="0"/>
                <a:cs typeface="Arial" panose="020B0604020202020204" pitchFamily="34" charset="0"/>
              </a:rPr>
              <a:t>4 mg (&lt;30 minutes )</a:t>
            </a:r>
          </a:p>
          <a:p>
            <a:pPr eaLnBrk="1" hangingPunct="1">
              <a:defRPr/>
            </a:pPr>
            <a:r>
              <a:rPr lang="en-US" altLang="en-US" dirty="0">
                <a:effectLst/>
                <a:latin typeface="Arial" panose="020B0604020202020204" pitchFamily="34" charset="0"/>
                <a:cs typeface="Arial" panose="020B0604020202020204" pitchFamily="34" charset="0"/>
                <a:sym typeface="Symbol" pitchFamily="18" charset="2"/>
              </a:rPr>
              <a:t>Place in mouth and allow to dissolve slowly</a:t>
            </a:r>
          </a:p>
          <a:p>
            <a:pPr eaLnBrk="1" hangingPunct="1">
              <a:defRPr/>
            </a:pPr>
            <a:r>
              <a:rPr lang="en-US" altLang="en-US" dirty="0">
                <a:effectLst/>
                <a:latin typeface="Arial" panose="020B0604020202020204" pitchFamily="34" charset="0"/>
                <a:cs typeface="Arial" panose="020B0604020202020204" pitchFamily="34" charset="0"/>
                <a:sym typeface="Symbol" pitchFamily="18" charset="2"/>
              </a:rPr>
              <a:t>Do not chew or swallow lozenge</a:t>
            </a:r>
            <a:endParaRPr lang="en-US" altLang="en-US" dirty="0">
              <a:effectLst/>
              <a:latin typeface="Arial" panose="020B0604020202020204" pitchFamily="34" charset="0"/>
              <a:cs typeface="Arial" panose="020B0604020202020204" pitchFamily="34" charset="0"/>
            </a:endParaRPr>
          </a:p>
          <a:p>
            <a:pPr eaLnBrk="1" hangingPunct="1">
              <a:defRPr/>
            </a:pPr>
            <a:r>
              <a:rPr lang="en-US" altLang="en-US" dirty="0">
                <a:effectLst/>
                <a:latin typeface="Arial" panose="020B0604020202020204" pitchFamily="34" charset="0"/>
                <a:cs typeface="Arial" panose="020B0604020202020204" pitchFamily="34" charset="0"/>
              </a:rPr>
              <a:t>Avoid food and acidic beverages 15 minutes pre and post dose (coffee, juice, soft drinks) </a:t>
            </a:r>
          </a:p>
          <a:p>
            <a:pPr eaLnBrk="1" hangingPunct="1">
              <a:defRPr/>
            </a:pPr>
            <a:r>
              <a:rPr lang="en-US" altLang="en-US" dirty="0">
                <a:effectLst/>
                <a:latin typeface="Arial" panose="020B0604020202020204" pitchFamily="34" charset="0"/>
                <a:cs typeface="Arial" panose="020B0604020202020204" pitchFamily="34" charset="0"/>
              </a:rPr>
              <a:t>Use enough each day (usually 10-20/day) </a:t>
            </a:r>
          </a:p>
          <a:p>
            <a:pPr eaLnBrk="1" hangingPunct="1">
              <a:defRPr/>
            </a:pPr>
            <a:endParaRPr lang="en-US" altLang="en-US" dirty="0">
              <a:effectLst/>
            </a:endParaRPr>
          </a:p>
          <a:p>
            <a:pPr eaLnBrk="1" hangingPunct="1">
              <a:defRPr/>
            </a:pPr>
            <a:endParaRPr lang="en-US" altLang="en-US" dirty="0"/>
          </a:p>
          <a:p>
            <a:pPr eaLnBrk="1" hangingPunct="1">
              <a:defRPr/>
            </a:pPr>
            <a:endParaRPr lang="en-US" altLang="en-US" dirty="0"/>
          </a:p>
        </p:txBody>
      </p:sp>
    </p:spTree>
    <p:extLst>
      <p:ext uri="{BB962C8B-B14F-4D97-AF65-F5344CB8AC3E}">
        <p14:creationId xmlns:p14="http://schemas.microsoft.com/office/powerpoint/2010/main" val="3862907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45442" name="Rectangle 2">
            <a:extLst>
              <a:ext uri="{FF2B5EF4-FFF2-40B4-BE49-F238E27FC236}">
                <a16:creationId xmlns:a16="http://schemas.microsoft.com/office/drawing/2014/main" id="{FE773C6D-D06B-4431-A307-1B1D2F539263}"/>
              </a:ext>
            </a:extLst>
          </p:cNvPr>
          <p:cNvSpPr>
            <a:spLocks noGrp="1" noChangeArrowheads="1"/>
          </p:cNvSpPr>
          <p:nvPr>
            <p:ph type="title" idx="4294967295"/>
          </p:nvPr>
        </p:nvSpPr>
        <p:spPr>
          <a:xfrm>
            <a:off x="668976" y="286514"/>
            <a:ext cx="9144000" cy="1143000"/>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Lozenge Summary</a:t>
            </a:r>
          </a:p>
        </p:txBody>
      </p:sp>
      <p:sp>
        <p:nvSpPr>
          <p:cNvPr id="445443" name="Rectangle 3">
            <a:extLst>
              <a:ext uri="{FF2B5EF4-FFF2-40B4-BE49-F238E27FC236}">
                <a16:creationId xmlns:a16="http://schemas.microsoft.com/office/drawing/2014/main" id="{89DEBAD5-8D1C-41E9-8D90-A336EF500B14}"/>
              </a:ext>
            </a:extLst>
          </p:cNvPr>
          <p:cNvSpPr>
            <a:spLocks noGrp="1" noChangeArrowheads="1"/>
          </p:cNvSpPr>
          <p:nvPr>
            <p:ph type="body" idx="4294967295"/>
          </p:nvPr>
        </p:nvSpPr>
        <p:spPr>
          <a:xfrm>
            <a:off x="6157913" y="1911350"/>
            <a:ext cx="4349750" cy="4376738"/>
          </a:xfrm>
        </p:spPr>
        <p:txBody>
          <a:bodyPr/>
          <a:lstStyle/>
          <a:p>
            <a:pPr marL="0" indent="0" defTabSz="120650">
              <a:spcBef>
                <a:spcPct val="50000"/>
              </a:spcBef>
              <a:buNone/>
              <a:defRPr/>
            </a:pPr>
            <a:r>
              <a:rPr lang="en-US" altLang="en-US" b="1" dirty="0">
                <a:latin typeface="Arial" panose="020B0604020202020204" pitchFamily="34" charset="0"/>
                <a:cs typeface="Arial" panose="020B0604020202020204" pitchFamily="34" charset="0"/>
              </a:rPr>
              <a:t>Disadvantages</a:t>
            </a:r>
          </a:p>
          <a:p>
            <a:pPr marL="508000" lvl="1" indent="-393700" defTabSz="120650">
              <a:spcBef>
                <a:spcPct val="50000"/>
              </a:spcBef>
              <a:buClr>
                <a:schemeClr val="tx1"/>
              </a:buClr>
              <a:defRPr/>
            </a:pPr>
            <a:r>
              <a:rPr lang="en-US" altLang="en-US" dirty="0">
                <a:latin typeface="Arial" panose="020B0604020202020204" pitchFamily="34" charset="0"/>
                <a:cs typeface="Arial" panose="020B0604020202020204" pitchFamily="34" charset="0"/>
              </a:rPr>
              <a:t>Need for frequent dosing can compromise compliance</a:t>
            </a:r>
          </a:p>
          <a:p>
            <a:pPr marL="508000" lvl="1" indent="-393700" defTabSz="120650">
              <a:spcBef>
                <a:spcPct val="50000"/>
              </a:spcBef>
              <a:buClr>
                <a:schemeClr val="tx1"/>
              </a:buClr>
              <a:defRPr/>
            </a:pPr>
            <a:r>
              <a:rPr lang="en-US" altLang="en-US" dirty="0">
                <a:latin typeface="Arial" panose="020B0604020202020204" pitchFamily="34" charset="0"/>
                <a:cs typeface="Arial" panose="020B0604020202020204" pitchFamily="34" charset="0"/>
              </a:rPr>
              <a:t>Gastrointestinal side effects (nausea, hiccups, and heartburn) may be bothersome.</a:t>
            </a:r>
          </a:p>
          <a:p>
            <a:pPr marL="508000" lvl="1" indent="-393700" defTabSz="120650">
              <a:spcBef>
                <a:spcPct val="50000"/>
              </a:spcBef>
              <a:buClr>
                <a:schemeClr val="tx1"/>
              </a:buClr>
              <a:defRPr/>
            </a:pPr>
            <a:r>
              <a:rPr lang="en-US" altLang="en-US" dirty="0">
                <a:latin typeface="Arial" panose="020B0604020202020204" pitchFamily="34" charset="0"/>
                <a:cs typeface="Arial" panose="020B0604020202020204" pitchFamily="34" charset="0"/>
              </a:rPr>
              <a:t>Often under-dosed.</a:t>
            </a:r>
          </a:p>
        </p:txBody>
      </p:sp>
      <p:sp>
        <p:nvSpPr>
          <p:cNvPr id="445444" name="Rectangle 4">
            <a:extLst>
              <a:ext uri="{FF2B5EF4-FFF2-40B4-BE49-F238E27FC236}">
                <a16:creationId xmlns:a16="http://schemas.microsoft.com/office/drawing/2014/main" id="{3E22C557-E683-4608-9812-90338D263CC4}"/>
              </a:ext>
            </a:extLst>
          </p:cNvPr>
          <p:cNvSpPr>
            <a:spLocks noChangeArrowheads="1"/>
          </p:cNvSpPr>
          <p:nvPr/>
        </p:nvSpPr>
        <p:spPr bwMode="auto">
          <a:xfrm>
            <a:off x="1736726" y="1962151"/>
            <a:ext cx="4386263" cy="423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defRPr>
                <a:solidFill>
                  <a:schemeClr val="tx1"/>
                </a:solidFill>
                <a:latin typeface="Arial" charset="0"/>
              </a:defRPr>
            </a:lvl1pPr>
            <a:lvl2pPr marL="508000" indent="-393700" defTabSz="120650">
              <a:defRPr>
                <a:solidFill>
                  <a:schemeClr val="tx1"/>
                </a:solidFill>
                <a:latin typeface="Arial" charset="0"/>
              </a:defRPr>
            </a:lvl2pPr>
            <a:lvl3pPr marL="1143000" indent="-228600" defTabSz="120650">
              <a:defRPr>
                <a:solidFill>
                  <a:schemeClr val="tx1"/>
                </a:solidFill>
                <a:latin typeface="Arial" charset="0"/>
              </a:defRPr>
            </a:lvl3pPr>
            <a:lvl4pPr marL="1600200" indent="-228600" defTabSz="120650">
              <a:defRPr>
                <a:solidFill>
                  <a:schemeClr val="tx1"/>
                </a:solidFill>
                <a:latin typeface="Arial" charset="0"/>
              </a:defRPr>
            </a:lvl4pPr>
            <a:lvl5pPr marL="2057400" indent="-228600" defTabSz="120650">
              <a:defRPr>
                <a:solidFill>
                  <a:schemeClr val="tx1"/>
                </a:solidFill>
                <a:latin typeface="Arial" charset="0"/>
              </a:defRPr>
            </a:lvl5pPr>
            <a:lvl6pPr marL="2514600" indent="-228600" defTabSz="120650" fontAlgn="base">
              <a:spcBef>
                <a:spcPct val="0"/>
              </a:spcBef>
              <a:spcAft>
                <a:spcPct val="0"/>
              </a:spcAft>
              <a:defRPr>
                <a:solidFill>
                  <a:schemeClr val="tx1"/>
                </a:solidFill>
                <a:latin typeface="Arial" charset="0"/>
              </a:defRPr>
            </a:lvl6pPr>
            <a:lvl7pPr marL="2971800" indent="-228600" defTabSz="120650" fontAlgn="base">
              <a:spcBef>
                <a:spcPct val="0"/>
              </a:spcBef>
              <a:spcAft>
                <a:spcPct val="0"/>
              </a:spcAft>
              <a:defRPr>
                <a:solidFill>
                  <a:schemeClr val="tx1"/>
                </a:solidFill>
                <a:latin typeface="Arial" charset="0"/>
              </a:defRPr>
            </a:lvl7pPr>
            <a:lvl8pPr marL="3429000" indent="-228600" defTabSz="120650" fontAlgn="base">
              <a:spcBef>
                <a:spcPct val="0"/>
              </a:spcBef>
              <a:spcAft>
                <a:spcPct val="0"/>
              </a:spcAft>
              <a:defRPr>
                <a:solidFill>
                  <a:schemeClr val="tx1"/>
                </a:solidFill>
                <a:latin typeface="Arial" charset="0"/>
              </a:defRPr>
            </a:lvl8pPr>
            <a:lvl9pPr marL="3886200" indent="-228600" defTabSz="120650" fontAlgn="base">
              <a:spcBef>
                <a:spcPct val="0"/>
              </a:spcBef>
              <a:spcAft>
                <a:spcPct val="0"/>
              </a:spcAft>
              <a:defRPr>
                <a:solidFill>
                  <a:schemeClr val="tx1"/>
                </a:solidFill>
                <a:latin typeface="Arial" charset="0"/>
              </a:defRPr>
            </a:lvl9pPr>
          </a:lstStyle>
          <a:p>
            <a:pPr eaLnBrk="1" hangingPunct="1">
              <a:lnSpc>
                <a:spcPct val="90000"/>
              </a:lnSpc>
              <a:spcBef>
                <a:spcPct val="50000"/>
              </a:spcBef>
              <a:buClr>
                <a:schemeClr val="tx1"/>
              </a:buClr>
              <a:buSzPct val="60000"/>
              <a:buFont typeface="Wingdings" pitchFamily="2" charset="2"/>
              <a:buNone/>
              <a:defRPr/>
            </a:pPr>
            <a:r>
              <a:rPr lang="en-US" altLang="en-US" sz="3200" b="1" dirty="0">
                <a:effectLst>
                  <a:outerShdw blurRad="38100" dist="38100" dir="2700000" algn="tl">
                    <a:srgbClr val="000000"/>
                  </a:outerShdw>
                </a:effectLst>
                <a:latin typeface="Arial" panose="020B0604020202020204" pitchFamily="34" charset="0"/>
                <a:cs typeface="Arial" panose="020B0604020202020204" pitchFamily="34" charset="0"/>
              </a:rPr>
              <a:t>Advantages</a:t>
            </a:r>
          </a:p>
          <a:p>
            <a:pPr lvl="1" eaLnBrk="1" hangingPunct="1">
              <a:lnSpc>
                <a:spcPct val="90000"/>
              </a:lnSpc>
              <a:spcBef>
                <a:spcPct val="50000"/>
              </a:spcBef>
              <a:buClr>
                <a:schemeClr val="tx1"/>
              </a:buClr>
              <a:buSzPct val="55000"/>
              <a:buFont typeface="Wingdings" pitchFamily="2" charset="2"/>
              <a:buChar char="n"/>
              <a:defRPr/>
            </a:pPr>
            <a:r>
              <a:rPr lang="en-US" altLang="en-US" sz="2400" dirty="0">
                <a:effectLst>
                  <a:outerShdw blurRad="38100" dist="38100" dir="2700000" algn="tl">
                    <a:srgbClr val="000000"/>
                  </a:outerShdw>
                </a:effectLst>
                <a:latin typeface="Arial" panose="020B0604020202020204" pitchFamily="34" charset="0"/>
                <a:cs typeface="Arial" panose="020B0604020202020204" pitchFamily="34" charset="0"/>
              </a:rPr>
              <a:t>Might satisfy oral cravings.</a:t>
            </a:r>
          </a:p>
          <a:p>
            <a:pPr lvl="1" eaLnBrk="1" hangingPunct="1">
              <a:lnSpc>
                <a:spcPct val="90000"/>
              </a:lnSpc>
              <a:spcBef>
                <a:spcPct val="50000"/>
              </a:spcBef>
              <a:buClr>
                <a:schemeClr val="tx1"/>
              </a:buClr>
              <a:buSzPct val="55000"/>
              <a:buFont typeface="Wingdings" pitchFamily="2" charset="2"/>
              <a:buChar char="n"/>
              <a:defRPr/>
            </a:pPr>
            <a:r>
              <a:rPr lang="en-US" altLang="en-US" sz="2400" dirty="0">
                <a:effectLst>
                  <a:outerShdw blurRad="38100" dist="38100" dir="2700000" algn="tl">
                    <a:srgbClr val="000000"/>
                  </a:outerShdw>
                </a:effectLst>
                <a:latin typeface="Arial" panose="020B0604020202020204" pitchFamily="34" charset="0"/>
                <a:cs typeface="Arial" panose="020B0604020202020204" pitchFamily="34" charset="0"/>
              </a:rPr>
              <a:t>Delays weight gain (4-mg strength).</a:t>
            </a:r>
          </a:p>
          <a:p>
            <a:pPr lvl="1" eaLnBrk="1" hangingPunct="1">
              <a:lnSpc>
                <a:spcPct val="90000"/>
              </a:lnSpc>
              <a:spcBef>
                <a:spcPct val="50000"/>
              </a:spcBef>
              <a:buClr>
                <a:schemeClr val="tx1"/>
              </a:buClr>
              <a:buSzPct val="55000"/>
              <a:buFont typeface="Wingdings" pitchFamily="2" charset="2"/>
              <a:buChar char="n"/>
              <a:defRPr/>
            </a:pPr>
            <a:r>
              <a:rPr lang="en-US" altLang="en-US" sz="2400" dirty="0">
                <a:effectLst>
                  <a:outerShdw blurRad="38100" dist="38100" dir="2700000" algn="tl">
                    <a:srgbClr val="000000"/>
                  </a:outerShdw>
                </a:effectLst>
                <a:latin typeface="Arial" panose="020B0604020202020204" pitchFamily="34" charset="0"/>
                <a:cs typeface="Arial" panose="020B0604020202020204" pitchFamily="34" charset="0"/>
              </a:rPr>
              <a:t>Easy to use and conceal.</a:t>
            </a:r>
          </a:p>
          <a:p>
            <a:pPr lvl="1" eaLnBrk="1" hangingPunct="1">
              <a:lnSpc>
                <a:spcPct val="90000"/>
              </a:lnSpc>
              <a:spcBef>
                <a:spcPct val="50000"/>
              </a:spcBef>
              <a:buClr>
                <a:schemeClr val="tx1"/>
              </a:buClr>
              <a:buSzPct val="55000"/>
              <a:buFont typeface="Wingdings" pitchFamily="2" charset="2"/>
              <a:buChar char="n"/>
              <a:defRPr/>
            </a:pPr>
            <a:r>
              <a:rPr lang="en-US" altLang="en-US" sz="2400" dirty="0">
                <a:effectLst>
                  <a:outerShdw blurRad="38100" dist="38100" dir="2700000" algn="tl">
                    <a:srgbClr val="000000"/>
                  </a:outerShdw>
                </a:effectLst>
                <a:latin typeface="Arial" panose="020B0604020202020204" pitchFamily="34" charset="0"/>
                <a:cs typeface="Arial" panose="020B0604020202020204" pitchFamily="34" charset="0"/>
              </a:rPr>
              <a:t>Patients can titrate therapy to manage withdrawal symptoms.</a:t>
            </a:r>
          </a:p>
          <a:p>
            <a:pPr lvl="1" eaLnBrk="1" hangingPunct="1">
              <a:lnSpc>
                <a:spcPct val="90000"/>
              </a:lnSpc>
              <a:spcBef>
                <a:spcPct val="50000"/>
              </a:spcBef>
              <a:buClr>
                <a:schemeClr val="tx1"/>
              </a:buClr>
              <a:buSzPct val="55000"/>
              <a:buFont typeface="Wingdings" pitchFamily="2" charset="2"/>
              <a:buChar char="n"/>
              <a:defRPr/>
            </a:pPr>
            <a:r>
              <a:rPr lang="en-US" altLang="en-US" sz="2400" dirty="0">
                <a:effectLst>
                  <a:outerShdw blurRad="38100" dist="38100" dir="2700000" algn="tl">
                    <a:srgbClr val="000000"/>
                  </a:outerShdw>
                </a:effectLst>
                <a:latin typeface="Arial" panose="020B0604020202020204" pitchFamily="34" charset="0"/>
                <a:cs typeface="Arial" panose="020B0604020202020204" pitchFamily="34" charset="0"/>
              </a:rPr>
              <a:t>A variety of flavors are available.</a:t>
            </a:r>
          </a:p>
        </p:txBody>
      </p:sp>
      <p:sp>
        <p:nvSpPr>
          <p:cNvPr id="99333" name="Line 5">
            <a:extLst>
              <a:ext uri="{FF2B5EF4-FFF2-40B4-BE49-F238E27FC236}">
                <a16:creationId xmlns:a16="http://schemas.microsoft.com/office/drawing/2014/main" id="{7609A561-E050-491E-B821-7B403856BE6F}"/>
              </a:ext>
            </a:extLst>
          </p:cNvPr>
          <p:cNvSpPr>
            <a:spLocks noChangeShapeType="1"/>
          </p:cNvSpPr>
          <p:nvPr/>
        </p:nvSpPr>
        <p:spPr bwMode="auto">
          <a:xfrm>
            <a:off x="6105525" y="1846264"/>
            <a:ext cx="0" cy="432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21325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894C68FD-CDA0-46EE-8804-4C8B545D3F48}"/>
              </a:ext>
            </a:extLst>
          </p:cNvPr>
          <p:cNvSpPr>
            <a:spLocks noGrp="1" noRot="1" noChangeArrowheads="1"/>
          </p:cNvSpPr>
          <p:nvPr>
            <p:ph type="title"/>
          </p:nvPr>
        </p:nvSpPr>
        <p:spPr>
          <a:xfrm>
            <a:off x="930233" y="620012"/>
            <a:ext cx="5943600" cy="762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Inhaler</a:t>
            </a:r>
          </a:p>
        </p:txBody>
      </p:sp>
      <p:sp>
        <p:nvSpPr>
          <p:cNvPr id="62467" name="Rectangle 3">
            <a:extLst>
              <a:ext uri="{FF2B5EF4-FFF2-40B4-BE49-F238E27FC236}">
                <a16:creationId xmlns:a16="http://schemas.microsoft.com/office/drawing/2014/main" id="{0B2F4CB2-A47D-4F6B-986D-7A86A2781AD1}"/>
              </a:ext>
            </a:extLst>
          </p:cNvPr>
          <p:cNvSpPr>
            <a:spLocks noGrp="1" noChangeArrowheads="1"/>
          </p:cNvSpPr>
          <p:nvPr>
            <p:ph type="body" idx="1"/>
          </p:nvPr>
        </p:nvSpPr>
        <p:spPr>
          <a:xfrm>
            <a:off x="1840675" y="2101932"/>
            <a:ext cx="9381507" cy="4114800"/>
          </a:xfrm>
        </p:spPr>
        <p:txBody>
          <a:bodyPr/>
          <a:lstStyle/>
          <a:p>
            <a:pPr eaLnBrk="1" hangingPunct="1">
              <a:lnSpc>
                <a:spcPct val="90000"/>
              </a:lnSpc>
            </a:pPr>
            <a:r>
              <a:rPr lang="en-US" altLang="en-US" dirty="0">
                <a:effectLst/>
                <a:latin typeface="Arial" panose="020B0604020202020204" pitchFamily="34" charset="0"/>
                <a:cs typeface="Arial" panose="020B0604020202020204" pitchFamily="34" charset="0"/>
              </a:rPr>
              <a:t>Absorbed through oral mucosa </a:t>
            </a:r>
          </a:p>
          <a:p>
            <a:pPr eaLnBrk="1" hangingPunct="1">
              <a:lnSpc>
                <a:spcPct val="90000"/>
              </a:lnSpc>
              <a:spcBef>
                <a:spcPct val="40000"/>
              </a:spcBef>
            </a:pPr>
            <a:r>
              <a:rPr lang="en-US" altLang="en-US" dirty="0">
                <a:effectLst/>
                <a:latin typeface="Arial" panose="020B0604020202020204" pitchFamily="34" charset="0"/>
                <a:cs typeface="Arial" panose="020B0604020202020204" pitchFamily="34" charset="0"/>
              </a:rPr>
              <a:t>Continuous puffing (80 puffs) over 20 minutes per dose (delivers 4 mg)</a:t>
            </a:r>
          </a:p>
          <a:p>
            <a:pPr eaLnBrk="1" hangingPunct="1">
              <a:lnSpc>
                <a:spcPct val="90000"/>
              </a:lnSpc>
              <a:spcBef>
                <a:spcPct val="40000"/>
              </a:spcBef>
            </a:pPr>
            <a:r>
              <a:rPr lang="en-US" altLang="en-US" dirty="0">
                <a:effectLst/>
                <a:latin typeface="Arial" panose="020B0604020202020204" pitchFamily="34" charset="0"/>
                <a:cs typeface="Arial" panose="020B0604020202020204" pitchFamily="34" charset="0"/>
              </a:rPr>
              <a:t>6-16 cartridges per day</a:t>
            </a:r>
          </a:p>
          <a:p>
            <a:pPr eaLnBrk="1" hangingPunct="1">
              <a:lnSpc>
                <a:spcPct val="90000"/>
              </a:lnSpc>
              <a:spcBef>
                <a:spcPct val="40000"/>
              </a:spcBef>
            </a:pPr>
            <a:r>
              <a:rPr lang="en-US" altLang="en-US" dirty="0">
                <a:effectLst/>
                <a:latin typeface="Arial" panose="020B0604020202020204" pitchFamily="34" charset="0"/>
                <a:cs typeface="Arial" panose="020B0604020202020204" pitchFamily="34" charset="0"/>
              </a:rPr>
              <a:t>Eating or drinking before and during administration should be avoided</a:t>
            </a:r>
          </a:p>
          <a:p>
            <a:pPr eaLnBrk="1" hangingPunct="1">
              <a:lnSpc>
                <a:spcPct val="90000"/>
              </a:lnSpc>
              <a:spcBef>
                <a:spcPct val="40000"/>
              </a:spcBef>
            </a:pPr>
            <a:r>
              <a:rPr lang="en-US" altLang="en-US" dirty="0">
                <a:effectLst/>
                <a:latin typeface="Arial" panose="020B0604020202020204" pitchFamily="34" charset="0"/>
                <a:cs typeface="Arial" panose="020B0604020202020204" pitchFamily="34" charset="0"/>
              </a:rPr>
              <a:t>Decreased delivery at cold temperatures</a:t>
            </a:r>
          </a:p>
          <a:p>
            <a:pPr eaLnBrk="1" hangingPunct="1">
              <a:lnSpc>
                <a:spcPct val="90000"/>
              </a:lnSpc>
              <a:buFont typeface="Wingdings" panose="05000000000000000000" pitchFamily="2" charset="2"/>
              <a:buNone/>
            </a:pPr>
            <a:endParaRPr lang="en-US" altLang="en-US" dirty="0">
              <a:effectLst/>
            </a:endParaRPr>
          </a:p>
        </p:txBody>
      </p:sp>
    </p:spTree>
    <p:extLst>
      <p:ext uri="{BB962C8B-B14F-4D97-AF65-F5344CB8AC3E}">
        <p14:creationId xmlns:p14="http://schemas.microsoft.com/office/powerpoint/2010/main" val="258651806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51586" name="Rectangle 2">
            <a:extLst>
              <a:ext uri="{FF2B5EF4-FFF2-40B4-BE49-F238E27FC236}">
                <a16:creationId xmlns:a16="http://schemas.microsoft.com/office/drawing/2014/main" id="{20E8080D-53F9-45D5-8C6B-9700C44FE448}"/>
              </a:ext>
            </a:extLst>
          </p:cNvPr>
          <p:cNvSpPr>
            <a:spLocks noGrp="1" noChangeArrowheads="1"/>
          </p:cNvSpPr>
          <p:nvPr>
            <p:ph type="title" idx="4294967295"/>
          </p:nvPr>
        </p:nvSpPr>
        <p:spPr>
          <a:xfrm>
            <a:off x="609600" y="230186"/>
            <a:ext cx="9144000" cy="1143000"/>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Inhaler Summary</a:t>
            </a:r>
          </a:p>
        </p:txBody>
      </p:sp>
      <p:sp>
        <p:nvSpPr>
          <p:cNvPr id="451587" name="Rectangle 3">
            <a:extLst>
              <a:ext uri="{FF2B5EF4-FFF2-40B4-BE49-F238E27FC236}">
                <a16:creationId xmlns:a16="http://schemas.microsoft.com/office/drawing/2014/main" id="{20B5CE68-B6C0-472C-A7C0-4E3A7400A558}"/>
              </a:ext>
            </a:extLst>
          </p:cNvPr>
          <p:cNvSpPr>
            <a:spLocks noGrp="1" noChangeArrowheads="1"/>
          </p:cNvSpPr>
          <p:nvPr>
            <p:ph type="body" idx="4294967295"/>
          </p:nvPr>
        </p:nvSpPr>
        <p:spPr>
          <a:xfrm>
            <a:off x="5846764" y="1819275"/>
            <a:ext cx="4537075" cy="4876800"/>
          </a:xfrm>
        </p:spPr>
        <p:txBody>
          <a:bodyPr/>
          <a:lstStyle/>
          <a:p>
            <a:pPr marL="0" indent="0" defTabSz="120650">
              <a:spcBef>
                <a:spcPct val="30000"/>
              </a:spcBef>
              <a:buNone/>
              <a:defRPr/>
            </a:pPr>
            <a:r>
              <a:rPr lang="en-US" altLang="en-US" b="1" dirty="0">
                <a:latin typeface="Arial" panose="020B0604020202020204" pitchFamily="34" charset="0"/>
                <a:cs typeface="Arial" panose="020B0604020202020204" pitchFamily="34" charset="0"/>
              </a:rPr>
              <a:t>Disadvantages</a:t>
            </a:r>
          </a:p>
          <a:p>
            <a:pPr marL="346075" lvl="1" indent="-230188" defTabSz="120650">
              <a:spcBef>
                <a:spcPct val="30000"/>
              </a:spcBef>
              <a:buClr>
                <a:schemeClr val="tx1"/>
              </a:buClr>
              <a:defRPr/>
            </a:pPr>
            <a:r>
              <a:rPr lang="en-US" altLang="en-US" dirty="0">
                <a:latin typeface="Arial" panose="020B0604020202020204" pitchFamily="34" charset="0"/>
                <a:cs typeface="Arial" panose="020B0604020202020204" pitchFamily="34" charset="0"/>
              </a:rPr>
              <a:t>Need for frequent dosing can compromise compliance.</a:t>
            </a:r>
          </a:p>
          <a:p>
            <a:pPr marL="346075" lvl="1" indent="-230188" defTabSz="120650">
              <a:spcBef>
                <a:spcPct val="30000"/>
              </a:spcBef>
              <a:buClr>
                <a:schemeClr val="tx1"/>
              </a:buClr>
              <a:defRPr/>
            </a:pPr>
            <a:r>
              <a:rPr lang="en-US" altLang="en-US" dirty="0">
                <a:latin typeface="Arial" panose="020B0604020202020204" pitchFamily="34" charset="0"/>
                <a:cs typeface="Arial" panose="020B0604020202020204" pitchFamily="34" charset="0"/>
              </a:rPr>
              <a:t>Initial throat or mouth irritation can be bothersome.</a:t>
            </a:r>
          </a:p>
          <a:p>
            <a:pPr marL="346075" lvl="1" indent="-230188" defTabSz="120650">
              <a:spcBef>
                <a:spcPct val="30000"/>
              </a:spcBef>
              <a:buClr>
                <a:schemeClr val="tx1"/>
              </a:buClr>
              <a:defRPr/>
            </a:pPr>
            <a:r>
              <a:rPr lang="en-US" altLang="en-US" dirty="0">
                <a:latin typeface="Arial" panose="020B0604020202020204" pitchFamily="34" charset="0"/>
                <a:cs typeface="Arial" panose="020B0604020202020204" pitchFamily="34" charset="0"/>
              </a:rPr>
              <a:t>Cartridges should not be stored in very warm conditions or used in very cold conditions.</a:t>
            </a:r>
          </a:p>
          <a:p>
            <a:pPr marL="346075" lvl="1" indent="-230188" defTabSz="120650">
              <a:spcBef>
                <a:spcPct val="30000"/>
              </a:spcBef>
              <a:buClr>
                <a:schemeClr val="tx1"/>
              </a:buClr>
              <a:defRPr/>
            </a:pPr>
            <a:r>
              <a:rPr lang="en-US" altLang="en-US" dirty="0">
                <a:latin typeface="Arial" panose="020B0604020202020204" pitchFamily="34" charset="0"/>
                <a:cs typeface="Arial" panose="020B0604020202020204" pitchFamily="34" charset="0"/>
              </a:rPr>
              <a:t>Often under-dosed</a:t>
            </a:r>
            <a:r>
              <a:rPr lang="en-US" altLang="en-US" dirty="0"/>
              <a:t>.</a:t>
            </a:r>
          </a:p>
        </p:txBody>
      </p:sp>
      <p:sp>
        <p:nvSpPr>
          <p:cNvPr id="451588" name="Rectangle 4">
            <a:extLst>
              <a:ext uri="{FF2B5EF4-FFF2-40B4-BE49-F238E27FC236}">
                <a16:creationId xmlns:a16="http://schemas.microsoft.com/office/drawing/2014/main" id="{E32D4463-E5F3-4C15-A32D-0B1806879D9F}"/>
              </a:ext>
            </a:extLst>
          </p:cNvPr>
          <p:cNvSpPr>
            <a:spLocks noChangeArrowheads="1"/>
          </p:cNvSpPr>
          <p:nvPr/>
        </p:nvSpPr>
        <p:spPr bwMode="auto">
          <a:xfrm>
            <a:off x="1778000" y="1819275"/>
            <a:ext cx="39449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346075" indent="-230188" defTabSz="120650">
              <a:spcBef>
                <a:spcPct val="20000"/>
              </a:spcBef>
              <a:buChar char="–"/>
              <a:defRPr sz="2800">
                <a:solidFill>
                  <a:schemeClr val="tx1"/>
                </a:solidFill>
                <a:latin typeface="Arial" panose="020B0604020202020204" pitchFamily="34" charset="0"/>
              </a:defRPr>
            </a:lvl2pPr>
            <a:lvl3pPr marL="1143000" indent="-228600" defTabSz="12065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120650">
              <a:spcBef>
                <a:spcPct val="20000"/>
              </a:spcBef>
              <a:buChar char="–"/>
              <a:defRPr sz="2000">
                <a:solidFill>
                  <a:schemeClr val="tx1"/>
                </a:solidFill>
                <a:latin typeface="Arial" panose="020B0604020202020204" pitchFamily="34" charset="0"/>
              </a:defRPr>
            </a:lvl4pPr>
            <a:lvl5pPr marL="2057400" indent="-228600" defTabSz="12065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30000"/>
              </a:spcBef>
              <a:buClr>
                <a:schemeClr val="tx1"/>
              </a:buClr>
              <a:buSzPct val="60000"/>
              <a:buFont typeface="Wingdings" panose="05000000000000000000" pitchFamily="2" charset="2"/>
              <a:buNone/>
              <a:defRPr/>
            </a:pPr>
            <a:r>
              <a:rPr lang="en-US" altLang="en-US" b="1" dirty="0">
                <a:effectLst>
                  <a:outerShdw blurRad="38100" dist="38100" dir="2700000" algn="tl">
                    <a:srgbClr val="000000"/>
                  </a:outerShdw>
                </a:effectLst>
                <a:cs typeface="Arial" panose="020B0604020202020204" pitchFamily="34" charset="0"/>
              </a:rPr>
              <a:t>Advantages</a:t>
            </a:r>
          </a:p>
          <a:p>
            <a:pPr lvl="1" eaLnBrk="1" hangingPunct="1">
              <a:spcBef>
                <a:spcPct val="3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Patients can easily titrate therapy to manage withdrawal symptoms.</a:t>
            </a:r>
          </a:p>
          <a:p>
            <a:pPr lvl="1" eaLnBrk="1" hangingPunct="1">
              <a:spcBef>
                <a:spcPct val="3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The inhaler mimics the hand-to-mouth ritual of smoking.</a:t>
            </a:r>
          </a:p>
        </p:txBody>
      </p:sp>
      <p:sp>
        <p:nvSpPr>
          <p:cNvPr id="103429" name="Line 5">
            <a:extLst>
              <a:ext uri="{FF2B5EF4-FFF2-40B4-BE49-F238E27FC236}">
                <a16:creationId xmlns:a16="http://schemas.microsoft.com/office/drawing/2014/main" id="{6BE8EB49-3DAD-4E81-BC2E-8E6FE503CF29}"/>
              </a:ext>
            </a:extLst>
          </p:cNvPr>
          <p:cNvSpPr>
            <a:spLocks noChangeShapeType="1"/>
          </p:cNvSpPr>
          <p:nvPr/>
        </p:nvSpPr>
        <p:spPr bwMode="auto">
          <a:xfrm>
            <a:off x="5715000" y="1862139"/>
            <a:ext cx="0" cy="4721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488548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79554" name="Rectangle 2">
            <a:extLst>
              <a:ext uri="{FF2B5EF4-FFF2-40B4-BE49-F238E27FC236}">
                <a16:creationId xmlns:a16="http://schemas.microsoft.com/office/drawing/2014/main" id="{E8D1F77D-5E6A-41F9-8500-22BE8584ED95}"/>
              </a:ext>
            </a:extLst>
          </p:cNvPr>
          <p:cNvSpPr>
            <a:spLocks noGrp="1" noRot="1" noChangeArrowheads="1"/>
          </p:cNvSpPr>
          <p:nvPr>
            <p:ph type="title"/>
          </p:nvPr>
        </p:nvSpPr>
        <p:spPr>
          <a:xfrm>
            <a:off x="707571" y="592776"/>
            <a:ext cx="8258299" cy="9144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 Nasal Spray</a:t>
            </a:r>
          </a:p>
        </p:txBody>
      </p:sp>
      <p:sp>
        <p:nvSpPr>
          <p:cNvPr id="63491" name="Rectangle 3">
            <a:extLst>
              <a:ext uri="{FF2B5EF4-FFF2-40B4-BE49-F238E27FC236}">
                <a16:creationId xmlns:a16="http://schemas.microsoft.com/office/drawing/2014/main" id="{085ABBF2-18C3-434A-83E0-0FF9DE6C4A12}"/>
              </a:ext>
            </a:extLst>
          </p:cNvPr>
          <p:cNvSpPr>
            <a:spLocks noGrp="1" noChangeArrowheads="1"/>
          </p:cNvSpPr>
          <p:nvPr>
            <p:ph type="body" idx="1"/>
          </p:nvPr>
        </p:nvSpPr>
        <p:spPr>
          <a:xfrm>
            <a:off x="1615045" y="2223655"/>
            <a:ext cx="9725890" cy="3886200"/>
          </a:xfrm>
        </p:spPr>
        <p:txBody>
          <a:bodyPr>
            <a:normAutofit/>
          </a:bodyPr>
          <a:lstStyle/>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Rapid delivery directly to nasal mucosa</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A dose is one spray (0.5mg) to each nostril</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Dosing should be 1 to 2 doses per hour, not to exceed 40 doses per day (or 5/hour)</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Usual dose 12-16/day</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Expect moderate to severe nasal and throat irritation early</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Avoid in patients with severe reactive airway disease </a:t>
            </a:r>
          </a:p>
          <a:p>
            <a:pPr eaLnBrk="1" hangingPunct="1">
              <a:lnSpc>
                <a:spcPct val="80000"/>
              </a:lnSpc>
              <a:spcBef>
                <a:spcPct val="40000"/>
              </a:spcBef>
            </a:pPr>
            <a:r>
              <a:rPr lang="en-US" altLang="en-US" dirty="0">
                <a:latin typeface="Arial" panose="020B0604020202020204" pitchFamily="34" charset="0"/>
                <a:cs typeface="Arial" panose="020B0604020202020204" pitchFamily="34" charset="0"/>
              </a:rPr>
              <a:t>Highest dependence potential of NRT’s</a:t>
            </a:r>
          </a:p>
        </p:txBody>
      </p:sp>
    </p:spTree>
    <p:extLst>
      <p:ext uri="{BB962C8B-B14F-4D97-AF65-F5344CB8AC3E}">
        <p14:creationId xmlns:p14="http://schemas.microsoft.com/office/powerpoint/2010/main" val="139968473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59778" name="Rectangle 2">
            <a:extLst>
              <a:ext uri="{FF2B5EF4-FFF2-40B4-BE49-F238E27FC236}">
                <a16:creationId xmlns:a16="http://schemas.microsoft.com/office/drawing/2014/main" id="{44146875-85A9-48AC-A26D-6648FCDCD331}"/>
              </a:ext>
            </a:extLst>
          </p:cNvPr>
          <p:cNvSpPr>
            <a:spLocks noGrp="1" noChangeArrowheads="1"/>
          </p:cNvSpPr>
          <p:nvPr>
            <p:ph type="title" idx="4294967295"/>
          </p:nvPr>
        </p:nvSpPr>
        <p:spPr>
          <a:xfrm>
            <a:off x="771896" y="459180"/>
            <a:ext cx="10287000" cy="884238"/>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Nicotine Nasal Spray Summary</a:t>
            </a:r>
          </a:p>
        </p:txBody>
      </p:sp>
      <p:sp>
        <p:nvSpPr>
          <p:cNvPr id="459779" name="Rectangle 3">
            <a:extLst>
              <a:ext uri="{FF2B5EF4-FFF2-40B4-BE49-F238E27FC236}">
                <a16:creationId xmlns:a16="http://schemas.microsoft.com/office/drawing/2014/main" id="{334C00E3-F817-41F3-969F-A060AED85F53}"/>
              </a:ext>
            </a:extLst>
          </p:cNvPr>
          <p:cNvSpPr>
            <a:spLocks noGrp="1" noChangeArrowheads="1"/>
          </p:cNvSpPr>
          <p:nvPr>
            <p:ph type="body" idx="4294967295"/>
          </p:nvPr>
        </p:nvSpPr>
        <p:spPr>
          <a:xfrm>
            <a:off x="5740401" y="1895475"/>
            <a:ext cx="4564063" cy="4211638"/>
          </a:xfrm>
        </p:spPr>
        <p:txBody>
          <a:bodyPr>
            <a:normAutofit lnSpcReduction="10000"/>
          </a:bodyPr>
          <a:lstStyle/>
          <a:p>
            <a:pPr marL="0" indent="0" defTabSz="120650">
              <a:buNone/>
              <a:defRPr/>
            </a:pPr>
            <a:r>
              <a:rPr lang="en-US" altLang="en-US" b="1" dirty="0">
                <a:latin typeface="Arial" panose="020B0604020202020204" pitchFamily="34" charset="0"/>
                <a:cs typeface="Arial" panose="020B0604020202020204" pitchFamily="34" charset="0"/>
              </a:rPr>
              <a:t>Disadvantages</a:t>
            </a:r>
            <a:endParaRPr lang="en-US" altLang="en-US" dirty="0">
              <a:latin typeface="Arial" panose="020B0604020202020204" pitchFamily="34" charset="0"/>
              <a:cs typeface="Arial" panose="020B0604020202020204" pitchFamily="34" charset="0"/>
            </a:endParaRPr>
          </a:p>
          <a:p>
            <a:pPr marL="457200" lvl="1" defTabSz="120650">
              <a:spcBef>
                <a:spcPct val="30000"/>
              </a:spcBef>
              <a:buClr>
                <a:schemeClr val="tx1"/>
              </a:buClr>
              <a:defRPr/>
            </a:pPr>
            <a:r>
              <a:rPr lang="en-US" altLang="en-US" dirty="0">
                <a:latin typeface="Arial" panose="020B0604020202020204" pitchFamily="34" charset="0"/>
                <a:cs typeface="Arial" panose="020B0604020202020204" pitchFamily="34" charset="0"/>
              </a:rPr>
              <a:t>Nasal/throat irritation may be bothersome.</a:t>
            </a:r>
          </a:p>
          <a:p>
            <a:pPr marL="457200" lvl="1" defTabSz="120650">
              <a:spcBef>
                <a:spcPct val="30000"/>
              </a:spcBef>
              <a:buClr>
                <a:schemeClr val="tx1"/>
              </a:buClr>
              <a:defRPr/>
            </a:pPr>
            <a:r>
              <a:rPr lang="en-US" altLang="en-US" dirty="0">
                <a:latin typeface="Arial" panose="020B0604020202020204" pitchFamily="34" charset="0"/>
                <a:cs typeface="Arial" panose="020B0604020202020204" pitchFamily="34" charset="0"/>
              </a:rPr>
              <a:t>Higher dependence potential.</a:t>
            </a:r>
          </a:p>
          <a:p>
            <a:pPr marL="457200" lvl="1" defTabSz="120650">
              <a:spcBef>
                <a:spcPct val="30000"/>
              </a:spcBef>
              <a:buClr>
                <a:schemeClr val="tx1"/>
              </a:buClr>
              <a:defRPr/>
            </a:pPr>
            <a:r>
              <a:rPr lang="en-US" altLang="en-US" dirty="0">
                <a:latin typeface="Arial" panose="020B0604020202020204" pitchFamily="34" charset="0"/>
                <a:cs typeface="Arial" panose="020B0604020202020204" pitchFamily="34" charset="0"/>
              </a:rPr>
              <a:t>Need for frequent dosing can compromise compliance.</a:t>
            </a:r>
          </a:p>
          <a:p>
            <a:pPr marL="457200" lvl="1" defTabSz="120650">
              <a:spcBef>
                <a:spcPct val="30000"/>
              </a:spcBef>
              <a:buClr>
                <a:schemeClr val="tx1"/>
              </a:buClr>
              <a:defRPr/>
            </a:pPr>
            <a:r>
              <a:rPr lang="en-US" altLang="en-US" dirty="0">
                <a:latin typeface="Arial" panose="020B0604020202020204" pitchFamily="34" charset="0"/>
                <a:cs typeface="Arial" panose="020B0604020202020204" pitchFamily="34" charset="0"/>
              </a:rPr>
              <a:t>Patients with chronic nasal disorders or severe reactive airway disease should avoid the nasal spray.</a:t>
            </a:r>
          </a:p>
        </p:txBody>
      </p:sp>
      <p:sp>
        <p:nvSpPr>
          <p:cNvPr id="459780" name="Rectangle 4">
            <a:extLst>
              <a:ext uri="{FF2B5EF4-FFF2-40B4-BE49-F238E27FC236}">
                <a16:creationId xmlns:a16="http://schemas.microsoft.com/office/drawing/2014/main" id="{BABFAFE9-A5BE-422D-9340-DF449BAA4521}"/>
              </a:ext>
            </a:extLst>
          </p:cNvPr>
          <p:cNvSpPr>
            <a:spLocks noChangeArrowheads="1"/>
          </p:cNvSpPr>
          <p:nvPr/>
        </p:nvSpPr>
        <p:spPr bwMode="auto">
          <a:xfrm>
            <a:off x="1835150" y="1895475"/>
            <a:ext cx="37925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indent="-228600" defTabSz="120650">
              <a:spcBef>
                <a:spcPct val="20000"/>
              </a:spcBef>
              <a:buChar char="–"/>
              <a:defRPr sz="2800">
                <a:solidFill>
                  <a:schemeClr val="tx1"/>
                </a:solidFill>
                <a:latin typeface="Arial" panose="020B0604020202020204" pitchFamily="34" charset="0"/>
              </a:defRPr>
            </a:lvl2pPr>
            <a:lvl3pPr marL="1143000" indent="-228600" defTabSz="12065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120650">
              <a:spcBef>
                <a:spcPct val="20000"/>
              </a:spcBef>
              <a:buChar char="–"/>
              <a:defRPr sz="2000">
                <a:solidFill>
                  <a:schemeClr val="tx1"/>
                </a:solidFill>
                <a:latin typeface="Arial" panose="020B0604020202020204" pitchFamily="34" charset="0"/>
              </a:defRPr>
            </a:lvl4pPr>
            <a:lvl5pPr marL="2057400" indent="-228600" defTabSz="12065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100000"/>
              </a:spcBef>
              <a:buClr>
                <a:schemeClr val="tx1"/>
              </a:buClr>
              <a:buSzPct val="60000"/>
              <a:buFont typeface="Wingdings" panose="05000000000000000000" pitchFamily="2" charset="2"/>
              <a:buNone/>
              <a:defRPr/>
            </a:pPr>
            <a:r>
              <a:rPr lang="en-US" altLang="en-US" b="1" dirty="0">
                <a:effectLst>
                  <a:outerShdw blurRad="38100" dist="38100" dir="2700000" algn="tl">
                    <a:srgbClr val="000000"/>
                  </a:outerShdw>
                </a:effectLst>
                <a:cs typeface="Arial" panose="020B0604020202020204" pitchFamily="34" charset="0"/>
              </a:rPr>
              <a:t>Advantages</a:t>
            </a:r>
          </a:p>
          <a:p>
            <a:pPr lvl="1" eaLnBrk="1" hangingPunct="1">
              <a:lnSpc>
                <a:spcPct val="90000"/>
              </a:lnSpc>
              <a:spcBef>
                <a:spcPct val="3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Patients can easily titrate therapy to rapidly manage withdrawal symptoms.</a:t>
            </a:r>
          </a:p>
          <a:p>
            <a:pPr lvl="1" eaLnBrk="1" hangingPunct="1">
              <a:lnSpc>
                <a:spcPct val="90000"/>
              </a:lnSpc>
              <a:spcBef>
                <a:spcPct val="3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May be more effective with more highly dependent patients.</a:t>
            </a:r>
          </a:p>
          <a:p>
            <a:pPr lvl="1" eaLnBrk="1" hangingPunct="1">
              <a:spcBef>
                <a:spcPct val="100000"/>
              </a:spcBef>
              <a:buClr>
                <a:schemeClr val="tx1"/>
              </a:buClr>
              <a:buSzPct val="55000"/>
              <a:buFont typeface="Wingdings" panose="05000000000000000000" pitchFamily="2" charset="2"/>
              <a:buNone/>
              <a:defRPr/>
            </a:pPr>
            <a:endParaRPr lang="en-US" altLang="en-US" sz="2400" dirty="0">
              <a:cs typeface="Arial" panose="020B0604020202020204" pitchFamily="34" charset="0"/>
            </a:endParaRPr>
          </a:p>
        </p:txBody>
      </p:sp>
      <p:sp>
        <p:nvSpPr>
          <p:cNvPr id="107525" name="Line 5">
            <a:extLst>
              <a:ext uri="{FF2B5EF4-FFF2-40B4-BE49-F238E27FC236}">
                <a16:creationId xmlns:a16="http://schemas.microsoft.com/office/drawing/2014/main" id="{9517DEE2-2D68-4159-BC9B-60F20756CA63}"/>
              </a:ext>
            </a:extLst>
          </p:cNvPr>
          <p:cNvSpPr>
            <a:spLocks noChangeShapeType="1"/>
          </p:cNvSpPr>
          <p:nvPr/>
        </p:nvSpPr>
        <p:spPr bwMode="auto">
          <a:xfrm>
            <a:off x="5683250" y="1908176"/>
            <a:ext cx="0" cy="432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54398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81602" name="Rectangle 2">
            <a:extLst>
              <a:ext uri="{FF2B5EF4-FFF2-40B4-BE49-F238E27FC236}">
                <a16:creationId xmlns:a16="http://schemas.microsoft.com/office/drawing/2014/main" id="{B1454A31-125E-4845-B391-C0C00FB40022}"/>
              </a:ext>
            </a:extLst>
          </p:cNvPr>
          <p:cNvSpPr>
            <a:spLocks noGrp="1" noRot="1" noChangeArrowheads="1"/>
          </p:cNvSpPr>
          <p:nvPr>
            <p:ph type="title"/>
          </p:nvPr>
        </p:nvSpPr>
        <p:spPr>
          <a:xfrm>
            <a:off x="541317" y="122238"/>
            <a:ext cx="10515600" cy="1325563"/>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Bupropion</a:t>
            </a:r>
          </a:p>
        </p:txBody>
      </p:sp>
      <p:sp>
        <p:nvSpPr>
          <p:cNvPr id="281603" name="Rectangle 3">
            <a:extLst>
              <a:ext uri="{FF2B5EF4-FFF2-40B4-BE49-F238E27FC236}">
                <a16:creationId xmlns:a16="http://schemas.microsoft.com/office/drawing/2014/main" id="{2F8B78E7-75F2-499A-85B7-CFD0A5A236CB}"/>
              </a:ext>
            </a:extLst>
          </p:cNvPr>
          <p:cNvSpPr>
            <a:spLocks noGrp="1" noChangeArrowheads="1"/>
          </p:cNvSpPr>
          <p:nvPr>
            <p:ph type="body" idx="1"/>
          </p:nvPr>
        </p:nvSpPr>
        <p:spPr>
          <a:xfrm>
            <a:off x="1056904" y="1685307"/>
            <a:ext cx="10129652" cy="4683125"/>
          </a:xfrm>
        </p:spPr>
        <p:txBody>
          <a:bodyPr>
            <a:normAutofit/>
          </a:bodyPr>
          <a:lstStyle/>
          <a:p>
            <a:pPr eaLnBrk="1" hangingPunct="1">
              <a:lnSpc>
                <a:spcPct val="90000"/>
              </a:lnSpc>
              <a:defRPr/>
            </a:pPr>
            <a:r>
              <a:rPr lang="en-US" altLang="en-US" dirty="0">
                <a:latin typeface="Arial" panose="020B0604020202020204" pitchFamily="34" charset="0"/>
                <a:cs typeface="Arial" panose="020B0604020202020204" pitchFamily="34" charset="0"/>
              </a:rPr>
              <a:t>Monocyclic antidepressant</a:t>
            </a:r>
          </a:p>
          <a:p>
            <a:pPr eaLnBrk="1" hangingPunct="1">
              <a:lnSpc>
                <a:spcPct val="90000"/>
              </a:lnSpc>
              <a:defRPr/>
            </a:pPr>
            <a:r>
              <a:rPr lang="en-US" altLang="en-US" dirty="0">
                <a:latin typeface="Arial" panose="020B0604020202020204" pitchFamily="34" charset="0"/>
                <a:cs typeface="Arial" panose="020B0604020202020204" pitchFamily="34" charset="0"/>
              </a:rPr>
              <a:t>Inhibits re-uptake of Norepinephrine and Dopamine</a:t>
            </a:r>
          </a:p>
          <a:p>
            <a:pPr eaLnBrk="1" hangingPunct="1">
              <a:lnSpc>
                <a:spcPct val="90000"/>
              </a:lnSpc>
              <a:defRPr/>
            </a:pPr>
            <a:r>
              <a:rPr lang="en-US" altLang="en-US" dirty="0">
                <a:latin typeface="Arial" panose="020B0604020202020204" pitchFamily="34" charset="0"/>
                <a:cs typeface="Arial" panose="020B0604020202020204" pitchFamily="34" charset="0"/>
              </a:rPr>
              <a:t>Affects Dopaminergic activity on reward pathways</a:t>
            </a:r>
          </a:p>
          <a:p>
            <a:pPr eaLnBrk="1" hangingPunct="1">
              <a:lnSpc>
                <a:spcPct val="90000"/>
              </a:lnSpc>
              <a:defRPr/>
            </a:pPr>
            <a:r>
              <a:rPr lang="en-US" altLang="en-US" dirty="0">
                <a:latin typeface="Arial" panose="020B0604020202020204" pitchFamily="34" charset="0"/>
                <a:cs typeface="Arial" panose="020B0604020202020204" pitchFamily="34" charset="0"/>
              </a:rPr>
              <a:t>Doubles abstinence rates</a:t>
            </a:r>
          </a:p>
          <a:p>
            <a:pPr eaLnBrk="1" hangingPunct="1">
              <a:lnSpc>
                <a:spcPct val="90000"/>
              </a:lnSpc>
              <a:defRPr/>
            </a:pPr>
            <a:r>
              <a:rPr lang="en-US" altLang="en-US" dirty="0">
                <a:latin typeface="Arial" panose="020B0604020202020204" pitchFamily="34" charset="0"/>
                <a:cs typeface="Arial" panose="020B0604020202020204" pitchFamily="34" charset="0"/>
              </a:rPr>
              <a:t>Begin 1-2 weeks before quit attempt</a:t>
            </a:r>
          </a:p>
          <a:p>
            <a:pPr eaLnBrk="1" hangingPunct="1">
              <a:lnSpc>
                <a:spcPct val="90000"/>
              </a:lnSpc>
              <a:defRPr/>
            </a:pPr>
            <a:r>
              <a:rPr lang="en-US" altLang="en-US" dirty="0">
                <a:latin typeface="Arial" panose="020B0604020202020204" pitchFamily="34" charset="0"/>
                <a:cs typeface="Arial" panose="020B0604020202020204" pitchFamily="34" charset="0"/>
              </a:rPr>
              <a:t>150mg x 3 days, then 150mg bid (300mg/day) for 6-12 weeks</a:t>
            </a:r>
          </a:p>
          <a:p>
            <a:pPr eaLnBrk="1" hangingPunct="1">
              <a:lnSpc>
                <a:spcPct val="90000"/>
              </a:lnSpc>
              <a:defRPr/>
            </a:pPr>
            <a:r>
              <a:rPr lang="en-US" altLang="en-US" dirty="0">
                <a:latin typeface="Arial" panose="020B0604020202020204" pitchFamily="34" charset="0"/>
                <a:cs typeface="Arial" panose="020B0604020202020204" pitchFamily="34" charset="0"/>
              </a:rPr>
              <a:t>Up to 6 months as maintenance </a:t>
            </a:r>
          </a:p>
          <a:p>
            <a:pPr eaLnBrk="1" hangingPunct="1">
              <a:lnSpc>
                <a:spcPct val="90000"/>
              </a:lnSpc>
              <a:defRPr/>
            </a:pPr>
            <a:endParaRPr lang="en-US" altLang="en-US" dirty="0"/>
          </a:p>
        </p:txBody>
      </p:sp>
    </p:spTree>
    <p:extLst>
      <p:ext uri="{BB962C8B-B14F-4D97-AF65-F5344CB8AC3E}">
        <p14:creationId xmlns:p14="http://schemas.microsoft.com/office/powerpoint/2010/main" val="37572304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67970" name="Rectangle 2">
            <a:extLst>
              <a:ext uri="{FF2B5EF4-FFF2-40B4-BE49-F238E27FC236}">
                <a16:creationId xmlns:a16="http://schemas.microsoft.com/office/drawing/2014/main" id="{1063F399-D250-4FB2-A024-C9A8F663F9CA}"/>
              </a:ext>
            </a:extLst>
          </p:cNvPr>
          <p:cNvSpPr>
            <a:spLocks noGrp="1" noChangeArrowheads="1"/>
          </p:cNvSpPr>
          <p:nvPr>
            <p:ph type="title" idx="4294967295"/>
          </p:nvPr>
        </p:nvSpPr>
        <p:spPr>
          <a:xfrm>
            <a:off x="566739" y="186995"/>
            <a:ext cx="10515600" cy="1325563"/>
          </a:xfrm>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Bupropion Summary</a:t>
            </a:r>
          </a:p>
        </p:txBody>
      </p:sp>
      <p:sp>
        <p:nvSpPr>
          <p:cNvPr id="467971" name="Rectangle 3">
            <a:extLst>
              <a:ext uri="{FF2B5EF4-FFF2-40B4-BE49-F238E27FC236}">
                <a16:creationId xmlns:a16="http://schemas.microsoft.com/office/drawing/2014/main" id="{31783540-8770-40EB-9782-31EA135203FC}"/>
              </a:ext>
            </a:extLst>
          </p:cNvPr>
          <p:cNvSpPr>
            <a:spLocks noGrp="1" noChangeArrowheads="1"/>
          </p:cNvSpPr>
          <p:nvPr>
            <p:ph type="body" idx="4294967295"/>
          </p:nvPr>
        </p:nvSpPr>
        <p:spPr>
          <a:xfrm>
            <a:off x="6088063" y="1847850"/>
            <a:ext cx="4311650" cy="4211638"/>
          </a:xfrm>
        </p:spPr>
        <p:txBody>
          <a:bodyPr/>
          <a:lstStyle/>
          <a:p>
            <a:pPr marL="0" indent="0" defTabSz="120650">
              <a:spcBef>
                <a:spcPct val="50000"/>
              </a:spcBef>
              <a:buNone/>
              <a:defRPr/>
            </a:pPr>
            <a:r>
              <a:rPr lang="en-US" altLang="en-US" b="1" dirty="0">
                <a:latin typeface="Arial" panose="020B0604020202020204" pitchFamily="34" charset="0"/>
                <a:cs typeface="Arial" panose="020B0604020202020204" pitchFamily="34" charset="0"/>
              </a:rPr>
              <a:t>Disadvantages</a:t>
            </a:r>
          </a:p>
          <a:p>
            <a:pPr marL="457200" lvl="1" defTabSz="120650">
              <a:spcBef>
                <a:spcPct val="50000"/>
              </a:spcBef>
              <a:buClr>
                <a:schemeClr val="tx1"/>
              </a:buClr>
              <a:defRPr/>
            </a:pPr>
            <a:r>
              <a:rPr lang="en-US" altLang="en-US" dirty="0">
                <a:latin typeface="Arial" panose="020B0604020202020204" pitchFamily="34" charset="0"/>
                <a:cs typeface="Arial" panose="020B0604020202020204" pitchFamily="34" charset="0"/>
              </a:rPr>
              <a:t>Seizure risk increased.</a:t>
            </a:r>
          </a:p>
          <a:p>
            <a:pPr marL="457200" lvl="1" defTabSz="120650">
              <a:spcBef>
                <a:spcPct val="50000"/>
              </a:spcBef>
              <a:buClr>
                <a:schemeClr val="tx1"/>
              </a:buClr>
              <a:defRPr/>
            </a:pPr>
            <a:r>
              <a:rPr lang="en-US" altLang="en-US" dirty="0">
                <a:latin typeface="Arial" panose="020B0604020202020204" pitchFamily="34" charset="0"/>
                <a:cs typeface="Arial" panose="020B0604020202020204" pitchFamily="34" charset="0"/>
              </a:rPr>
              <a:t>Contraindications preclude use in some patients</a:t>
            </a:r>
            <a:r>
              <a:rPr lang="en-US" altLang="en-US" dirty="0"/>
              <a:t>.</a:t>
            </a:r>
          </a:p>
        </p:txBody>
      </p:sp>
      <p:sp>
        <p:nvSpPr>
          <p:cNvPr id="467972" name="Rectangle 4">
            <a:extLst>
              <a:ext uri="{FF2B5EF4-FFF2-40B4-BE49-F238E27FC236}">
                <a16:creationId xmlns:a16="http://schemas.microsoft.com/office/drawing/2014/main" id="{721EC1FB-F6A0-45D9-9D2E-0D53A8E2407E}"/>
              </a:ext>
            </a:extLst>
          </p:cNvPr>
          <p:cNvSpPr>
            <a:spLocks noChangeArrowheads="1"/>
          </p:cNvSpPr>
          <p:nvPr/>
        </p:nvSpPr>
        <p:spPr bwMode="auto">
          <a:xfrm>
            <a:off x="1884364" y="1862138"/>
            <a:ext cx="39401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0650">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indent="-228600" defTabSz="120650">
              <a:spcBef>
                <a:spcPct val="20000"/>
              </a:spcBef>
              <a:buChar char="–"/>
              <a:defRPr sz="2800">
                <a:solidFill>
                  <a:schemeClr val="tx1"/>
                </a:solidFill>
                <a:latin typeface="Arial" panose="020B0604020202020204" pitchFamily="34" charset="0"/>
              </a:defRPr>
            </a:lvl2pPr>
            <a:lvl3pPr marL="1143000" indent="-228600" defTabSz="12065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defTabSz="120650">
              <a:spcBef>
                <a:spcPct val="20000"/>
              </a:spcBef>
              <a:buChar char="–"/>
              <a:defRPr sz="2000">
                <a:solidFill>
                  <a:schemeClr val="tx1"/>
                </a:solidFill>
                <a:latin typeface="Arial" panose="020B0604020202020204" pitchFamily="34" charset="0"/>
              </a:defRPr>
            </a:lvl4pPr>
            <a:lvl5pPr marL="2057400" indent="-228600" defTabSz="12065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defTabSz="12065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lnSpc>
                <a:spcPct val="90000"/>
              </a:lnSpc>
              <a:spcBef>
                <a:spcPct val="50000"/>
              </a:spcBef>
              <a:buClr>
                <a:schemeClr val="tx1"/>
              </a:buClr>
              <a:buSzPct val="60000"/>
              <a:buFont typeface="Wingdings" panose="05000000000000000000" pitchFamily="2" charset="2"/>
              <a:buNone/>
              <a:defRPr/>
            </a:pPr>
            <a:r>
              <a:rPr lang="en-US" altLang="en-US" b="1" dirty="0">
                <a:effectLst>
                  <a:outerShdw blurRad="38100" dist="38100" dir="2700000" algn="tl">
                    <a:srgbClr val="000000"/>
                  </a:outerShdw>
                </a:effectLst>
                <a:cs typeface="Arial" panose="020B0604020202020204" pitchFamily="34" charset="0"/>
              </a:rPr>
              <a:t>Advantages</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Easy to use oral formulation.</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Convenient dosing. </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Delays weight gain.</a:t>
            </a:r>
          </a:p>
          <a:p>
            <a:pPr lvl="1" eaLnBrk="1" hangingPunct="1">
              <a:lnSpc>
                <a:spcPct val="90000"/>
              </a:lnSpc>
              <a:spcBef>
                <a:spcPct val="50000"/>
              </a:spcBef>
              <a:buClr>
                <a:schemeClr val="tx1"/>
              </a:buClr>
              <a:buSzPct val="55000"/>
              <a:buFont typeface="Wingdings" panose="05000000000000000000" pitchFamily="2" charset="2"/>
              <a:buChar char="n"/>
              <a:defRPr/>
            </a:pPr>
            <a:r>
              <a:rPr lang="en-US" altLang="en-US" sz="2400" dirty="0">
                <a:effectLst>
                  <a:outerShdw blurRad="38100" dist="38100" dir="2700000" algn="tl">
                    <a:srgbClr val="000000"/>
                  </a:outerShdw>
                </a:effectLst>
                <a:cs typeface="Arial" panose="020B0604020202020204" pitchFamily="34" charset="0"/>
              </a:rPr>
              <a:t>Beneficial for patients with concurrent depression.</a:t>
            </a:r>
          </a:p>
          <a:p>
            <a:pPr lvl="1" eaLnBrk="1" hangingPunct="1">
              <a:lnSpc>
                <a:spcPct val="90000"/>
              </a:lnSpc>
              <a:spcBef>
                <a:spcPct val="50000"/>
              </a:spcBef>
              <a:buClr>
                <a:schemeClr val="tx1"/>
              </a:buClr>
              <a:buSzPct val="55000"/>
              <a:buFont typeface="Wingdings" panose="05000000000000000000" pitchFamily="2" charset="2"/>
              <a:buNone/>
              <a:defRPr/>
            </a:pPr>
            <a:endParaRPr lang="en-US" altLang="en-US" sz="2400" dirty="0">
              <a:solidFill>
                <a:srgbClr val="FF0000"/>
              </a:solidFill>
              <a:effectLst>
                <a:outerShdw blurRad="38100" dist="38100" dir="2700000" algn="tl">
                  <a:srgbClr val="000000"/>
                </a:outerShdw>
              </a:effectLst>
              <a:latin typeface="Garamond" panose="02020404030301010803" pitchFamily="18" charset="0"/>
              <a:cs typeface="Arial" panose="020B0604020202020204" pitchFamily="34" charset="0"/>
            </a:endParaRPr>
          </a:p>
        </p:txBody>
      </p:sp>
      <p:sp>
        <p:nvSpPr>
          <p:cNvPr id="114693" name="Line 5">
            <a:extLst>
              <a:ext uri="{FF2B5EF4-FFF2-40B4-BE49-F238E27FC236}">
                <a16:creationId xmlns:a16="http://schemas.microsoft.com/office/drawing/2014/main" id="{22ACD7EA-D4B5-437B-9FE8-6F44C07A9492}"/>
              </a:ext>
            </a:extLst>
          </p:cNvPr>
          <p:cNvSpPr>
            <a:spLocks noChangeShapeType="1"/>
          </p:cNvSpPr>
          <p:nvPr/>
        </p:nvSpPr>
        <p:spPr bwMode="auto">
          <a:xfrm>
            <a:off x="5924550" y="1943101"/>
            <a:ext cx="0" cy="4327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41055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564226" name="Rectangle 2">
            <a:extLst>
              <a:ext uri="{FF2B5EF4-FFF2-40B4-BE49-F238E27FC236}">
                <a16:creationId xmlns:a16="http://schemas.microsoft.com/office/drawing/2014/main" id="{52177F84-BE66-491E-96EE-3F3911B899A4}"/>
              </a:ext>
            </a:extLst>
          </p:cNvPr>
          <p:cNvSpPr>
            <a:spLocks noGrp="1" noRot="1" noChangeArrowheads="1"/>
          </p:cNvSpPr>
          <p:nvPr>
            <p:ph type="title" idx="4294967295"/>
          </p:nvPr>
        </p:nvSpPr>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Nicotine</a:t>
            </a:r>
          </a:p>
        </p:txBody>
      </p:sp>
      <p:sp>
        <p:nvSpPr>
          <p:cNvPr id="564227" name="Rectangle 3">
            <a:extLst>
              <a:ext uri="{FF2B5EF4-FFF2-40B4-BE49-F238E27FC236}">
                <a16:creationId xmlns:a16="http://schemas.microsoft.com/office/drawing/2014/main" id="{8DD60CDA-4B81-487A-BF72-23A18F9B5961}"/>
              </a:ext>
            </a:extLst>
          </p:cNvPr>
          <p:cNvSpPr>
            <a:spLocks noGrp="1" noChangeArrowheads="1"/>
          </p:cNvSpPr>
          <p:nvPr>
            <p:ph type="body" idx="4294967295"/>
          </p:nvPr>
        </p:nvSpPr>
        <p:spPr>
          <a:xfrm>
            <a:off x="1981200" y="1905001"/>
            <a:ext cx="8686800" cy="4221163"/>
          </a:xfrm>
        </p:spPr>
        <p:txBody>
          <a:bodyPr/>
          <a:lstStyle/>
          <a:p>
            <a:pPr eaLnBrk="1" hangingPunct="1">
              <a:lnSpc>
                <a:spcPct val="90000"/>
              </a:lnSpc>
              <a:defRPr/>
            </a:pPr>
            <a:r>
              <a:rPr lang="en-US" altLang="en-US" dirty="0">
                <a:latin typeface="Arial" panose="020B0604020202020204" pitchFamily="34" charset="0"/>
                <a:cs typeface="Arial" panose="020B0604020202020204" pitchFamily="34" charset="0"/>
              </a:rPr>
              <a:t>Not a carcinogen (as opposed to Tobacco)</a:t>
            </a:r>
          </a:p>
          <a:p>
            <a:pPr eaLnBrk="1" hangingPunct="1">
              <a:lnSpc>
                <a:spcPct val="90000"/>
              </a:lnSpc>
              <a:buFont typeface="Wingdings" panose="05000000000000000000" pitchFamily="2" charset="2"/>
              <a:buNone/>
              <a:defRPr/>
            </a:pPr>
            <a:r>
              <a:rPr lang="en-US" altLang="en-US" dirty="0">
                <a:latin typeface="Arial" panose="020B0604020202020204" pitchFamily="34" charset="0"/>
                <a:cs typeface="Arial" panose="020B0604020202020204" pitchFamily="34" charset="0"/>
              </a:rPr>
              <a:t> </a:t>
            </a:r>
          </a:p>
          <a:p>
            <a:pPr eaLnBrk="1" hangingPunct="1">
              <a:lnSpc>
                <a:spcPct val="90000"/>
              </a:lnSpc>
              <a:defRPr/>
            </a:pPr>
            <a:r>
              <a:rPr lang="en-US" altLang="en-US" dirty="0">
                <a:latin typeface="Arial" panose="020B0604020202020204" pitchFamily="34" charset="0"/>
                <a:cs typeface="Arial" panose="020B0604020202020204" pitchFamily="34" charset="0"/>
              </a:rPr>
              <a:t>Addictive (</a:t>
            </a:r>
            <a:r>
              <a:rPr lang="en-US" altLang="en-US" b="1" i="1" dirty="0">
                <a:latin typeface="Arial" panose="020B0604020202020204" pitchFamily="34" charset="0"/>
                <a:cs typeface="Arial" panose="020B0604020202020204" pitchFamily="34" charset="0"/>
              </a:rPr>
              <a:t>when inhaled or delivered by Tobacco</a:t>
            </a:r>
            <a:r>
              <a:rPr lang="en-US" altLang="en-US" dirty="0">
                <a:latin typeface="Arial" panose="020B0604020202020204" pitchFamily="34" charset="0"/>
                <a:cs typeface="Arial" panose="020B0604020202020204" pitchFamily="34" charset="0"/>
              </a:rPr>
              <a:t>)</a:t>
            </a:r>
          </a:p>
          <a:p>
            <a:pPr eaLnBrk="1" hangingPunct="1">
              <a:lnSpc>
                <a:spcPct val="90000"/>
              </a:lnSpc>
              <a:defRPr/>
            </a:pPr>
            <a:endParaRPr lang="en-US" altLang="en-US" dirty="0">
              <a:latin typeface="Arial" panose="020B0604020202020204" pitchFamily="34" charset="0"/>
              <a:cs typeface="Arial" panose="020B0604020202020204" pitchFamily="34" charset="0"/>
            </a:endParaRPr>
          </a:p>
          <a:p>
            <a:pPr eaLnBrk="1" hangingPunct="1">
              <a:lnSpc>
                <a:spcPct val="90000"/>
              </a:lnSpc>
              <a:defRPr/>
            </a:pPr>
            <a:r>
              <a:rPr lang="en-US" altLang="en-US" dirty="0">
                <a:latin typeface="Arial" panose="020B0604020202020204" pitchFamily="34" charset="0"/>
                <a:cs typeface="Arial" panose="020B0604020202020204" pitchFamily="34" charset="0"/>
              </a:rPr>
              <a:t>Cigarettes are a potent Nicotine Delivery System</a:t>
            </a:r>
          </a:p>
          <a:p>
            <a:pPr lvl="1" eaLnBrk="1" hangingPunct="1">
              <a:lnSpc>
                <a:spcPct val="90000"/>
              </a:lnSpc>
              <a:defRPr/>
            </a:pPr>
            <a:endParaRPr lang="en-US" altLang="en-US" b="1" dirty="0">
              <a:latin typeface="Arial" panose="020B0604020202020204" pitchFamily="34" charset="0"/>
              <a:cs typeface="Arial" panose="020B0604020202020204" pitchFamily="34" charset="0"/>
            </a:endParaRPr>
          </a:p>
          <a:p>
            <a:pPr lvl="1" eaLnBrk="1" hangingPunct="1">
              <a:lnSpc>
                <a:spcPct val="90000"/>
              </a:lnSpc>
              <a:defRPr/>
            </a:pPr>
            <a:r>
              <a:rPr lang="en-US" altLang="en-US" b="1" dirty="0">
                <a:latin typeface="Arial" panose="020B0604020202020204" pitchFamily="34" charset="0"/>
                <a:cs typeface="Arial" panose="020B0604020202020204" pitchFamily="34" charset="0"/>
              </a:rPr>
              <a:t>Approximately 1mg/ cigarette</a:t>
            </a:r>
          </a:p>
          <a:p>
            <a:pPr lvl="1" eaLnBrk="1" hangingPunct="1">
              <a:lnSpc>
                <a:spcPct val="90000"/>
              </a:lnSpc>
              <a:defRPr/>
            </a:pPr>
            <a:r>
              <a:rPr lang="en-US" altLang="en-US" b="1" dirty="0">
                <a:latin typeface="Arial" panose="020B0604020202020204" pitchFamily="34" charset="0"/>
                <a:cs typeface="Arial" panose="020B0604020202020204" pitchFamily="34" charset="0"/>
              </a:rPr>
              <a:t>&lt;10 seconds to brain</a:t>
            </a:r>
          </a:p>
          <a:p>
            <a:pPr lvl="1" eaLnBrk="1" hangingPunct="1">
              <a:lnSpc>
                <a:spcPct val="90000"/>
              </a:lnSpc>
              <a:defRPr/>
            </a:pPr>
            <a:r>
              <a:rPr lang="en-US" altLang="en-US" b="1" dirty="0">
                <a:latin typeface="Arial" panose="020B0604020202020204" pitchFamily="34" charset="0"/>
                <a:cs typeface="Arial" panose="020B0604020202020204" pitchFamily="34" charset="0"/>
              </a:rPr>
              <a:t>Addictive potential similar to cocaine and heroin</a:t>
            </a:r>
          </a:p>
          <a:p>
            <a:pPr eaLnBrk="1" hangingPunct="1">
              <a:lnSpc>
                <a:spcPct val="90000"/>
              </a:lnSpc>
              <a:defRPr/>
            </a:pPr>
            <a:endParaRPr lang="en-US" altLang="en-US" dirty="0"/>
          </a:p>
          <a:p>
            <a:pPr eaLnBrk="1" hangingPunct="1">
              <a:lnSpc>
                <a:spcPct val="90000"/>
              </a:lnSpc>
              <a:defRPr/>
            </a:pPr>
            <a:endParaRPr lang="en-US" altLang="en-US" dirty="0"/>
          </a:p>
        </p:txBody>
      </p:sp>
    </p:spTree>
    <p:extLst>
      <p:ext uri="{BB962C8B-B14F-4D97-AF65-F5344CB8AC3E}">
        <p14:creationId xmlns:p14="http://schemas.microsoft.com/office/powerpoint/2010/main" val="2860317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51284B91-AB14-4DF8-9C83-8B39FEB9A3DF}"/>
              </a:ext>
            </a:extLst>
          </p:cNvPr>
          <p:cNvSpPr>
            <a:spLocks noGrp="1" noRot="1" noChangeArrowheads="1"/>
          </p:cNvSpPr>
          <p:nvPr>
            <p:ph type="title"/>
          </p:nvPr>
        </p:nvSpPr>
        <p:spPr>
          <a:xfrm>
            <a:off x="473034" y="167760"/>
            <a:ext cx="6172200" cy="1143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Varenicline</a:t>
            </a:r>
          </a:p>
        </p:txBody>
      </p:sp>
      <p:sp>
        <p:nvSpPr>
          <p:cNvPr id="287747" name="Rectangle 3">
            <a:extLst>
              <a:ext uri="{FF2B5EF4-FFF2-40B4-BE49-F238E27FC236}">
                <a16:creationId xmlns:a16="http://schemas.microsoft.com/office/drawing/2014/main" id="{99DDC84A-A336-48A3-9E0F-794FA1D9C006}"/>
              </a:ext>
            </a:extLst>
          </p:cNvPr>
          <p:cNvSpPr>
            <a:spLocks noGrp="1" noChangeArrowheads="1"/>
          </p:cNvSpPr>
          <p:nvPr>
            <p:ph type="body" idx="1"/>
          </p:nvPr>
        </p:nvSpPr>
        <p:spPr>
          <a:xfrm>
            <a:off x="1440872" y="1907970"/>
            <a:ext cx="8760031" cy="5638800"/>
          </a:xfrm>
        </p:spPr>
        <p:txBody>
          <a:bodyPr>
            <a:normAutofit/>
          </a:bodyPr>
          <a:lstStyle/>
          <a:p>
            <a:pPr eaLnBrk="1" hangingPunct="1">
              <a:lnSpc>
                <a:spcPct val="90000"/>
              </a:lnSpc>
              <a:defRPr/>
            </a:pPr>
            <a:r>
              <a:rPr lang="en-US" altLang="en-US" dirty="0">
                <a:latin typeface="Arial" panose="020B0604020202020204" pitchFamily="34" charset="0"/>
                <a:cs typeface="Arial" panose="020B0604020202020204" pitchFamily="34" charset="0"/>
              </a:rPr>
              <a:t>Partial agonist at nicotinic acetylcholine receptor</a:t>
            </a:r>
          </a:p>
          <a:p>
            <a:pPr eaLnBrk="1" hangingPunct="1">
              <a:lnSpc>
                <a:spcPct val="90000"/>
              </a:lnSpc>
              <a:defRPr/>
            </a:pPr>
            <a:r>
              <a:rPr lang="en-US" altLang="en-US" dirty="0">
                <a:latin typeface="Arial" panose="020B0604020202020204" pitchFamily="34" charset="0"/>
                <a:cs typeface="Arial" panose="020B0604020202020204" pitchFamily="34" charset="0"/>
              </a:rPr>
              <a:t>&gt;Doubles abstinence rate</a:t>
            </a:r>
          </a:p>
          <a:p>
            <a:pPr eaLnBrk="1" hangingPunct="1">
              <a:lnSpc>
                <a:spcPct val="90000"/>
              </a:lnSpc>
              <a:defRPr/>
            </a:pPr>
            <a:r>
              <a:rPr lang="en-US" altLang="en-US" dirty="0">
                <a:latin typeface="Arial" panose="020B0604020202020204" pitchFamily="34" charset="0"/>
                <a:cs typeface="Arial" panose="020B0604020202020204" pitchFamily="34" charset="0"/>
              </a:rPr>
              <a:t>0.5mg x 3 days, 0.5mg twice daily x 4 days, then 1mg twice a day</a:t>
            </a:r>
          </a:p>
          <a:p>
            <a:pPr eaLnBrk="1" hangingPunct="1">
              <a:lnSpc>
                <a:spcPct val="90000"/>
              </a:lnSpc>
              <a:defRPr/>
            </a:pPr>
            <a:r>
              <a:rPr lang="en-US" altLang="en-US" dirty="0">
                <a:latin typeface="Arial" panose="020B0604020202020204" pitchFamily="34" charset="0"/>
                <a:cs typeface="Arial" panose="020B0604020202020204" pitchFamily="34" charset="0"/>
              </a:rPr>
              <a:t>Reduce dose in severe renal impairment</a:t>
            </a:r>
          </a:p>
          <a:p>
            <a:pPr eaLnBrk="1" hangingPunct="1">
              <a:lnSpc>
                <a:spcPct val="90000"/>
              </a:lnSpc>
              <a:defRPr/>
            </a:pPr>
            <a:r>
              <a:rPr lang="en-US" altLang="en-US" dirty="0">
                <a:latin typeface="Arial" panose="020B0604020202020204" pitchFamily="34" charset="0"/>
                <a:cs typeface="Arial" panose="020B0604020202020204" pitchFamily="34" charset="0"/>
              </a:rPr>
              <a:t>Take after eating with a full glass of water</a:t>
            </a:r>
          </a:p>
          <a:p>
            <a:pPr eaLnBrk="1" hangingPunct="1">
              <a:lnSpc>
                <a:spcPct val="90000"/>
              </a:lnSpc>
              <a:defRPr/>
            </a:pPr>
            <a:r>
              <a:rPr lang="en-US" altLang="en-US" dirty="0">
                <a:latin typeface="Arial" panose="020B0604020202020204" pitchFamily="34" charset="0"/>
                <a:cs typeface="Arial" panose="020B0604020202020204" pitchFamily="34" charset="0"/>
              </a:rPr>
              <a:t>12 weeks</a:t>
            </a:r>
          </a:p>
          <a:p>
            <a:pPr eaLnBrk="1" hangingPunct="1">
              <a:lnSpc>
                <a:spcPct val="90000"/>
              </a:lnSpc>
              <a:defRPr/>
            </a:pPr>
            <a:r>
              <a:rPr lang="en-US" altLang="en-US" dirty="0">
                <a:latin typeface="Arial" panose="020B0604020202020204" pitchFamily="34" charset="0"/>
                <a:cs typeface="Arial" panose="020B0604020202020204" pitchFamily="34" charset="0"/>
              </a:rPr>
              <a:t>Up to 6 months as maintenance</a:t>
            </a:r>
          </a:p>
        </p:txBody>
      </p:sp>
    </p:spTree>
    <p:extLst>
      <p:ext uri="{BB962C8B-B14F-4D97-AF65-F5344CB8AC3E}">
        <p14:creationId xmlns:p14="http://schemas.microsoft.com/office/powerpoint/2010/main" val="2111854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478210" name="Rectangle 2">
            <a:extLst>
              <a:ext uri="{FF2B5EF4-FFF2-40B4-BE49-F238E27FC236}">
                <a16:creationId xmlns:a16="http://schemas.microsoft.com/office/drawing/2014/main" id="{74C95409-58DE-466F-B91D-702A10E0596F}"/>
              </a:ext>
            </a:extLst>
          </p:cNvPr>
          <p:cNvSpPr>
            <a:spLocks noGrp="1" noChangeArrowheads="1"/>
          </p:cNvSpPr>
          <p:nvPr>
            <p:ph type="title"/>
          </p:nvPr>
        </p:nvSpPr>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Varenicline</a:t>
            </a:r>
          </a:p>
        </p:txBody>
      </p:sp>
      <p:sp>
        <p:nvSpPr>
          <p:cNvPr id="478211" name="Rectangle 3">
            <a:extLst>
              <a:ext uri="{FF2B5EF4-FFF2-40B4-BE49-F238E27FC236}">
                <a16:creationId xmlns:a16="http://schemas.microsoft.com/office/drawing/2014/main" id="{78B05676-384B-4EEE-92C5-707BAF317A63}"/>
              </a:ext>
            </a:extLst>
          </p:cNvPr>
          <p:cNvSpPr>
            <a:spLocks noGrp="1" noChangeArrowheads="1"/>
          </p:cNvSpPr>
          <p:nvPr>
            <p:ph type="body" idx="1"/>
          </p:nvPr>
        </p:nvSpPr>
        <p:spPr/>
        <p:txBody>
          <a:bodyPr/>
          <a:lstStyle/>
          <a:p>
            <a:pPr eaLnBrk="1" hangingPunct="1">
              <a:defRPr/>
            </a:pPr>
            <a:r>
              <a:rPr lang="en-US" altLang="en-US" dirty="0">
                <a:latin typeface="Arial" panose="020B0604020202020204" pitchFamily="34" charset="0"/>
                <a:cs typeface="Arial" panose="020B0604020202020204" pitchFamily="34" charset="0"/>
              </a:rPr>
              <a:t>Side effects:</a:t>
            </a:r>
          </a:p>
          <a:p>
            <a:pPr lvl="1" eaLnBrk="1" hangingPunct="1">
              <a:defRPr/>
            </a:pPr>
            <a:r>
              <a:rPr lang="en-US" altLang="en-US" dirty="0">
                <a:latin typeface="Arial" panose="020B0604020202020204" pitchFamily="34" charset="0"/>
                <a:cs typeface="Arial" panose="020B0604020202020204" pitchFamily="34" charset="0"/>
              </a:rPr>
              <a:t>Nausea</a:t>
            </a:r>
          </a:p>
          <a:p>
            <a:pPr lvl="1" eaLnBrk="1" hangingPunct="1">
              <a:defRPr/>
            </a:pPr>
            <a:r>
              <a:rPr lang="en-US" altLang="en-US" dirty="0">
                <a:latin typeface="Arial" panose="020B0604020202020204" pitchFamily="34" charset="0"/>
                <a:cs typeface="Arial" panose="020B0604020202020204" pitchFamily="34" charset="0"/>
              </a:rPr>
              <a:t>Abnormal dreams/ insomnia</a:t>
            </a:r>
          </a:p>
          <a:p>
            <a:pPr eaLnBrk="1" hangingPunct="1">
              <a:defRPr/>
            </a:pPr>
            <a:r>
              <a:rPr lang="en-US" altLang="en-US" dirty="0">
                <a:latin typeface="Arial" panose="020B0604020202020204" pitchFamily="34" charset="0"/>
                <a:cs typeface="Arial" panose="020B0604020202020204" pitchFamily="34" charset="0"/>
              </a:rPr>
              <a:t>Reduce dose in severe renal impairment</a:t>
            </a:r>
          </a:p>
          <a:p>
            <a:pPr eaLnBrk="1" hangingPunct="1">
              <a:defRPr/>
            </a:pPr>
            <a:r>
              <a:rPr lang="en-US" altLang="en-US" dirty="0">
                <a:latin typeface="Arial" panose="020B0604020202020204" pitchFamily="34" charset="0"/>
                <a:cs typeface="Arial" panose="020B0604020202020204" pitchFamily="34" charset="0"/>
              </a:rPr>
              <a:t>Patients should be advised to use caution driving or operating machinery</a:t>
            </a:r>
          </a:p>
          <a:p>
            <a:pPr eaLnBrk="1" hangingPunct="1">
              <a:defRPr/>
            </a:pPr>
            <a:r>
              <a:rPr lang="en-US" altLang="en-US" dirty="0">
                <a:latin typeface="Arial" panose="020B0604020202020204" pitchFamily="34" charset="0"/>
                <a:cs typeface="Arial" panose="020B0604020202020204" pitchFamily="34" charset="0"/>
              </a:rPr>
              <a:t>Monitor for changes in mood and behavior</a:t>
            </a:r>
          </a:p>
          <a:p>
            <a:pPr eaLnBrk="1" hangingPunct="1">
              <a:defRPr/>
            </a:pPr>
            <a:endParaRPr lang="en-US" altLang="en-US" dirty="0"/>
          </a:p>
          <a:p>
            <a:pPr lvl="1" eaLnBrk="1" hangingPunct="1">
              <a:defRPr/>
            </a:pPr>
            <a:endParaRPr lang="en-US" altLang="en-US" dirty="0"/>
          </a:p>
        </p:txBody>
      </p:sp>
    </p:spTree>
    <p:extLst>
      <p:ext uri="{BB962C8B-B14F-4D97-AF65-F5344CB8AC3E}">
        <p14:creationId xmlns:p14="http://schemas.microsoft.com/office/powerpoint/2010/main" val="236009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9C0BDEDD-55C5-4F15-957C-02CDDDB1A6E4}"/>
              </a:ext>
            </a:extLst>
          </p:cNvPr>
          <p:cNvSpPr>
            <a:spLocks noGrp="1" noRot="1" noChangeArrowheads="1"/>
          </p:cNvSpPr>
          <p:nvPr>
            <p:ph type="title"/>
          </p:nvPr>
        </p:nvSpPr>
        <p:spPr>
          <a:xfrm>
            <a:off x="249382" y="304800"/>
            <a:ext cx="12089080" cy="1143000"/>
          </a:xfrm>
        </p:spPr>
        <p:txBody>
          <a:bodyPr>
            <a:noAutofit/>
          </a:bodyPr>
          <a:lstStyle/>
          <a:p>
            <a:pPr eaLnBrk="1" hangingPunct="1">
              <a:defRPr/>
            </a:pPr>
            <a:r>
              <a:rPr lang="en-US" altLang="en-US" sz="4000" b="1" dirty="0">
                <a:latin typeface="Arial" panose="020B0604020202020204" pitchFamily="34" charset="0"/>
                <a:cs typeface="Arial" panose="020B0604020202020204" pitchFamily="34" charset="0"/>
              </a:rPr>
              <a:t>Tobacco Smoke Interactions with Medications</a:t>
            </a:r>
          </a:p>
        </p:txBody>
      </p:sp>
      <p:sp>
        <p:nvSpPr>
          <p:cNvPr id="74755" name="Rectangle 3">
            <a:extLst>
              <a:ext uri="{FF2B5EF4-FFF2-40B4-BE49-F238E27FC236}">
                <a16:creationId xmlns:a16="http://schemas.microsoft.com/office/drawing/2014/main" id="{E6C25287-732E-44EA-B7F1-C864E9B62280}"/>
              </a:ext>
            </a:extLst>
          </p:cNvPr>
          <p:cNvSpPr>
            <a:spLocks noGrp="1" noChangeArrowheads="1"/>
          </p:cNvSpPr>
          <p:nvPr>
            <p:ph type="body" idx="1"/>
          </p:nvPr>
        </p:nvSpPr>
        <p:spPr>
          <a:xfrm>
            <a:off x="2163763" y="1447800"/>
            <a:ext cx="8094662" cy="5105400"/>
          </a:xfrm>
        </p:spPr>
        <p:txBody>
          <a:bodyPr/>
          <a:lstStyle/>
          <a:p>
            <a:pPr marL="457200" lvl="1">
              <a:buClr>
                <a:schemeClr val="tx1"/>
              </a:buClr>
              <a:defRPr/>
            </a:pPr>
            <a:endParaRPr lang="en-US" altLang="en-US" dirty="0"/>
          </a:p>
          <a:p>
            <a:pPr marL="457200" lvl="1">
              <a:buClr>
                <a:schemeClr val="tx1"/>
              </a:buClr>
              <a:defRPr/>
            </a:pPr>
            <a:r>
              <a:rPr lang="en-US" altLang="en-US" dirty="0">
                <a:latin typeface="Arial" panose="020B0604020202020204" pitchFamily="34" charset="0"/>
                <a:cs typeface="Arial" panose="020B0604020202020204" pitchFamily="34" charset="0"/>
              </a:rPr>
              <a:t>Clinically significant interactions result from the combustion products of </a:t>
            </a:r>
            <a:r>
              <a:rPr lang="en-US" altLang="en-US" b="1" dirty="0">
                <a:latin typeface="Arial" panose="020B0604020202020204" pitchFamily="34" charset="0"/>
                <a:cs typeface="Arial" panose="020B0604020202020204" pitchFamily="34" charset="0"/>
              </a:rPr>
              <a:t>tobacco smoke</a:t>
            </a:r>
            <a:r>
              <a:rPr lang="en-US" altLang="en-US" dirty="0">
                <a:latin typeface="Arial" panose="020B0604020202020204" pitchFamily="34" charset="0"/>
                <a:cs typeface="Arial" panose="020B0604020202020204" pitchFamily="34" charset="0"/>
              </a:rPr>
              <a:t> .</a:t>
            </a:r>
          </a:p>
          <a:p>
            <a:pPr marL="457200" lvl="1">
              <a:buClr>
                <a:schemeClr val="tx1"/>
              </a:buClr>
              <a:defRPr/>
            </a:pPr>
            <a:endParaRPr lang="en-US" altLang="en-US" b="1" dirty="0">
              <a:latin typeface="Arial" panose="020B0604020202020204" pitchFamily="34" charset="0"/>
              <a:cs typeface="Arial" panose="020B0604020202020204" pitchFamily="34" charset="0"/>
            </a:endParaRPr>
          </a:p>
          <a:p>
            <a:pPr marL="457200" lvl="1">
              <a:buClr>
                <a:schemeClr val="tx1"/>
              </a:buClr>
              <a:defRPr/>
            </a:pPr>
            <a:r>
              <a:rPr lang="en-US" altLang="en-US" b="1" dirty="0">
                <a:latin typeface="Arial" panose="020B0604020202020204" pitchFamily="34" charset="0"/>
                <a:cs typeface="Arial" panose="020B0604020202020204" pitchFamily="34" charset="0"/>
              </a:rPr>
              <a:t>Tobacco smoke</a:t>
            </a:r>
            <a:r>
              <a:rPr lang="en-US" altLang="en-US" dirty="0">
                <a:latin typeface="Arial" panose="020B0604020202020204" pitchFamily="34" charset="0"/>
                <a:cs typeface="Arial" panose="020B0604020202020204" pitchFamily="34" charset="0"/>
              </a:rPr>
              <a:t> is a potent inducer of 1A2 and 2E1 P450 isoenzymes</a:t>
            </a:r>
          </a:p>
          <a:p>
            <a:pPr marL="457200" lvl="1">
              <a:buClr>
                <a:schemeClr val="tx1"/>
              </a:buClr>
              <a:defRPr/>
            </a:pPr>
            <a:endParaRPr lang="en-US" altLang="en-US" dirty="0">
              <a:latin typeface="Arial" panose="020B0604020202020204" pitchFamily="34" charset="0"/>
              <a:cs typeface="Arial" panose="020B0604020202020204" pitchFamily="34" charset="0"/>
            </a:endParaRPr>
          </a:p>
          <a:p>
            <a:pPr marL="457200" lvl="1">
              <a:buClr>
                <a:schemeClr val="tx1"/>
              </a:buClr>
              <a:defRPr/>
            </a:pPr>
            <a:r>
              <a:rPr lang="en-US" altLang="en-US" dirty="0">
                <a:latin typeface="Arial" panose="020B0604020202020204" pitchFamily="34" charset="0"/>
                <a:cs typeface="Arial" panose="020B0604020202020204" pitchFamily="34" charset="0"/>
              </a:rPr>
              <a:t>Constituents in </a:t>
            </a:r>
            <a:r>
              <a:rPr lang="en-US" altLang="en-US" b="1" dirty="0">
                <a:latin typeface="Arial" panose="020B0604020202020204" pitchFamily="34" charset="0"/>
                <a:cs typeface="Arial" panose="020B0604020202020204" pitchFamily="34" charset="0"/>
              </a:rPr>
              <a:t>tobacco smoke</a:t>
            </a:r>
            <a:r>
              <a:rPr lang="en-US" altLang="en-US" dirty="0">
                <a:latin typeface="Arial" panose="020B0604020202020204" pitchFamily="34" charset="0"/>
                <a:cs typeface="Arial" panose="020B0604020202020204" pitchFamily="34" charset="0"/>
              </a:rPr>
              <a:t> (polycyclic aromatic hydrocarbons) enhance the metabolism of other drugs, resulting in a </a:t>
            </a:r>
            <a:r>
              <a:rPr lang="en-US" altLang="en-US" b="1" dirty="0">
                <a:latin typeface="Arial" panose="020B0604020202020204" pitchFamily="34" charset="0"/>
                <a:cs typeface="Arial" panose="020B0604020202020204" pitchFamily="34" charset="0"/>
              </a:rPr>
              <a:t>reduced</a:t>
            </a:r>
            <a:r>
              <a:rPr lang="en-US" altLang="en-US" dirty="0">
                <a:latin typeface="Arial" panose="020B0604020202020204" pitchFamily="34" charset="0"/>
                <a:cs typeface="Arial" panose="020B0604020202020204" pitchFamily="34" charset="0"/>
              </a:rPr>
              <a:t> pharmacologic response.</a:t>
            </a:r>
          </a:p>
        </p:txBody>
      </p:sp>
      <p:sp>
        <p:nvSpPr>
          <p:cNvPr id="16388" name="Rectangle 4">
            <a:extLst>
              <a:ext uri="{FF2B5EF4-FFF2-40B4-BE49-F238E27FC236}">
                <a16:creationId xmlns:a16="http://schemas.microsoft.com/office/drawing/2014/main" id="{2F8CAF7F-9A18-4327-BB62-12BBA8B99248}"/>
              </a:ext>
            </a:extLst>
          </p:cNvPr>
          <p:cNvSpPr>
            <a:spLocks noChangeArrowheads="1"/>
          </p:cNvSpPr>
          <p:nvPr/>
        </p:nvSpPr>
        <p:spPr bwMode="auto">
          <a:xfrm>
            <a:off x="4495800" y="6216650"/>
            <a:ext cx="63452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
                <a:schemeClr val="tx1"/>
              </a:buClr>
              <a:buSzPct val="60000"/>
              <a:buFont typeface="Wingdings" panose="05000000000000000000" pitchFamily="2" charset="2"/>
              <a:buNone/>
            </a:pPr>
            <a:r>
              <a:rPr lang="en-US" altLang="en-US" sz="1800"/>
              <a:t>Fiore et al. (2008). </a:t>
            </a:r>
            <a:r>
              <a:rPr lang="en-US" altLang="en-US" sz="1800" i="1"/>
              <a:t>Treating Tobacco Use and Dependence: 2008 Update. Clinical Practice Guideline. </a:t>
            </a:r>
            <a:r>
              <a:rPr lang="en-US" altLang="en-US" sz="1800"/>
              <a:t>Rockville, MD: USDHHS, PHS, May 2008.</a:t>
            </a:r>
          </a:p>
        </p:txBody>
      </p:sp>
    </p:spTree>
    <p:extLst>
      <p:ext uri="{BB962C8B-B14F-4D97-AF65-F5344CB8AC3E}">
        <p14:creationId xmlns:p14="http://schemas.microsoft.com/office/powerpoint/2010/main" val="3258530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3A897E90-15EB-4595-81BC-D219EF113A75}"/>
              </a:ext>
            </a:extLst>
          </p:cNvPr>
          <p:cNvSpPr>
            <a:spLocks noGrp="1" noRot="1" noChangeArrowheads="1"/>
          </p:cNvSpPr>
          <p:nvPr>
            <p:ph type="title"/>
          </p:nvPr>
        </p:nvSpPr>
        <p:spPr>
          <a:xfrm>
            <a:off x="332509" y="228600"/>
            <a:ext cx="11495314" cy="1143000"/>
          </a:xfrm>
        </p:spPr>
        <p:txBody>
          <a:bodyPr>
            <a:noAutofit/>
          </a:bodyPr>
          <a:lstStyle/>
          <a:p>
            <a:pPr eaLnBrk="1" hangingPunct="1">
              <a:defRPr/>
            </a:pPr>
            <a:r>
              <a:rPr lang="en-US" altLang="en-US" sz="4000" b="1" dirty="0">
                <a:latin typeface="Arial" panose="020B0604020202020204" pitchFamily="34" charset="0"/>
                <a:cs typeface="Arial" panose="020B0604020202020204" pitchFamily="34" charset="0"/>
              </a:rPr>
              <a:t>Tobacco Smoke Interactions with Medications</a:t>
            </a:r>
          </a:p>
        </p:txBody>
      </p:sp>
      <p:sp>
        <p:nvSpPr>
          <p:cNvPr id="76803" name="Rectangle 3">
            <a:extLst>
              <a:ext uri="{FF2B5EF4-FFF2-40B4-BE49-F238E27FC236}">
                <a16:creationId xmlns:a16="http://schemas.microsoft.com/office/drawing/2014/main" id="{BD1F19B0-B784-45E4-9DDB-E3E4A3225D88}"/>
              </a:ext>
            </a:extLst>
          </p:cNvPr>
          <p:cNvSpPr>
            <a:spLocks noGrp="1" noChangeArrowheads="1"/>
          </p:cNvSpPr>
          <p:nvPr>
            <p:ph type="body" idx="1"/>
          </p:nvPr>
        </p:nvSpPr>
        <p:spPr>
          <a:xfrm>
            <a:off x="1981200" y="1143000"/>
            <a:ext cx="8458200" cy="5715000"/>
          </a:xfrm>
        </p:spPr>
        <p:txBody>
          <a:bodyPr/>
          <a:lstStyle/>
          <a:p>
            <a:pPr lvl="2" eaLnBrk="1" hangingPunct="1">
              <a:lnSpc>
                <a:spcPct val="90000"/>
              </a:lnSpc>
              <a:buFont typeface="Wingdings" panose="05000000000000000000" pitchFamily="2" charset="2"/>
              <a:buNone/>
              <a:defRPr/>
            </a:pPr>
            <a:endParaRPr lang="en-US" altLang="en-US" dirty="0"/>
          </a:p>
          <a:p>
            <a:pPr eaLnBrk="1" hangingPunct="1">
              <a:lnSpc>
                <a:spcPct val="90000"/>
              </a:lnSpc>
              <a:defRPr/>
            </a:pPr>
            <a:r>
              <a:rPr lang="en-US" altLang="en-US" dirty="0">
                <a:latin typeface="Arial" panose="020B0604020202020204" pitchFamily="34" charset="0"/>
                <a:cs typeface="Arial" panose="020B0604020202020204" pitchFamily="34" charset="0"/>
              </a:rPr>
              <a:t>Tobacco use can result in a 40% reduced serum level of some medications</a:t>
            </a:r>
          </a:p>
          <a:p>
            <a:pPr eaLnBrk="1" hangingPunct="1">
              <a:lnSpc>
                <a:spcPct val="90000"/>
              </a:lnSpc>
              <a:defRPr/>
            </a:pPr>
            <a:r>
              <a:rPr lang="en-US" altLang="en-US" dirty="0">
                <a:latin typeface="Arial" panose="020B0604020202020204" pitchFamily="34" charset="0"/>
                <a:cs typeface="Arial" panose="020B0604020202020204" pitchFamily="34" charset="0"/>
              </a:rPr>
              <a:t>Abstinent Tobacco users can experience side effects from supra-therapeutic drug levels of medications such as </a:t>
            </a:r>
          </a:p>
          <a:p>
            <a:pPr lvl="2" eaLnBrk="1" hangingPunct="1">
              <a:lnSpc>
                <a:spcPct val="90000"/>
              </a:lnSpc>
              <a:defRPr/>
            </a:pPr>
            <a:r>
              <a:rPr lang="en-US" altLang="en-US" sz="3200" dirty="0">
                <a:latin typeface="Arial" panose="020B0604020202020204" pitchFamily="34" charset="0"/>
                <a:cs typeface="Arial" panose="020B0604020202020204" pitchFamily="34" charset="0"/>
              </a:rPr>
              <a:t>Clozapine 		 Amitriptyline 	</a:t>
            </a:r>
          </a:p>
          <a:p>
            <a:pPr lvl="2" eaLnBrk="1" hangingPunct="1">
              <a:lnSpc>
                <a:spcPct val="90000"/>
              </a:lnSpc>
              <a:defRPr/>
            </a:pPr>
            <a:r>
              <a:rPr lang="en-US" altLang="en-US" sz="3200" dirty="0">
                <a:latin typeface="Arial" panose="020B0604020202020204" pitchFamily="34" charset="0"/>
                <a:cs typeface="Arial" panose="020B0604020202020204" pitchFamily="34" charset="0"/>
              </a:rPr>
              <a:t>Olanzapine 		 Nortriptyline</a:t>
            </a:r>
          </a:p>
          <a:p>
            <a:pPr lvl="2" eaLnBrk="1" hangingPunct="1">
              <a:lnSpc>
                <a:spcPct val="90000"/>
              </a:lnSpc>
              <a:defRPr/>
            </a:pPr>
            <a:r>
              <a:rPr lang="en-US" altLang="en-US" sz="3200" dirty="0">
                <a:latin typeface="Arial" panose="020B0604020202020204" pitchFamily="34" charset="0"/>
                <a:cs typeface="Arial" panose="020B0604020202020204" pitchFamily="34" charset="0"/>
              </a:rPr>
              <a:t>Fluvoxamine		 Imipramine</a:t>
            </a:r>
          </a:p>
          <a:p>
            <a:pPr lvl="2" eaLnBrk="1" hangingPunct="1">
              <a:lnSpc>
                <a:spcPct val="90000"/>
              </a:lnSpc>
              <a:buClr>
                <a:schemeClr val="tx1"/>
              </a:buClr>
              <a:defRPr/>
            </a:pPr>
            <a:r>
              <a:rPr lang="en-US" altLang="en-US" sz="3200" dirty="0">
                <a:latin typeface="Arial" panose="020B0604020202020204" pitchFamily="34" charset="0"/>
                <a:cs typeface="Arial" panose="020B0604020202020204" pitchFamily="34" charset="0"/>
              </a:rPr>
              <a:t>Theophylline		 Haloperidol</a:t>
            </a:r>
          </a:p>
          <a:p>
            <a:pPr lvl="2" eaLnBrk="1" hangingPunct="1">
              <a:lnSpc>
                <a:spcPct val="90000"/>
              </a:lnSpc>
              <a:buClr>
                <a:schemeClr val="tx1"/>
              </a:buClr>
              <a:defRPr/>
            </a:pPr>
            <a:r>
              <a:rPr lang="en-US" altLang="en-US" sz="3200" b="1" i="1" u="sng" dirty="0">
                <a:latin typeface="Arial" panose="020B0604020202020204" pitchFamily="34" charset="0"/>
                <a:cs typeface="Arial" panose="020B0604020202020204" pitchFamily="34" charset="0"/>
              </a:rPr>
              <a:t>Caffeine</a:t>
            </a:r>
            <a:r>
              <a:rPr lang="en-US" altLang="en-US" sz="3200" dirty="0">
                <a:latin typeface="Arial" panose="020B0604020202020204" pitchFamily="34" charset="0"/>
                <a:cs typeface="Arial" panose="020B0604020202020204" pitchFamily="34" charset="0"/>
              </a:rPr>
              <a:t>	***		 Clomipramine</a:t>
            </a:r>
          </a:p>
        </p:txBody>
      </p:sp>
    </p:spTree>
    <p:extLst>
      <p:ext uri="{BB962C8B-B14F-4D97-AF65-F5344CB8AC3E}">
        <p14:creationId xmlns:p14="http://schemas.microsoft.com/office/powerpoint/2010/main" val="2317715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526338" name="Rectangle 2">
            <a:extLst>
              <a:ext uri="{FF2B5EF4-FFF2-40B4-BE49-F238E27FC236}">
                <a16:creationId xmlns:a16="http://schemas.microsoft.com/office/drawing/2014/main" id="{0A078612-0F8E-405C-8781-A6364DAAA0FD}"/>
              </a:ext>
            </a:extLst>
          </p:cNvPr>
          <p:cNvSpPr>
            <a:spLocks noGrp="1" noRot="1" noChangeArrowheads="1"/>
          </p:cNvSpPr>
          <p:nvPr>
            <p:ph type="title"/>
          </p:nvPr>
        </p:nvSpPr>
        <p:spPr>
          <a:xfrm>
            <a:off x="762000" y="304800"/>
            <a:ext cx="8229600" cy="1143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Caffeine and Smoking</a:t>
            </a:r>
          </a:p>
        </p:txBody>
      </p:sp>
      <p:sp>
        <p:nvSpPr>
          <p:cNvPr id="526339" name="Rectangle 3">
            <a:extLst>
              <a:ext uri="{FF2B5EF4-FFF2-40B4-BE49-F238E27FC236}">
                <a16:creationId xmlns:a16="http://schemas.microsoft.com/office/drawing/2014/main" id="{33EAFB8B-F2D9-4B7F-A881-2A5A84C121EE}"/>
              </a:ext>
            </a:extLst>
          </p:cNvPr>
          <p:cNvSpPr>
            <a:spLocks noGrp="1" noChangeArrowheads="1"/>
          </p:cNvSpPr>
          <p:nvPr>
            <p:ph type="body" sz="half" idx="1"/>
          </p:nvPr>
        </p:nvSpPr>
        <p:spPr>
          <a:xfrm>
            <a:off x="1981200" y="1600200"/>
            <a:ext cx="8305800" cy="4343400"/>
          </a:xfrm>
        </p:spPr>
        <p:txBody>
          <a:bodyPr>
            <a:normAutofit/>
          </a:bodyPr>
          <a:lstStyle/>
          <a:p>
            <a:pPr eaLnBrk="1" hangingPunct="1">
              <a:lnSpc>
                <a:spcPct val="90000"/>
              </a:lnSpc>
              <a:defRPr/>
            </a:pPr>
            <a:r>
              <a:rPr lang="en-US" altLang="en-US" sz="3200" dirty="0">
                <a:latin typeface="Arial" panose="020B0604020202020204" pitchFamily="34" charset="0"/>
                <a:cs typeface="Arial" panose="020B0604020202020204" pitchFamily="34" charset="0"/>
              </a:rPr>
              <a:t>Caffeine is 99% metabolized by CYP1A2</a:t>
            </a:r>
          </a:p>
          <a:p>
            <a:pPr eaLnBrk="1" hangingPunct="1">
              <a:lnSpc>
                <a:spcPct val="90000"/>
              </a:lnSpc>
              <a:defRPr/>
            </a:pPr>
            <a:r>
              <a:rPr lang="en-US" altLang="en-US" sz="3200" dirty="0">
                <a:latin typeface="Arial" panose="020B0604020202020204" pitchFamily="34" charset="0"/>
                <a:cs typeface="Arial" panose="020B0604020202020204" pitchFamily="34" charset="0"/>
              </a:rPr>
              <a:t>Median caffeine concentrations are 2-3x higher in non-smokers</a:t>
            </a:r>
          </a:p>
          <a:p>
            <a:pPr eaLnBrk="1" hangingPunct="1">
              <a:lnSpc>
                <a:spcPct val="90000"/>
              </a:lnSpc>
              <a:defRPr/>
            </a:pPr>
            <a:r>
              <a:rPr lang="en-US" altLang="en-US" sz="3200" b="1" dirty="0">
                <a:latin typeface="Arial" panose="020B0604020202020204" pitchFamily="34" charset="0"/>
                <a:cs typeface="Arial" panose="020B0604020202020204" pitchFamily="34" charset="0"/>
              </a:rPr>
              <a:t>When a patient quits smoking, their caffeine intake should be reduced by ½ to avoid excessive caffeine levels</a:t>
            </a:r>
          </a:p>
          <a:p>
            <a:pPr eaLnBrk="1" hangingPunct="1">
              <a:lnSpc>
                <a:spcPct val="90000"/>
              </a:lnSpc>
              <a:defRPr/>
            </a:pPr>
            <a:r>
              <a:rPr lang="en-US" altLang="en-US" sz="3200" dirty="0">
                <a:latin typeface="Arial" panose="020B0604020202020204" pitchFamily="34" charset="0"/>
                <a:cs typeface="Arial" panose="020B0604020202020204" pitchFamily="34" charset="0"/>
              </a:rPr>
              <a:t>Symptoms of caffeine toxicity can mimic those of nicotine withdrawal</a:t>
            </a:r>
          </a:p>
        </p:txBody>
      </p:sp>
      <p:sp>
        <p:nvSpPr>
          <p:cNvPr id="526342" name="Rectangle 6">
            <a:extLst>
              <a:ext uri="{FF2B5EF4-FFF2-40B4-BE49-F238E27FC236}">
                <a16:creationId xmlns:a16="http://schemas.microsoft.com/office/drawing/2014/main" id="{14ED15A5-D66E-453C-B585-9EEAB840C81A}"/>
              </a:ext>
            </a:extLst>
          </p:cNvPr>
          <p:cNvSpPr>
            <a:spLocks noGrp="1" noChangeArrowheads="1"/>
          </p:cNvSpPr>
          <p:nvPr>
            <p:ph type="body" sz="half" idx="2"/>
          </p:nvPr>
        </p:nvSpPr>
        <p:spPr>
          <a:xfrm>
            <a:off x="6477000" y="6096000"/>
            <a:ext cx="5029200" cy="381000"/>
          </a:xfrm>
        </p:spPr>
        <p:txBody>
          <a:bodyPr/>
          <a:lstStyle/>
          <a:p>
            <a:pPr eaLnBrk="1" hangingPunct="1">
              <a:lnSpc>
                <a:spcPct val="90000"/>
              </a:lnSpc>
              <a:defRPr/>
            </a:pPr>
            <a:r>
              <a:rPr lang="en-US" altLang="en-US" sz="2000"/>
              <a:t>Clin Pharmacokinet 1999; 36:425-38</a:t>
            </a:r>
          </a:p>
        </p:txBody>
      </p:sp>
    </p:spTree>
    <p:extLst>
      <p:ext uri="{BB962C8B-B14F-4D97-AF65-F5344CB8AC3E}">
        <p14:creationId xmlns:p14="http://schemas.microsoft.com/office/powerpoint/2010/main" val="1002934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3B231F03-643D-4955-96C1-94211D37DDCB}"/>
              </a:ext>
            </a:extLst>
          </p:cNvPr>
          <p:cNvSpPr>
            <a:spLocks noGrp="1" noRot="1" noChangeArrowheads="1"/>
          </p:cNvSpPr>
          <p:nvPr>
            <p:ph type="title"/>
          </p:nvPr>
        </p:nvSpPr>
        <p:spPr>
          <a:xfrm>
            <a:off x="651163" y="190500"/>
            <a:ext cx="8229600" cy="1143000"/>
          </a:xfrm>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Weight Gain Concerns</a:t>
            </a:r>
          </a:p>
        </p:txBody>
      </p:sp>
      <p:sp>
        <p:nvSpPr>
          <p:cNvPr id="302083" name="Rectangle 3">
            <a:extLst>
              <a:ext uri="{FF2B5EF4-FFF2-40B4-BE49-F238E27FC236}">
                <a16:creationId xmlns:a16="http://schemas.microsoft.com/office/drawing/2014/main" id="{B33EC4CE-8478-4C7F-B67A-8C25AAE31073}"/>
              </a:ext>
            </a:extLst>
          </p:cNvPr>
          <p:cNvSpPr>
            <a:spLocks noGrp="1" noChangeArrowheads="1"/>
          </p:cNvSpPr>
          <p:nvPr>
            <p:ph type="body" idx="1"/>
          </p:nvPr>
        </p:nvSpPr>
        <p:spPr>
          <a:xfrm>
            <a:off x="2009899" y="2079172"/>
            <a:ext cx="7924800" cy="5029200"/>
          </a:xfrm>
        </p:spPr>
        <p:txBody>
          <a:bodyPr/>
          <a:lstStyle/>
          <a:p>
            <a:pPr eaLnBrk="1" hangingPunct="1">
              <a:defRPr/>
            </a:pPr>
            <a:r>
              <a:rPr lang="en-US" altLang="en-US" dirty="0">
                <a:latin typeface="Arial" panose="020B0604020202020204" pitchFamily="34" charset="0"/>
                <a:cs typeface="Arial" panose="020B0604020202020204" pitchFamily="34" charset="0"/>
              </a:rPr>
              <a:t>Medications can delay post-cessation weight gain</a:t>
            </a:r>
          </a:p>
          <a:p>
            <a:pPr lvl="1" eaLnBrk="1" hangingPunct="1">
              <a:defRPr/>
            </a:pPr>
            <a:endParaRPr lang="en-US" altLang="en-US" dirty="0">
              <a:latin typeface="Arial" panose="020B0604020202020204" pitchFamily="34" charset="0"/>
              <a:cs typeface="Arial" panose="020B0604020202020204" pitchFamily="34" charset="0"/>
            </a:endParaRPr>
          </a:p>
          <a:p>
            <a:pPr lvl="1" eaLnBrk="1" hangingPunct="1">
              <a:defRPr/>
            </a:pPr>
            <a:r>
              <a:rPr lang="en-US" altLang="en-US" b="1" dirty="0">
                <a:latin typeface="Arial" panose="020B0604020202020204" pitchFamily="34" charset="0"/>
                <a:cs typeface="Arial" panose="020B0604020202020204" pitchFamily="34" charset="0"/>
              </a:rPr>
              <a:t>Nicotine Replacement</a:t>
            </a:r>
          </a:p>
          <a:p>
            <a:pPr lvl="2" eaLnBrk="1" hangingPunct="1">
              <a:defRPr/>
            </a:pPr>
            <a:r>
              <a:rPr lang="en-US" altLang="en-US" dirty="0">
                <a:latin typeface="Arial" panose="020B0604020202020204" pitchFamily="34" charset="0"/>
                <a:cs typeface="Arial" panose="020B0604020202020204" pitchFamily="34" charset="0"/>
              </a:rPr>
              <a:t>In particular, 4mg Nicotine Gum and Nicotine Lozenge</a:t>
            </a:r>
          </a:p>
          <a:p>
            <a:pPr lvl="2" eaLnBrk="1" hangingPunct="1">
              <a:defRPr/>
            </a:pPr>
            <a:r>
              <a:rPr lang="en-US" altLang="en-US" dirty="0">
                <a:latin typeface="Arial" panose="020B0604020202020204" pitchFamily="34" charset="0"/>
                <a:cs typeface="Arial" panose="020B0604020202020204" pitchFamily="34" charset="0"/>
              </a:rPr>
              <a:t>Dose response relation</a:t>
            </a:r>
          </a:p>
          <a:p>
            <a:pPr lvl="1" eaLnBrk="1" hangingPunct="1">
              <a:defRPr/>
            </a:pPr>
            <a:endParaRPr lang="en-US" altLang="en-US" dirty="0">
              <a:latin typeface="Arial" panose="020B0604020202020204" pitchFamily="34" charset="0"/>
              <a:cs typeface="Arial" panose="020B0604020202020204" pitchFamily="34" charset="0"/>
            </a:endParaRPr>
          </a:p>
          <a:p>
            <a:pPr lvl="1" eaLnBrk="1" hangingPunct="1">
              <a:defRPr/>
            </a:pPr>
            <a:r>
              <a:rPr lang="en-US" altLang="en-US" b="1" dirty="0">
                <a:latin typeface="Arial" panose="020B0604020202020204" pitchFamily="34" charset="0"/>
                <a:cs typeface="Arial" panose="020B0604020202020204" pitchFamily="34" charset="0"/>
              </a:rPr>
              <a:t>Bupropion </a:t>
            </a:r>
          </a:p>
          <a:p>
            <a:pPr eaLnBrk="1" hangingPunct="1">
              <a:defRPr/>
            </a:pPr>
            <a:endParaRPr lang="en-US" altLang="en-US" b="1" dirty="0"/>
          </a:p>
        </p:txBody>
      </p:sp>
      <p:sp>
        <p:nvSpPr>
          <p:cNvPr id="68612" name="Rectangle 4">
            <a:extLst>
              <a:ext uri="{FF2B5EF4-FFF2-40B4-BE49-F238E27FC236}">
                <a16:creationId xmlns:a16="http://schemas.microsoft.com/office/drawing/2014/main" id="{73672E94-2E64-4EF3-B1B8-42C7B3ED28D3}"/>
              </a:ext>
            </a:extLst>
          </p:cNvPr>
          <p:cNvSpPr>
            <a:spLocks noChangeArrowheads="1"/>
          </p:cNvSpPr>
          <p:nvPr/>
        </p:nvSpPr>
        <p:spPr bwMode="auto">
          <a:xfrm>
            <a:off x="4495800" y="6216650"/>
            <a:ext cx="65738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
                <a:schemeClr val="tx1"/>
              </a:buClr>
              <a:buSzPct val="60000"/>
              <a:buFont typeface="Wingdings" panose="05000000000000000000" pitchFamily="2" charset="2"/>
              <a:buNone/>
            </a:pPr>
            <a:r>
              <a:rPr lang="en-US" altLang="en-US" sz="1800"/>
              <a:t>Fiore et al. (2008). </a:t>
            </a:r>
            <a:r>
              <a:rPr lang="en-US" altLang="en-US" sz="1800" i="1"/>
              <a:t>Treating Tobacco Use and Dependence: 2008 Update. Clinical Practice Guideline. </a:t>
            </a:r>
            <a:r>
              <a:rPr lang="en-US" altLang="en-US" sz="1800"/>
              <a:t>Rockville, MD: USDHHS, PHS, May 2008.</a:t>
            </a:r>
          </a:p>
        </p:txBody>
      </p:sp>
    </p:spTree>
    <p:extLst>
      <p:ext uri="{BB962C8B-B14F-4D97-AF65-F5344CB8AC3E}">
        <p14:creationId xmlns:p14="http://schemas.microsoft.com/office/powerpoint/2010/main" val="3864831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F73C3E83-21BC-4341-8C3B-B189A946F59E}"/>
              </a:ext>
            </a:extLst>
          </p:cNvPr>
          <p:cNvSpPr>
            <a:spLocks noGrp="1" noRot="1" noChangeArrowheads="1"/>
          </p:cNvSpPr>
          <p:nvPr>
            <p:ph type="title"/>
          </p:nvPr>
        </p:nvSpPr>
        <p:spPr>
          <a:xfrm>
            <a:off x="753093" y="762001"/>
            <a:ext cx="8229600" cy="411163"/>
          </a:xfrm>
        </p:spPr>
        <p:txBody>
          <a:bodyPr>
            <a:noAutofit/>
          </a:bodyPr>
          <a:lstStyle/>
          <a:p>
            <a:pPr eaLnBrk="1" hangingPunct="1">
              <a:defRPr/>
            </a:pPr>
            <a:r>
              <a:rPr lang="en-US" altLang="en-US" sz="4800" b="1" dirty="0">
                <a:latin typeface="Arial" panose="020B0604020202020204" pitchFamily="34" charset="0"/>
                <a:cs typeface="Arial" panose="020B0604020202020204" pitchFamily="34" charset="0"/>
              </a:rPr>
              <a:t>Highly Dependent Smokers</a:t>
            </a:r>
          </a:p>
        </p:txBody>
      </p:sp>
      <p:sp>
        <p:nvSpPr>
          <p:cNvPr id="214019" name="Rectangle 3">
            <a:extLst>
              <a:ext uri="{FF2B5EF4-FFF2-40B4-BE49-F238E27FC236}">
                <a16:creationId xmlns:a16="http://schemas.microsoft.com/office/drawing/2014/main" id="{A2374139-F86E-417B-AFA8-979A02CB3F27}"/>
              </a:ext>
            </a:extLst>
          </p:cNvPr>
          <p:cNvSpPr>
            <a:spLocks noGrp="1" noChangeArrowheads="1"/>
          </p:cNvSpPr>
          <p:nvPr>
            <p:ph type="body" idx="1"/>
          </p:nvPr>
        </p:nvSpPr>
        <p:spPr>
          <a:xfrm>
            <a:off x="1981200" y="2133601"/>
            <a:ext cx="8229600" cy="3382963"/>
          </a:xfrm>
        </p:spPr>
        <p:txBody>
          <a:bodyPr>
            <a:normAutofit/>
          </a:bodyPr>
          <a:lstStyle/>
          <a:p>
            <a:pPr eaLnBrk="1" hangingPunct="1">
              <a:defRPr/>
            </a:pPr>
            <a:r>
              <a:rPr lang="en-US" altLang="en-US" sz="3600" dirty="0">
                <a:latin typeface="Arial" panose="020B0604020202020204" pitchFamily="34" charset="0"/>
                <a:cs typeface="Arial" panose="020B0604020202020204" pitchFamily="34" charset="0"/>
              </a:rPr>
              <a:t>Higher dose preparations of NRT are effective in highly dependent smokers</a:t>
            </a:r>
          </a:p>
          <a:p>
            <a:pPr eaLnBrk="1" hangingPunct="1">
              <a:defRPr/>
            </a:pPr>
            <a:endParaRPr lang="en-US" altLang="en-US" sz="3600" dirty="0">
              <a:latin typeface="Arial" panose="020B0604020202020204" pitchFamily="34" charset="0"/>
              <a:cs typeface="Arial" panose="020B0604020202020204" pitchFamily="34" charset="0"/>
            </a:endParaRPr>
          </a:p>
          <a:p>
            <a:pPr eaLnBrk="1" hangingPunct="1">
              <a:defRPr/>
            </a:pPr>
            <a:r>
              <a:rPr lang="en-US" altLang="en-US" sz="3600" dirty="0">
                <a:latin typeface="Arial" panose="020B0604020202020204" pitchFamily="34" charset="0"/>
                <a:cs typeface="Arial" panose="020B0604020202020204" pitchFamily="34" charset="0"/>
              </a:rPr>
              <a:t>Combination NRT therapy is particularly effective in suppressing withdrawal symptoms</a:t>
            </a:r>
          </a:p>
        </p:txBody>
      </p:sp>
      <p:sp>
        <p:nvSpPr>
          <p:cNvPr id="66564" name="Rectangle 4">
            <a:extLst>
              <a:ext uri="{FF2B5EF4-FFF2-40B4-BE49-F238E27FC236}">
                <a16:creationId xmlns:a16="http://schemas.microsoft.com/office/drawing/2014/main" id="{14D32561-CC6D-4FF2-B2BA-3C793CB2D6FA}"/>
              </a:ext>
            </a:extLst>
          </p:cNvPr>
          <p:cNvSpPr>
            <a:spLocks noChangeArrowheads="1"/>
          </p:cNvSpPr>
          <p:nvPr/>
        </p:nvSpPr>
        <p:spPr bwMode="auto">
          <a:xfrm>
            <a:off x="4572000" y="6216650"/>
            <a:ext cx="6477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
                <a:schemeClr val="tx1"/>
              </a:buClr>
              <a:buSzPct val="60000"/>
              <a:buFont typeface="Wingdings" panose="05000000000000000000" pitchFamily="2" charset="2"/>
              <a:buNone/>
            </a:pPr>
            <a:r>
              <a:rPr lang="en-US" altLang="en-US" sz="1800"/>
              <a:t>Fiore et al. (2008). </a:t>
            </a:r>
            <a:r>
              <a:rPr lang="en-US" altLang="en-US" sz="1800" i="1"/>
              <a:t>Treating Tobacco Use and Dependence: 2008 Update. Clinical Practice Guideline. </a:t>
            </a:r>
            <a:r>
              <a:rPr lang="en-US" altLang="en-US" sz="1800"/>
              <a:t>Rockville, MD: USDHHS, PHS, May 2008.</a:t>
            </a:r>
          </a:p>
        </p:txBody>
      </p:sp>
    </p:spTree>
    <p:extLst>
      <p:ext uri="{BB962C8B-B14F-4D97-AF65-F5344CB8AC3E}">
        <p14:creationId xmlns:p14="http://schemas.microsoft.com/office/powerpoint/2010/main" val="1329051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384F7A96-26D0-498D-8753-FE22C79EFE64}"/>
              </a:ext>
            </a:extLst>
          </p:cNvPr>
          <p:cNvSpPr>
            <a:spLocks noGrp="1" noChangeArrowheads="1"/>
          </p:cNvSpPr>
          <p:nvPr>
            <p:ph type="title" idx="4294967295"/>
          </p:nvPr>
        </p:nvSpPr>
        <p:spPr>
          <a:xfrm>
            <a:off x="712519" y="152400"/>
            <a:ext cx="10877798" cy="1143000"/>
          </a:xfrm>
        </p:spPr>
        <p:txBody>
          <a:bodyPr anchor="b">
            <a:noAutofit/>
          </a:bodyPr>
          <a:lstStyle/>
          <a:p>
            <a:pPr eaLnBrk="1" hangingPunct="1">
              <a:defRPr/>
            </a:pPr>
            <a:r>
              <a:rPr lang="en-US" altLang="en-US" sz="4800" b="1" dirty="0">
                <a:latin typeface="Arial" panose="020B0604020202020204" pitchFamily="34" charset="0"/>
                <a:cs typeface="Arial" panose="020B0604020202020204" pitchFamily="34" charset="0"/>
              </a:rPr>
              <a:t>Combination Pharmacotherapy</a:t>
            </a:r>
          </a:p>
        </p:txBody>
      </p:sp>
      <p:sp>
        <p:nvSpPr>
          <p:cNvPr id="209923" name="Rectangle 3">
            <a:extLst>
              <a:ext uri="{FF2B5EF4-FFF2-40B4-BE49-F238E27FC236}">
                <a16:creationId xmlns:a16="http://schemas.microsoft.com/office/drawing/2014/main" id="{5D430381-7D89-4187-98CB-481343614DA7}"/>
              </a:ext>
            </a:extLst>
          </p:cNvPr>
          <p:cNvSpPr>
            <a:spLocks noGrp="1" noChangeArrowheads="1"/>
          </p:cNvSpPr>
          <p:nvPr>
            <p:ph type="body" idx="4294967295"/>
          </p:nvPr>
        </p:nvSpPr>
        <p:spPr>
          <a:xfrm>
            <a:off x="1905000" y="1219200"/>
            <a:ext cx="9144000" cy="5029200"/>
          </a:xfrm>
        </p:spPr>
        <p:txBody>
          <a:bodyPr/>
          <a:lstStyle/>
          <a:p>
            <a:pPr>
              <a:spcBef>
                <a:spcPts val="600"/>
              </a:spcBef>
              <a:spcAft>
                <a:spcPts val="600"/>
              </a:spcAft>
              <a:buNone/>
              <a:defRPr/>
            </a:pPr>
            <a:endParaRPr lang="en-US" altLang="en-US" b="1" dirty="0"/>
          </a:p>
          <a:p>
            <a:pPr>
              <a:spcBef>
                <a:spcPts val="600"/>
              </a:spcBef>
              <a:spcAft>
                <a:spcPts val="600"/>
              </a:spcAft>
              <a:defRPr/>
            </a:pPr>
            <a:r>
              <a:rPr lang="en-US" altLang="en-US" b="1" dirty="0">
                <a:latin typeface="Arial" panose="020B0604020202020204" pitchFamily="34" charset="0"/>
                <a:cs typeface="Arial" panose="020B0604020202020204" pitchFamily="34" charset="0"/>
              </a:rPr>
              <a:t>Combination NRT</a:t>
            </a:r>
          </a:p>
          <a:p>
            <a:pPr marL="571500" lvl="1">
              <a:spcBef>
                <a:spcPts val="600"/>
              </a:spcBef>
              <a:spcAft>
                <a:spcPts val="600"/>
              </a:spcAft>
              <a:buNone/>
              <a:defRPr/>
            </a:pPr>
            <a:r>
              <a:rPr lang="en-US" altLang="en-US" b="1" dirty="0">
                <a:latin typeface="Arial" panose="020B0604020202020204" pitchFamily="34" charset="0"/>
                <a:cs typeface="Arial" panose="020B0604020202020204" pitchFamily="34" charset="0"/>
              </a:rPr>
              <a:t>Long-acting formulation </a:t>
            </a:r>
            <a:r>
              <a:rPr lang="en-US" altLang="en-US" sz="2000" b="1" dirty="0">
                <a:latin typeface="Arial" panose="020B0604020202020204" pitchFamily="34" charset="0"/>
                <a:cs typeface="Arial" panose="020B0604020202020204" pitchFamily="34" charset="0"/>
              </a:rPr>
              <a:t>(Nicotine Patch)</a:t>
            </a:r>
          </a:p>
          <a:p>
            <a:pPr lvl="2">
              <a:spcBef>
                <a:spcPts val="600"/>
              </a:spcBef>
              <a:spcAft>
                <a:spcPts val="600"/>
              </a:spcAft>
              <a:buClr>
                <a:schemeClr val="tx1"/>
              </a:buClr>
              <a:defRPr/>
            </a:pPr>
            <a:r>
              <a:rPr lang="en-US" altLang="en-US" dirty="0">
                <a:latin typeface="Arial" panose="020B0604020202020204" pitchFamily="34" charset="0"/>
                <a:cs typeface="Arial" panose="020B0604020202020204" pitchFamily="34" charset="0"/>
              </a:rPr>
              <a:t>Produces relatively constant levels of nicotine</a:t>
            </a:r>
          </a:p>
          <a:p>
            <a:pPr marL="571500" lvl="1">
              <a:spcBef>
                <a:spcPts val="600"/>
              </a:spcBef>
              <a:spcAft>
                <a:spcPts val="600"/>
              </a:spcAft>
              <a:buNone/>
              <a:defRPr/>
            </a:pPr>
            <a:r>
              <a:rPr lang="en-US" altLang="en-US" b="1" dirty="0">
                <a:solidFill>
                  <a:schemeClr val="hlink"/>
                </a:solidFill>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PLUS</a:t>
            </a:r>
          </a:p>
          <a:p>
            <a:pPr marL="571500" lvl="1">
              <a:spcBef>
                <a:spcPts val="600"/>
              </a:spcBef>
              <a:spcAft>
                <a:spcPts val="600"/>
              </a:spcAft>
              <a:buNone/>
              <a:defRPr/>
            </a:pPr>
            <a:r>
              <a:rPr lang="en-US" altLang="en-US" b="1" dirty="0">
                <a:latin typeface="Arial" panose="020B0604020202020204" pitchFamily="34" charset="0"/>
                <a:cs typeface="Arial" panose="020B0604020202020204" pitchFamily="34" charset="0"/>
              </a:rPr>
              <a:t>Short-acting formulation </a:t>
            </a:r>
            <a:r>
              <a:rPr lang="en-US" altLang="en-US" sz="2000" b="1" dirty="0">
                <a:latin typeface="Arial" panose="020B0604020202020204" pitchFamily="34" charset="0"/>
                <a:cs typeface="Arial" panose="020B0604020202020204" pitchFamily="34" charset="0"/>
              </a:rPr>
              <a:t>(Nicotine Gum, Inhaler, or Nasal Spray)</a:t>
            </a:r>
          </a:p>
          <a:p>
            <a:pPr lvl="2">
              <a:spcBef>
                <a:spcPts val="600"/>
              </a:spcBef>
              <a:spcAft>
                <a:spcPts val="600"/>
              </a:spcAft>
              <a:buClr>
                <a:schemeClr val="tx1"/>
              </a:buClr>
              <a:defRPr/>
            </a:pPr>
            <a:r>
              <a:rPr lang="en-US" altLang="en-US" dirty="0">
                <a:latin typeface="Arial" panose="020B0604020202020204" pitchFamily="34" charset="0"/>
                <a:cs typeface="Arial" panose="020B0604020202020204" pitchFamily="34" charset="0"/>
              </a:rPr>
              <a:t>Allows for acute dose titration as needed for nicotine withdrawal symptoms</a:t>
            </a:r>
          </a:p>
          <a:p>
            <a:pPr>
              <a:spcBef>
                <a:spcPts val="600"/>
              </a:spcBef>
              <a:spcAft>
                <a:spcPts val="600"/>
              </a:spcAft>
              <a:defRPr/>
            </a:pPr>
            <a:endParaRPr lang="en-US" altLang="en-US" b="1" dirty="0">
              <a:latin typeface="Arial" panose="020B0604020202020204" pitchFamily="34" charset="0"/>
              <a:cs typeface="Arial" panose="020B0604020202020204" pitchFamily="34" charset="0"/>
            </a:endParaRPr>
          </a:p>
          <a:p>
            <a:pPr>
              <a:spcBef>
                <a:spcPts val="600"/>
              </a:spcBef>
              <a:spcAft>
                <a:spcPts val="600"/>
              </a:spcAft>
              <a:defRPr/>
            </a:pPr>
            <a:r>
              <a:rPr lang="en-US" altLang="en-US" b="1" dirty="0">
                <a:latin typeface="Arial" panose="020B0604020202020204" pitchFamily="34" charset="0"/>
                <a:cs typeface="Arial" panose="020B0604020202020204" pitchFamily="34" charset="0"/>
              </a:rPr>
              <a:t>Bupropion SR + Nicotine Patch </a:t>
            </a:r>
          </a:p>
          <a:p>
            <a:pPr>
              <a:spcBef>
                <a:spcPts val="600"/>
              </a:spcBef>
              <a:spcAft>
                <a:spcPts val="600"/>
              </a:spcAft>
              <a:defRPr/>
            </a:pPr>
            <a:endParaRPr lang="en-US" altLang="en-US" b="1" dirty="0">
              <a:latin typeface="Arial" panose="020B0604020202020204" pitchFamily="34" charset="0"/>
              <a:cs typeface="Arial" panose="020B0604020202020204" pitchFamily="34" charset="0"/>
            </a:endParaRPr>
          </a:p>
        </p:txBody>
      </p:sp>
      <p:sp>
        <p:nvSpPr>
          <p:cNvPr id="67588" name="Rectangle 4">
            <a:extLst>
              <a:ext uri="{FF2B5EF4-FFF2-40B4-BE49-F238E27FC236}">
                <a16:creationId xmlns:a16="http://schemas.microsoft.com/office/drawing/2014/main" id="{FB3A457B-BC7A-422C-ABBD-A2FDEF66AD65}"/>
              </a:ext>
            </a:extLst>
          </p:cNvPr>
          <p:cNvSpPr>
            <a:spLocks noChangeArrowheads="1"/>
          </p:cNvSpPr>
          <p:nvPr/>
        </p:nvSpPr>
        <p:spPr bwMode="auto">
          <a:xfrm>
            <a:off x="4114800" y="6216650"/>
            <a:ext cx="6553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
                <a:schemeClr val="tx1"/>
              </a:buClr>
              <a:buSzPct val="60000"/>
              <a:buFont typeface="Wingdings" panose="05000000000000000000" pitchFamily="2" charset="2"/>
              <a:buNone/>
            </a:pPr>
            <a:r>
              <a:rPr lang="en-US" altLang="en-US" sz="1800"/>
              <a:t>Fiore et al. (2008). </a:t>
            </a:r>
            <a:r>
              <a:rPr lang="en-US" altLang="en-US" sz="1800" i="1"/>
              <a:t>Treating Tobacco Use and Dependence: 2008 Update. Clinical Practice Guideline. </a:t>
            </a:r>
            <a:r>
              <a:rPr lang="en-US" altLang="en-US" sz="1800"/>
              <a:t>Rockville, MD: USDHHS, PHS, May 2008.</a:t>
            </a:r>
          </a:p>
        </p:txBody>
      </p:sp>
    </p:spTree>
    <p:extLst>
      <p:ext uri="{BB962C8B-B14F-4D97-AF65-F5344CB8AC3E}">
        <p14:creationId xmlns:p14="http://schemas.microsoft.com/office/powerpoint/2010/main" val="1267326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8914" name="Slide Number Placeholder 3">
            <a:extLst>
              <a:ext uri="{FF2B5EF4-FFF2-40B4-BE49-F238E27FC236}">
                <a16:creationId xmlns:a16="http://schemas.microsoft.com/office/drawing/2014/main" id="{CE3F4E16-EEB2-4108-9AB7-FDDB667B4CED}"/>
              </a:ext>
            </a:extLst>
          </p:cNvPr>
          <p:cNvSpPr txBox="1">
            <a:spLocks noGrp="1"/>
          </p:cNvSpPr>
          <p:nvPr/>
        </p:nvSpPr>
        <p:spPr bwMode="auto">
          <a:xfrm>
            <a:off x="1752600" y="6324600"/>
            <a:ext cx="175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eaLnBrk="1" hangingPunct="1">
              <a:spcBef>
                <a:spcPct val="0"/>
              </a:spcBef>
              <a:buClrTx/>
              <a:buSzTx/>
              <a:buFontTx/>
              <a:buNone/>
            </a:pPr>
            <a:endParaRPr lang="en-US" altLang="en-US" sz="1400">
              <a:latin typeface="Arial" panose="020B0604020202020204" pitchFamily="34" charset="0"/>
            </a:endParaRPr>
          </a:p>
        </p:txBody>
      </p:sp>
      <p:sp>
        <p:nvSpPr>
          <p:cNvPr id="331779" name="Rectangle 2">
            <a:extLst>
              <a:ext uri="{FF2B5EF4-FFF2-40B4-BE49-F238E27FC236}">
                <a16:creationId xmlns:a16="http://schemas.microsoft.com/office/drawing/2014/main" id="{F7FA731B-8AF3-4BB9-ADC8-F79795BA5A21}"/>
              </a:ext>
            </a:extLst>
          </p:cNvPr>
          <p:cNvSpPr>
            <a:spLocks noGrp="1" noChangeArrowheads="1"/>
          </p:cNvSpPr>
          <p:nvPr>
            <p:ph type="title" idx="4294967295"/>
          </p:nvPr>
        </p:nvSpPr>
        <p:spPr>
          <a:xfrm>
            <a:off x="261257" y="274638"/>
            <a:ext cx="11424061" cy="1706562"/>
          </a:xfrm>
        </p:spPr>
        <p:txBody>
          <a:bodyPr>
            <a:noAutofit/>
          </a:bodyPr>
          <a:lstStyle/>
          <a:p>
            <a:pPr eaLnBrk="1" hangingPunct="1">
              <a:defRPr/>
            </a:pPr>
            <a:r>
              <a:rPr lang="en-US" altLang="en-US" sz="4800" b="1" dirty="0">
                <a:latin typeface="Arial" panose="020B0604020202020204" pitchFamily="34" charset="0"/>
                <a:cs typeface="Arial" panose="020B0604020202020204" pitchFamily="34" charset="0"/>
              </a:rPr>
              <a:t>Co-occurring Addiction/ Mental Illness and Tobacco Dependence Treatment</a:t>
            </a:r>
          </a:p>
        </p:txBody>
      </p:sp>
      <p:sp>
        <p:nvSpPr>
          <p:cNvPr id="9167876" name="Rectangle 4">
            <a:extLst>
              <a:ext uri="{FF2B5EF4-FFF2-40B4-BE49-F238E27FC236}">
                <a16:creationId xmlns:a16="http://schemas.microsoft.com/office/drawing/2014/main" id="{4D809FA2-BA60-4772-8CD1-F97AA8CE9B88}"/>
              </a:ext>
            </a:extLst>
          </p:cNvPr>
          <p:cNvSpPr>
            <a:spLocks noGrp="1" noChangeArrowheads="1"/>
          </p:cNvSpPr>
          <p:nvPr>
            <p:ph type="body" idx="4294967295"/>
          </p:nvPr>
        </p:nvSpPr>
        <p:spPr>
          <a:xfrm>
            <a:off x="534390" y="2286000"/>
            <a:ext cx="11150928" cy="4572000"/>
          </a:xfrm>
        </p:spPr>
        <p:txBody>
          <a:bodyPr/>
          <a:lstStyle/>
          <a:p>
            <a:pPr eaLnBrk="1" hangingPunct="1">
              <a:lnSpc>
                <a:spcPct val="90000"/>
              </a:lnSpc>
              <a:buFont typeface="Wingdings" panose="05000000000000000000" pitchFamily="2" charset="2"/>
              <a:buNone/>
              <a:defRPr/>
            </a:pPr>
            <a:r>
              <a:rPr lang="en-US" altLang="en-US" dirty="0">
                <a:latin typeface="Arial" panose="020B0604020202020204" pitchFamily="34" charset="0"/>
                <a:cs typeface="Arial" panose="020B0604020202020204" pitchFamily="34" charset="0"/>
              </a:rPr>
              <a:t>-70% expressed an interest in stopping tobacco use in the past year.</a:t>
            </a:r>
          </a:p>
          <a:p>
            <a:pPr eaLnBrk="1" hangingPunct="1">
              <a:lnSpc>
                <a:spcPct val="90000"/>
              </a:lnSpc>
              <a:buFont typeface="Wingdings" panose="05000000000000000000" pitchFamily="2" charset="2"/>
              <a:buNone/>
              <a:defRPr/>
            </a:pPr>
            <a:r>
              <a:rPr lang="en-US" altLang="en-US"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People with mental illness and chemical dependency express an 	interest in stopping tobacco use </a:t>
            </a:r>
            <a:r>
              <a:rPr lang="en-US" altLang="en-US" sz="2400" u="sng" dirty="0">
                <a:latin typeface="Arial" panose="020B0604020202020204" pitchFamily="34" charset="0"/>
                <a:cs typeface="Arial" panose="020B0604020202020204" pitchFamily="34" charset="0"/>
              </a:rPr>
              <a:t>just as often</a:t>
            </a:r>
            <a:r>
              <a:rPr lang="en-US" altLang="en-US" sz="2400" dirty="0">
                <a:latin typeface="Arial" panose="020B0604020202020204" pitchFamily="34" charset="0"/>
                <a:cs typeface="Arial" panose="020B0604020202020204" pitchFamily="34" charset="0"/>
              </a:rPr>
              <a:t> as smokers in the 	general population. </a:t>
            </a:r>
          </a:p>
          <a:p>
            <a:pPr eaLnBrk="1" hangingPunct="1">
              <a:lnSpc>
                <a:spcPct val="90000"/>
              </a:lnSpc>
              <a:buFont typeface="Wingdings" panose="05000000000000000000" pitchFamily="2" charset="2"/>
              <a:buNone/>
              <a:defRPr/>
            </a:pPr>
            <a:endParaRPr lang="en-US" altLang="en-US" dirty="0">
              <a:latin typeface="Arial" panose="020B0604020202020204" pitchFamily="34" charset="0"/>
              <a:cs typeface="Arial" panose="020B0604020202020204" pitchFamily="34" charset="0"/>
            </a:endParaRPr>
          </a:p>
          <a:p>
            <a:pPr eaLnBrk="1" hangingPunct="1">
              <a:lnSpc>
                <a:spcPct val="90000"/>
              </a:lnSpc>
              <a:buFont typeface="Wingdings" panose="05000000000000000000" pitchFamily="2" charset="2"/>
              <a:buNone/>
              <a:defRPr/>
            </a:pPr>
            <a:r>
              <a:rPr lang="en-US" altLang="en-US" dirty="0">
                <a:latin typeface="Arial" panose="020B0604020202020204" pitchFamily="34" charset="0"/>
                <a:cs typeface="Arial" panose="020B0604020202020204" pitchFamily="34" charset="0"/>
              </a:rPr>
              <a:t>-Patients with mental illness can successfully stop tobacco use </a:t>
            </a:r>
          </a:p>
          <a:p>
            <a:pPr eaLnBrk="1" hangingPunct="1">
              <a:lnSpc>
                <a:spcPct val="90000"/>
              </a:lnSpc>
              <a:buFont typeface="Wingdings" panose="05000000000000000000" pitchFamily="2" charset="2"/>
              <a:buNone/>
              <a:defRPr/>
            </a:pPr>
            <a:r>
              <a:rPr lang="en-US" altLang="en-US"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Often need more frequent and more intense treatment</a:t>
            </a:r>
            <a:endParaRPr lang="en-US" altLang="en-US" dirty="0">
              <a:latin typeface="Arial" panose="020B0604020202020204" pitchFamily="34" charset="0"/>
              <a:cs typeface="Arial" panose="020B0604020202020204" pitchFamily="34" charset="0"/>
            </a:endParaRPr>
          </a:p>
          <a:p>
            <a:pPr eaLnBrk="1" hangingPunct="1">
              <a:lnSpc>
                <a:spcPct val="90000"/>
              </a:lnSpc>
              <a:buFont typeface="Wingdings" panose="05000000000000000000" pitchFamily="2" charset="2"/>
              <a:buNone/>
              <a:defRPr/>
            </a:pPr>
            <a:endParaRPr lang="en-US" altLang="en-US" sz="2400" dirty="0"/>
          </a:p>
        </p:txBody>
      </p:sp>
    </p:spTree>
    <p:extLst>
      <p:ext uri="{BB962C8B-B14F-4D97-AF65-F5344CB8AC3E}">
        <p14:creationId xmlns:p14="http://schemas.microsoft.com/office/powerpoint/2010/main" val="70551252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527362" name="Rectangle 2">
            <a:extLst>
              <a:ext uri="{FF2B5EF4-FFF2-40B4-BE49-F238E27FC236}">
                <a16:creationId xmlns:a16="http://schemas.microsoft.com/office/drawing/2014/main" id="{816089EE-87EC-4EEB-82DE-B3B9FAC0DCE9}"/>
              </a:ext>
            </a:extLst>
          </p:cNvPr>
          <p:cNvSpPr>
            <a:spLocks noGrp="1" noRot="1" noChangeArrowheads="1"/>
          </p:cNvSpPr>
          <p:nvPr>
            <p:ph type="title" idx="4294967295"/>
          </p:nvPr>
        </p:nvSpPr>
        <p:spPr>
          <a:xfrm>
            <a:off x="356260" y="274638"/>
            <a:ext cx="11697195" cy="1143000"/>
          </a:xfrm>
        </p:spPr>
        <p:txBody>
          <a:bodyPr>
            <a:noAutofit/>
          </a:bodyPr>
          <a:lstStyle/>
          <a:p>
            <a:pPr eaLnBrk="1" hangingPunct="1">
              <a:defRPr/>
            </a:pPr>
            <a:r>
              <a:rPr lang="en-US" altLang="en-US" sz="4800" b="1" dirty="0">
                <a:latin typeface="Arial" panose="020B0604020202020204" pitchFamily="34" charset="0"/>
                <a:cs typeface="Arial" panose="020B0604020202020204" pitchFamily="34" charset="0"/>
              </a:rPr>
              <a:t>Intensive Treatment for People with </a:t>
            </a:r>
            <a:br>
              <a:rPr lang="en-US" altLang="en-US" sz="4800" b="1" dirty="0">
                <a:latin typeface="Arial" panose="020B0604020202020204" pitchFamily="34" charset="0"/>
                <a:cs typeface="Arial" panose="020B0604020202020204" pitchFamily="34" charset="0"/>
              </a:rPr>
            </a:br>
            <a:r>
              <a:rPr lang="en-US" altLang="en-US" sz="4800" b="1" dirty="0">
                <a:latin typeface="Arial" panose="020B0604020202020204" pitchFamily="34" charset="0"/>
                <a:cs typeface="Arial" panose="020B0604020202020204" pitchFamily="34" charset="0"/>
              </a:rPr>
              <a:t>Co-occurring Addiction/ Mental Illness</a:t>
            </a:r>
          </a:p>
        </p:txBody>
      </p:sp>
      <p:sp>
        <p:nvSpPr>
          <p:cNvPr id="527363" name="Rectangle 3">
            <a:extLst>
              <a:ext uri="{FF2B5EF4-FFF2-40B4-BE49-F238E27FC236}">
                <a16:creationId xmlns:a16="http://schemas.microsoft.com/office/drawing/2014/main" id="{4E58F0E4-E9F2-4020-B2AC-9331C8AE840C}"/>
              </a:ext>
            </a:extLst>
          </p:cNvPr>
          <p:cNvSpPr>
            <a:spLocks noGrp="1" noChangeArrowheads="1"/>
          </p:cNvSpPr>
          <p:nvPr>
            <p:ph type="body" idx="4294967295"/>
          </p:nvPr>
        </p:nvSpPr>
        <p:spPr/>
        <p:txBody>
          <a:bodyPr/>
          <a:lstStyle/>
          <a:p>
            <a:pPr eaLnBrk="1" hangingPunct="1">
              <a:defRPr/>
            </a:pPr>
            <a:r>
              <a:rPr lang="en-US" altLang="en-US" dirty="0">
                <a:latin typeface="Arial" panose="020B0604020202020204" pitchFamily="34" charset="0"/>
                <a:cs typeface="Arial" panose="020B0604020202020204" pitchFamily="34" charset="0"/>
              </a:rPr>
              <a:t>A general rule regarding smoking cessation efforts for this population: more is better.</a:t>
            </a:r>
          </a:p>
          <a:p>
            <a:pPr eaLnBrk="1" hangingPunct="1">
              <a:defRPr/>
            </a:pPr>
            <a:r>
              <a:rPr lang="en-US" altLang="en-US" b="1" dirty="0">
                <a:latin typeface="Arial" panose="020B0604020202020204" pitchFamily="34" charset="0"/>
                <a:cs typeface="Arial" panose="020B0604020202020204" pitchFamily="34" charset="0"/>
              </a:rPr>
              <a:t>More intensive treatment frequency/ duration</a:t>
            </a:r>
          </a:p>
          <a:p>
            <a:pPr eaLnBrk="1" hangingPunct="1">
              <a:defRPr/>
            </a:pPr>
            <a:r>
              <a:rPr lang="en-US" altLang="en-US" b="1" dirty="0">
                <a:latin typeface="Arial" panose="020B0604020202020204" pitchFamily="34" charset="0"/>
                <a:cs typeface="Arial" panose="020B0604020202020204" pitchFamily="34" charset="0"/>
              </a:rPr>
              <a:t>More intensive pharmacotherapy</a:t>
            </a:r>
          </a:p>
          <a:p>
            <a:pPr eaLnBrk="1" hangingPunct="1">
              <a:defRPr/>
            </a:pPr>
            <a:r>
              <a:rPr lang="en-US" altLang="en-US" b="1" dirty="0">
                <a:latin typeface="Arial" panose="020B0604020202020204" pitchFamily="34" charset="0"/>
                <a:cs typeface="Arial" panose="020B0604020202020204" pitchFamily="34" charset="0"/>
              </a:rPr>
              <a:t>Increased dose</a:t>
            </a:r>
          </a:p>
          <a:p>
            <a:pPr eaLnBrk="1" hangingPunct="1">
              <a:defRPr/>
            </a:pPr>
            <a:r>
              <a:rPr lang="en-US" altLang="en-US" b="1" dirty="0">
                <a:latin typeface="Arial" panose="020B0604020202020204" pitchFamily="34" charset="0"/>
                <a:cs typeface="Arial" panose="020B0604020202020204" pitchFamily="34" charset="0"/>
              </a:rPr>
              <a:t>Increased combinations</a:t>
            </a:r>
          </a:p>
          <a:p>
            <a:pPr eaLnBrk="1" hangingPunct="1">
              <a:defRPr/>
            </a:pPr>
            <a:r>
              <a:rPr lang="en-US" altLang="en-US" b="1" dirty="0">
                <a:latin typeface="Arial" panose="020B0604020202020204" pitchFamily="34" charset="0"/>
                <a:cs typeface="Arial" panose="020B0604020202020204" pitchFamily="34" charset="0"/>
              </a:rPr>
              <a:t>Longer duration</a:t>
            </a:r>
          </a:p>
          <a:p>
            <a:pPr eaLnBrk="1" hangingPunct="1">
              <a:defRPr/>
            </a:pPr>
            <a:r>
              <a:rPr lang="en-US" altLang="en-US" dirty="0">
                <a:latin typeface="Arial" panose="020B0604020202020204" pitchFamily="34" charset="0"/>
                <a:cs typeface="Arial" panose="020B0604020202020204" pitchFamily="34" charset="0"/>
              </a:rPr>
              <a:t>Involving more than one type of provider leads to greater success.</a:t>
            </a:r>
          </a:p>
        </p:txBody>
      </p:sp>
    </p:spTree>
    <p:extLst>
      <p:ext uri="{BB962C8B-B14F-4D97-AF65-F5344CB8AC3E}">
        <p14:creationId xmlns:p14="http://schemas.microsoft.com/office/powerpoint/2010/main" val="307500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DBA2C71A-6CF4-4625-A0B8-6BA0588638F3}"/>
              </a:ext>
            </a:extLst>
          </p:cNvPr>
          <p:cNvSpPr>
            <a:spLocks noGrp="1" noChangeArrowheads="1"/>
          </p:cNvSpPr>
          <p:nvPr>
            <p:ph type="title" idx="4294967295"/>
          </p:nvPr>
        </p:nvSpPr>
        <p:spPr>
          <a:xfrm>
            <a:off x="320634" y="649342"/>
            <a:ext cx="11871366" cy="757130"/>
          </a:xfrm>
        </p:spPr>
        <p:txBody>
          <a:bodyPr wrap="square">
            <a:spAutoFit/>
          </a:bodyPr>
          <a:lstStyle/>
          <a:p>
            <a:pPr eaLnBrk="1" hangingPunct="1">
              <a:defRPr/>
            </a:pPr>
            <a:r>
              <a:rPr lang="en-US" altLang="en-US" sz="4800" b="1" dirty="0">
                <a:latin typeface="Arial" panose="020B0604020202020204" pitchFamily="34" charset="0"/>
                <a:cs typeface="Arial" panose="020B0604020202020204" pitchFamily="34" charset="0"/>
              </a:rPr>
              <a:t>Cigarettes as Nicotine Delivery Systems</a:t>
            </a:r>
          </a:p>
        </p:txBody>
      </p:sp>
      <p:sp>
        <p:nvSpPr>
          <p:cNvPr id="112643" name="Rectangle 3">
            <a:extLst>
              <a:ext uri="{FF2B5EF4-FFF2-40B4-BE49-F238E27FC236}">
                <a16:creationId xmlns:a16="http://schemas.microsoft.com/office/drawing/2014/main" id="{D214A3D2-E260-41A5-9C51-71EC66A874FA}"/>
              </a:ext>
            </a:extLst>
          </p:cNvPr>
          <p:cNvSpPr>
            <a:spLocks noGrp="1" noChangeArrowheads="1"/>
          </p:cNvSpPr>
          <p:nvPr>
            <p:ph type="body" idx="4294967295"/>
          </p:nvPr>
        </p:nvSpPr>
        <p:spPr>
          <a:xfrm>
            <a:off x="1889166" y="1889125"/>
            <a:ext cx="9048008" cy="4968875"/>
          </a:xfrm>
        </p:spPr>
        <p:txBody>
          <a:bodyPr/>
          <a:lstStyle/>
          <a:p>
            <a:pPr marL="284163" indent="-284163">
              <a:defRPr/>
            </a:pPr>
            <a:endParaRPr lang="en-US" altLang="en-US" dirty="0"/>
          </a:p>
          <a:p>
            <a:pPr marL="284163" indent="-284163">
              <a:defRPr/>
            </a:pPr>
            <a:r>
              <a:rPr lang="en-US" altLang="en-US" sz="3600" dirty="0">
                <a:latin typeface="Arial" panose="020B0604020202020204" pitchFamily="34" charset="0"/>
                <a:cs typeface="Arial" panose="020B0604020202020204" pitchFamily="34" charset="0"/>
              </a:rPr>
              <a:t>Nicotine is inhaled deep into lungs</a:t>
            </a:r>
          </a:p>
          <a:p>
            <a:pPr marL="284163" indent="-284163">
              <a:defRPr/>
            </a:pPr>
            <a:r>
              <a:rPr lang="en-US" altLang="en-US" sz="3600" dirty="0">
                <a:latin typeface="Arial" panose="020B0604020202020204" pitchFamily="34" charset="0"/>
                <a:cs typeface="Arial" panose="020B0604020202020204" pitchFamily="34" charset="0"/>
              </a:rPr>
              <a:t>Rapid delivery to left side of heart</a:t>
            </a:r>
          </a:p>
          <a:p>
            <a:pPr marL="284163" indent="-284163">
              <a:defRPr/>
            </a:pPr>
            <a:r>
              <a:rPr lang="en-US" altLang="en-US" sz="3600" dirty="0">
                <a:latin typeface="Arial" panose="020B0604020202020204" pitchFamily="34" charset="0"/>
                <a:cs typeface="Arial" panose="020B0604020202020204" pitchFamily="34" charset="0"/>
              </a:rPr>
              <a:t>Pumped into brain and body</a:t>
            </a:r>
          </a:p>
          <a:p>
            <a:pPr marL="284163" indent="-284163">
              <a:defRPr/>
            </a:pPr>
            <a:r>
              <a:rPr lang="en-US" altLang="en-US" sz="3600" dirty="0">
                <a:latin typeface="Arial" panose="020B0604020202020204" pitchFamily="34" charset="0"/>
                <a:cs typeface="Arial" panose="020B0604020202020204" pitchFamily="34" charset="0"/>
              </a:rPr>
              <a:t>Faster than injection into peripheral vein</a:t>
            </a:r>
          </a:p>
          <a:p>
            <a:pPr marL="284163" indent="-284163">
              <a:defRPr/>
            </a:pPr>
            <a:r>
              <a:rPr lang="en-US" altLang="en-US" sz="3600" dirty="0">
                <a:latin typeface="Arial" panose="020B0604020202020204" pitchFamily="34" charset="0"/>
                <a:cs typeface="Arial" panose="020B0604020202020204" pitchFamily="34" charset="0"/>
              </a:rPr>
              <a:t>Onset of CNS action-seconds</a:t>
            </a:r>
          </a:p>
          <a:p>
            <a:pPr marL="284163" indent="-284163">
              <a:buNone/>
              <a:defRPr/>
            </a:pPr>
            <a:endParaRPr lang="en-US" altLang="en-US" sz="1600" dirty="0"/>
          </a:p>
          <a:p>
            <a:pPr marL="284163" indent="-284163">
              <a:defRPr/>
            </a:pPr>
            <a:endParaRPr lang="en-US" altLang="en-US" dirty="0"/>
          </a:p>
        </p:txBody>
      </p:sp>
    </p:spTree>
    <p:extLst>
      <p:ext uri="{BB962C8B-B14F-4D97-AF65-F5344CB8AC3E}">
        <p14:creationId xmlns:p14="http://schemas.microsoft.com/office/powerpoint/2010/main" val="17973061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4386F8CB-30FC-4664-8A2D-EC8A0304A873}"/>
              </a:ext>
            </a:extLst>
          </p:cNvPr>
          <p:cNvSpPr>
            <a:spLocks noGrp="1" noRot="1" noChangeArrowheads="1"/>
          </p:cNvSpPr>
          <p:nvPr>
            <p:ph type="title"/>
          </p:nvPr>
        </p:nvSpPr>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NRT in patients not ready to quit</a:t>
            </a:r>
          </a:p>
        </p:txBody>
      </p:sp>
      <p:sp>
        <p:nvSpPr>
          <p:cNvPr id="142339" name="Rectangle 3">
            <a:extLst>
              <a:ext uri="{FF2B5EF4-FFF2-40B4-BE49-F238E27FC236}">
                <a16:creationId xmlns:a16="http://schemas.microsoft.com/office/drawing/2014/main" id="{44E387C5-1A13-4D1F-9932-0573078F0F25}"/>
              </a:ext>
            </a:extLst>
          </p:cNvPr>
          <p:cNvSpPr>
            <a:spLocks noGrp="1" noChangeArrowheads="1"/>
          </p:cNvSpPr>
          <p:nvPr>
            <p:ph type="body" sz="half" idx="1"/>
          </p:nvPr>
        </p:nvSpPr>
        <p:spPr>
          <a:xfrm>
            <a:off x="1056904" y="2063336"/>
            <a:ext cx="9880270" cy="3339937"/>
          </a:xfrm>
        </p:spPr>
        <p:txBody>
          <a:bodyPr>
            <a:normAutofit/>
          </a:bodyPr>
          <a:lstStyle/>
          <a:p>
            <a:pPr eaLnBrk="1" hangingPunct="1">
              <a:buFont typeface="Wingdings" panose="05000000000000000000" pitchFamily="2" charset="2"/>
              <a:buNone/>
              <a:defRPr/>
            </a:pPr>
            <a:r>
              <a:rPr lang="en-US" altLang="en-US" dirty="0"/>
              <a:t>   </a:t>
            </a:r>
            <a:r>
              <a:rPr lang="en-US" altLang="en-US" sz="3900" dirty="0">
                <a:latin typeface="Arial" panose="020B0604020202020204" pitchFamily="34" charset="0"/>
                <a:cs typeface="Arial" panose="020B0604020202020204" pitchFamily="34" charset="0"/>
              </a:rPr>
              <a:t>“The use of NRT more than doubled the likelihood that a smoker would be abstinent at 12 months, despite the smoker’s unwillingness to make a quit attempt at the time of initial assessment”</a:t>
            </a:r>
          </a:p>
        </p:txBody>
      </p:sp>
      <p:sp>
        <p:nvSpPr>
          <p:cNvPr id="54276" name="Rectangle 4">
            <a:extLst>
              <a:ext uri="{FF2B5EF4-FFF2-40B4-BE49-F238E27FC236}">
                <a16:creationId xmlns:a16="http://schemas.microsoft.com/office/drawing/2014/main" id="{E72207EC-50B5-48BA-85E8-274AE285EAAE}"/>
              </a:ext>
            </a:extLst>
          </p:cNvPr>
          <p:cNvSpPr>
            <a:spLocks noChangeArrowheads="1"/>
          </p:cNvSpPr>
          <p:nvPr/>
        </p:nvSpPr>
        <p:spPr bwMode="auto">
          <a:xfrm>
            <a:off x="4572000" y="6216650"/>
            <a:ext cx="754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1800"/>
              <a:t>Fiore et al. (2008). </a:t>
            </a:r>
            <a:r>
              <a:rPr lang="en-US" altLang="en-US" sz="1800" i="1"/>
              <a:t>Treating Tobacco Use and Dependence: 2008 Update. </a:t>
            </a:r>
          </a:p>
          <a:p>
            <a:pPr>
              <a:spcBef>
                <a:spcPct val="0"/>
              </a:spcBef>
              <a:buClrTx/>
              <a:buSzTx/>
              <a:buFontTx/>
              <a:buNone/>
            </a:pPr>
            <a:r>
              <a:rPr lang="en-US" altLang="en-US" sz="1800" i="1"/>
              <a:t>Clinical Practice Guideline. </a:t>
            </a:r>
            <a:r>
              <a:rPr lang="en-US" altLang="en-US" sz="1800"/>
              <a:t>Rockville, MD: USDHHS, PHS, May 2008.</a:t>
            </a:r>
          </a:p>
        </p:txBody>
      </p:sp>
    </p:spTree>
    <p:extLst>
      <p:ext uri="{BB962C8B-B14F-4D97-AF65-F5344CB8AC3E}">
        <p14:creationId xmlns:p14="http://schemas.microsoft.com/office/powerpoint/2010/main" val="1384671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4E0FE086-81A8-4C16-B8A4-2924FB8BF7A0}"/>
              </a:ext>
            </a:extLst>
          </p:cNvPr>
          <p:cNvSpPr>
            <a:spLocks noGrp="1" noChangeArrowheads="1"/>
          </p:cNvSpPr>
          <p:nvPr>
            <p:ph type="title" idx="4294967295"/>
          </p:nvPr>
        </p:nvSpPr>
        <p:spPr>
          <a:xfrm>
            <a:off x="651163" y="304800"/>
            <a:ext cx="8229600" cy="685800"/>
          </a:xfrm>
        </p:spPr>
        <p:txBody>
          <a:bodyPr anchor="b">
            <a:noAutofit/>
          </a:bodyPr>
          <a:lstStyle/>
          <a:p>
            <a:pPr eaLnBrk="1" hangingPunct="1">
              <a:defRPr/>
            </a:pPr>
            <a:r>
              <a:rPr lang="en-US" altLang="en-US" sz="4800" b="1" dirty="0">
                <a:latin typeface="Arial" panose="020B0604020202020204" pitchFamily="34" charset="0"/>
                <a:cs typeface="Arial" panose="020B0604020202020204" pitchFamily="34" charset="0"/>
              </a:rPr>
              <a:t>Summary</a:t>
            </a:r>
          </a:p>
        </p:txBody>
      </p:sp>
      <p:sp>
        <p:nvSpPr>
          <p:cNvPr id="308227" name="Rectangle 3">
            <a:extLst>
              <a:ext uri="{FF2B5EF4-FFF2-40B4-BE49-F238E27FC236}">
                <a16:creationId xmlns:a16="http://schemas.microsoft.com/office/drawing/2014/main" id="{19C9DFD4-0AFA-4A61-8096-57A7FEAE7C89}"/>
              </a:ext>
            </a:extLst>
          </p:cNvPr>
          <p:cNvSpPr>
            <a:spLocks noGrp="1" noChangeArrowheads="1"/>
          </p:cNvSpPr>
          <p:nvPr>
            <p:ph type="body" idx="4294967295"/>
          </p:nvPr>
        </p:nvSpPr>
        <p:spPr>
          <a:xfrm>
            <a:off x="1831770" y="1572491"/>
            <a:ext cx="8335963" cy="5638800"/>
          </a:xfrm>
        </p:spPr>
        <p:txBody>
          <a:bodyPr/>
          <a:lstStyle/>
          <a:p>
            <a:pPr>
              <a:defRPr/>
            </a:pPr>
            <a:r>
              <a:rPr lang="en-US" altLang="en-US" b="1" dirty="0">
                <a:latin typeface="Arial" panose="020B0604020202020204" pitchFamily="34" charset="0"/>
                <a:cs typeface="Arial" panose="020B0604020202020204" pitchFamily="34" charset="0"/>
              </a:rPr>
              <a:t>Clinicians should encourage the use of effective medications by all patients attempting to quit tobacco</a:t>
            </a:r>
          </a:p>
          <a:p>
            <a:pPr>
              <a:defRPr/>
            </a:pPr>
            <a:endParaRPr lang="en-US" altLang="en-US" b="1" dirty="0">
              <a:latin typeface="Arial" panose="020B0604020202020204" pitchFamily="34" charset="0"/>
              <a:cs typeface="Arial" panose="020B0604020202020204" pitchFamily="34" charset="0"/>
            </a:endParaRPr>
          </a:p>
          <a:p>
            <a:pPr>
              <a:defRPr/>
            </a:pPr>
            <a:r>
              <a:rPr lang="en-US" altLang="en-US" b="1" dirty="0">
                <a:latin typeface="Arial" panose="020B0604020202020204" pitchFamily="34" charset="0"/>
                <a:cs typeface="Arial" panose="020B0604020202020204" pitchFamily="34" charset="0"/>
              </a:rPr>
              <a:t>First-line medications reliably increase long-term tobacco abstinence rates</a:t>
            </a:r>
          </a:p>
          <a:p>
            <a:pPr>
              <a:defRPr/>
            </a:pPr>
            <a:endParaRPr lang="en-US" altLang="en-US" sz="2400" dirty="0">
              <a:latin typeface="Arial" panose="020B0604020202020204" pitchFamily="34" charset="0"/>
              <a:cs typeface="Arial" panose="020B0604020202020204" pitchFamily="34" charset="0"/>
            </a:endParaRPr>
          </a:p>
          <a:p>
            <a:pPr>
              <a:defRPr/>
            </a:pPr>
            <a:r>
              <a:rPr lang="en-US" altLang="en-US" b="1" dirty="0">
                <a:latin typeface="Arial" panose="020B0604020202020204" pitchFamily="34" charset="0"/>
                <a:cs typeface="Arial" panose="020B0604020202020204" pitchFamily="34" charset="0"/>
              </a:rPr>
              <a:t>Use of effective combinations of medications should be considered</a:t>
            </a:r>
          </a:p>
        </p:txBody>
      </p:sp>
    </p:spTree>
    <p:extLst>
      <p:ext uri="{BB962C8B-B14F-4D97-AF65-F5344CB8AC3E}">
        <p14:creationId xmlns:p14="http://schemas.microsoft.com/office/powerpoint/2010/main" val="3324420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4E0FE086-81A8-4C16-B8A4-2924FB8BF7A0}"/>
              </a:ext>
            </a:extLst>
          </p:cNvPr>
          <p:cNvSpPr>
            <a:spLocks noGrp="1" noChangeArrowheads="1"/>
          </p:cNvSpPr>
          <p:nvPr>
            <p:ph type="title" idx="4294967295"/>
          </p:nvPr>
        </p:nvSpPr>
        <p:spPr>
          <a:xfrm>
            <a:off x="651163" y="304800"/>
            <a:ext cx="8229600" cy="685800"/>
          </a:xfrm>
        </p:spPr>
        <p:txBody>
          <a:bodyPr anchor="b">
            <a:noAutofit/>
          </a:bodyPr>
          <a:lstStyle/>
          <a:p>
            <a:pPr eaLnBrk="1" hangingPunct="1">
              <a:defRPr/>
            </a:pPr>
            <a:r>
              <a:rPr lang="en-US" altLang="en-US" sz="4800" b="1" dirty="0">
                <a:latin typeface="Arial" panose="020B0604020202020204" pitchFamily="34" charset="0"/>
                <a:cs typeface="Arial" panose="020B0604020202020204" pitchFamily="34" charset="0"/>
              </a:rPr>
              <a:t>Summary</a:t>
            </a:r>
          </a:p>
        </p:txBody>
      </p:sp>
      <p:sp>
        <p:nvSpPr>
          <p:cNvPr id="308227" name="Rectangle 3">
            <a:extLst>
              <a:ext uri="{FF2B5EF4-FFF2-40B4-BE49-F238E27FC236}">
                <a16:creationId xmlns:a16="http://schemas.microsoft.com/office/drawing/2014/main" id="{19C9DFD4-0AFA-4A61-8096-57A7FEAE7C89}"/>
              </a:ext>
            </a:extLst>
          </p:cNvPr>
          <p:cNvSpPr>
            <a:spLocks noGrp="1" noChangeArrowheads="1"/>
          </p:cNvSpPr>
          <p:nvPr>
            <p:ph type="body" idx="4294967295"/>
          </p:nvPr>
        </p:nvSpPr>
        <p:spPr>
          <a:xfrm>
            <a:off x="1831770" y="1572491"/>
            <a:ext cx="8962900" cy="5638800"/>
          </a:xfrm>
        </p:spPr>
        <p:txBody>
          <a:bodyPr/>
          <a:lstStyle/>
          <a:p>
            <a:pPr>
              <a:defRPr/>
            </a:pPr>
            <a:r>
              <a:rPr lang="en-US" altLang="en-US" b="1" dirty="0">
                <a:latin typeface="Arial" panose="020B0604020202020204" pitchFamily="34" charset="0"/>
                <a:cs typeface="Arial" panose="020B0604020202020204" pitchFamily="34" charset="0"/>
              </a:rPr>
              <a:t>Use of high dose NRT should be considered and encouraged in highly dependent tobacco users</a:t>
            </a:r>
          </a:p>
          <a:p>
            <a:pPr>
              <a:defRPr/>
            </a:pPr>
            <a:endParaRPr lang="en-US" altLang="en-US" b="1" dirty="0">
              <a:latin typeface="Arial" panose="020B0604020202020204" pitchFamily="34" charset="0"/>
              <a:cs typeface="Arial" panose="020B0604020202020204" pitchFamily="34" charset="0"/>
            </a:endParaRPr>
          </a:p>
          <a:p>
            <a:pPr>
              <a:defRPr/>
            </a:pPr>
            <a:r>
              <a:rPr lang="en-US" altLang="en-US" b="1" dirty="0">
                <a:latin typeface="Arial" panose="020B0604020202020204" pitchFamily="34" charset="0"/>
                <a:cs typeface="Arial" panose="020B0604020202020204" pitchFamily="34" charset="0"/>
              </a:rPr>
              <a:t>Use of extended duration NRT should be offered and encouraged</a:t>
            </a:r>
          </a:p>
          <a:p>
            <a:pPr>
              <a:defRPr/>
            </a:pPr>
            <a:endParaRPr lang="en-US" altLang="en-US" b="1" dirty="0">
              <a:latin typeface="Arial" panose="020B0604020202020204" pitchFamily="34" charset="0"/>
              <a:cs typeface="Arial" panose="020B0604020202020204" pitchFamily="34" charset="0"/>
            </a:endParaRPr>
          </a:p>
          <a:p>
            <a:pPr>
              <a:defRPr/>
            </a:pPr>
            <a:r>
              <a:rPr lang="en-US" altLang="en-US" b="1" dirty="0">
                <a:latin typeface="Arial" panose="020B0604020202020204" pitchFamily="34" charset="0"/>
                <a:cs typeface="Arial" panose="020B0604020202020204" pitchFamily="34" charset="0"/>
              </a:rPr>
              <a:t>Consider NRT prior to quit date</a:t>
            </a:r>
          </a:p>
          <a:p>
            <a:pPr>
              <a:defRPr/>
            </a:pPr>
            <a:endParaRPr lang="en-US" altLang="en-US" b="1" dirty="0">
              <a:latin typeface="Arial" panose="020B0604020202020204" pitchFamily="34" charset="0"/>
              <a:cs typeface="Arial" panose="020B0604020202020204" pitchFamily="34" charset="0"/>
            </a:endParaRPr>
          </a:p>
          <a:p>
            <a:pPr>
              <a:defRPr/>
            </a:pPr>
            <a:r>
              <a:rPr lang="en-US" altLang="en-US" b="1" dirty="0">
                <a:latin typeface="Arial" panose="020B0604020202020204" pitchFamily="34" charset="0"/>
                <a:cs typeface="Arial" panose="020B0604020202020204" pitchFamily="34" charset="0"/>
              </a:rPr>
              <a:t>Treat both the physiological and behavioral components of tobacco dependence</a:t>
            </a:r>
          </a:p>
          <a:p>
            <a:pPr>
              <a:defRPr/>
            </a:pPr>
            <a:endParaRPr lang="en-US"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6312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5AAFBD87-6557-45C7-8B6C-32C3E76B56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66700"/>
            <a:ext cx="59563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a:extLst>
              <a:ext uri="{FF2B5EF4-FFF2-40B4-BE49-F238E27FC236}">
                <a16:creationId xmlns:a16="http://schemas.microsoft.com/office/drawing/2014/main" id="{A81A9FC4-FB8A-48DD-810D-AF4C666B6022}"/>
              </a:ext>
            </a:extLst>
          </p:cNvPr>
          <p:cNvSpPr txBox="1">
            <a:spLocks noChangeArrowheads="1"/>
          </p:cNvSpPr>
          <p:nvPr/>
        </p:nvSpPr>
        <p:spPr bwMode="auto">
          <a:xfrm>
            <a:off x="3505200" y="685800"/>
            <a:ext cx="167244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50000"/>
              </a:spcBef>
              <a:buClrTx/>
              <a:buSzTx/>
              <a:buFontTx/>
              <a:buNone/>
            </a:pPr>
            <a:r>
              <a:rPr lang="en-US" altLang="en-US" sz="2800" b="1" dirty="0">
                <a:latin typeface="Arial" panose="020B0604020202020204" pitchFamily="34" charset="0"/>
                <a:cs typeface="Arial" panose="020B0604020202020204" pitchFamily="34" charset="0"/>
              </a:rPr>
              <a:t>Inhaled Nicotine</a:t>
            </a:r>
          </a:p>
        </p:txBody>
      </p:sp>
    </p:spTree>
    <p:extLst>
      <p:ext uri="{BB962C8B-B14F-4D97-AF65-F5344CB8AC3E}">
        <p14:creationId xmlns:p14="http://schemas.microsoft.com/office/powerpoint/2010/main" val="238708446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566274" name="Rectangle 2">
            <a:extLst>
              <a:ext uri="{FF2B5EF4-FFF2-40B4-BE49-F238E27FC236}">
                <a16:creationId xmlns:a16="http://schemas.microsoft.com/office/drawing/2014/main" id="{1CAB52C8-E82A-4EA7-9812-BE2175427C4D}"/>
              </a:ext>
            </a:extLst>
          </p:cNvPr>
          <p:cNvSpPr>
            <a:spLocks noGrp="1" noRot="1" noChangeArrowheads="1"/>
          </p:cNvSpPr>
          <p:nvPr>
            <p:ph type="title"/>
          </p:nvPr>
        </p:nvSpPr>
        <p:spPr/>
        <p:txBody>
          <a:bodyPr>
            <a:normAutofit/>
          </a:bodyPr>
          <a:lstStyle/>
          <a:p>
            <a:pPr eaLnBrk="1" hangingPunct="1">
              <a:defRPr/>
            </a:pPr>
            <a:r>
              <a:rPr lang="en-US" altLang="en-US" sz="4800" b="1" dirty="0">
                <a:latin typeface="Arial" panose="020B0604020202020204" pitchFamily="34" charset="0"/>
                <a:cs typeface="Arial" panose="020B0604020202020204" pitchFamily="34" charset="0"/>
              </a:rPr>
              <a:t>Tobacco Delivered Nicotine </a:t>
            </a:r>
          </a:p>
        </p:txBody>
      </p:sp>
      <p:sp>
        <p:nvSpPr>
          <p:cNvPr id="566275" name="Rectangle 3">
            <a:extLst>
              <a:ext uri="{FF2B5EF4-FFF2-40B4-BE49-F238E27FC236}">
                <a16:creationId xmlns:a16="http://schemas.microsoft.com/office/drawing/2014/main" id="{449A062F-4CD0-4E2F-8B54-FB3551D28E18}"/>
              </a:ext>
            </a:extLst>
          </p:cNvPr>
          <p:cNvSpPr>
            <a:spLocks noGrp="1" noChangeArrowheads="1"/>
          </p:cNvSpPr>
          <p:nvPr>
            <p:ph type="body" idx="1"/>
          </p:nvPr>
        </p:nvSpPr>
        <p:spPr>
          <a:xfrm>
            <a:off x="1068779" y="2146466"/>
            <a:ext cx="9484921" cy="4525963"/>
          </a:xfrm>
        </p:spPr>
        <p:txBody>
          <a:bodyPr>
            <a:normAutofit/>
          </a:bodyPr>
          <a:lstStyle/>
          <a:p>
            <a:pPr>
              <a:defRPr/>
            </a:pPr>
            <a:r>
              <a:rPr lang="en-US" altLang="en-US" sz="3200" dirty="0">
                <a:latin typeface="Arial" panose="020B0604020202020204" pitchFamily="34" charset="0"/>
                <a:cs typeface="Arial" panose="020B0604020202020204" pitchFamily="34" charset="0"/>
              </a:rPr>
              <a:t>Stimulates the release of dopamine in the nucleus </a:t>
            </a:r>
            <a:r>
              <a:rPr lang="en-US" altLang="en-US" sz="3200" dirty="0" err="1">
                <a:latin typeface="Arial" panose="020B0604020202020204" pitchFamily="34" charset="0"/>
                <a:cs typeface="Arial" panose="020B0604020202020204" pitchFamily="34" charset="0"/>
              </a:rPr>
              <a:t>accumbens</a:t>
            </a:r>
            <a:r>
              <a:rPr lang="en-US" altLang="en-US" sz="3200" dirty="0">
                <a:latin typeface="Arial" panose="020B0604020202020204" pitchFamily="34" charset="0"/>
                <a:cs typeface="Arial" panose="020B0604020202020204" pitchFamily="34" charset="0"/>
              </a:rPr>
              <a:t>, in the brain’s reward center. </a:t>
            </a:r>
          </a:p>
          <a:p>
            <a:pPr eaLnBrk="1" hangingPunct="1">
              <a:lnSpc>
                <a:spcPct val="90000"/>
              </a:lnSpc>
              <a:defRPr/>
            </a:pPr>
            <a:endParaRPr lang="en-US" altLang="en-US" sz="3200" dirty="0">
              <a:latin typeface="Arial" panose="020B0604020202020204" pitchFamily="34" charset="0"/>
              <a:cs typeface="Arial" panose="020B0604020202020204" pitchFamily="34" charset="0"/>
            </a:endParaRPr>
          </a:p>
          <a:p>
            <a:pPr eaLnBrk="1" hangingPunct="1">
              <a:lnSpc>
                <a:spcPct val="90000"/>
              </a:lnSpc>
              <a:defRPr/>
            </a:pPr>
            <a:r>
              <a:rPr lang="en-US" altLang="en-US" sz="3200" dirty="0">
                <a:latin typeface="Arial" panose="020B0604020202020204" pitchFamily="34" charset="0"/>
                <a:cs typeface="Arial" panose="020B0604020202020204" pitchFamily="34" charset="0"/>
              </a:rPr>
              <a:t>This release of dopamine is similar to that seen for other drugs of abuse, such as heroin and cocaine, and is thought to underlie the pleasurable sensations and the addictive behaviors associated with tobacco.</a:t>
            </a:r>
          </a:p>
        </p:txBody>
      </p:sp>
    </p:spTree>
    <p:extLst>
      <p:ext uri="{BB962C8B-B14F-4D97-AF65-F5344CB8AC3E}">
        <p14:creationId xmlns:p14="http://schemas.microsoft.com/office/powerpoint/2010/main" val="257505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DFA4C994-C90F-4301-AA3D-61585325D5D0}"/>
              </a:ext>
            </a:extLst>
          </p:cNvPr>
          <p:cNvSpPr>
            <a:spLocks noGrp="1" noChangeArrowheads="1"/>
          </p:cNvSpPr>
          <p:nvPr>
            <p:ph type="title" idx="4294967295"/>
          </p:nvPr>
        </p:nvSpPr>
        <p:spPr/>
        <p:txBody>
          <a:bodyPr anchor="b">
            <a:normAutofit/>
          </a:bodyPr>
          <a:lstStyle/>
          <a:p>
            <a:pPr eaLnBrk="1" hangingPunct="1">
              <a:defRPr/>
            </a:pPr>
            <a:r>
              <a:rPr lang="en-US" altLang="en-US" sz="4800" b="1" dirty="0">
                <a:latin typeface="Arial" panose="020B0604020202020204" pitchFamily="34" charset="0"/>
                <a:cs typeface="Arial" panose="020B0604020202020204" pitchFamily="34" charset="0"/>
              </a:rPr>
              <a:t>Pharmacotherapy</a:t>
            </a:r>
          </a:p>
        </p:txBody>
      </p:sp>
      <p:sp>
        <p:nvSpPr>
          <p:cNvPr id="55299" name="Text Box 4">
            <a:extLst>
              <a:ext uri="{FF2B5EF4-FFF2-40B4-BE49-F238E27FC236}">
                <a16:creationId xmlns:a16="http://schemas.microsoft.com/office/drawing/2014/main" id="{EDC467EA-7356-4884-A2B5-43F6BD3B883B}"/>
              </a:ext>
            </a:extLst>
          </p:cNvPr>
          <p:cNvSpPr txBox="1">
            <a:spLocks noChangeArrowheads="1"/>
          </p:cNvSpPr>
          <p:nvPr/>
        </p:nvSpPr>
        <p:spPr bwMode="auto">
          <a:xfrm>
            <a:off x="3067051" y="6316663"/>
            <a:ext cx="7553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r" eaLnBrk="1" hangingPunct="1">
              <a:spcBef>
                <a:spcPct val="0"/>
              </a:spcBef>
              <a:buClr>
                <a:schemeClr val="tx1"/>
              </a:buClr>
              <a:buSzPct val="60000"/>
              <a:buFont typeface="Wingdings" panose="05000000000000000000" pitchFamily="2" charset="2"/>
              <a:buNone/>
            </a:pPr>
            <a:r>
              <a:rPr lang="en-US" altLang="en-US" sz="1400">
                <a:cs typeface="Arial" panose="020B0604020202020204" pitchFamily="34" charset="0"/>
              </a:rPr>
              <a:t>Fiore et al. (2008). </a:t>
            </a:r>
            <a:r>
              <a:rPr lang="en-US" altLang="en-US" sz="1400" i="1">
                <a:cs typeface="Arial" panose="020B0604020202020204" pitchFamily="34" charset="0"/>
              </a:rPr>
              <a:t>Treating Tobacco Use and Dependence: 2008 Update. </a:t>
            </a:r>
          </a:p>
          <a:p>
            <a:pPr algn="r" eaLnBrk="1" hangingPunct="1">
              <a:spcBef>
                <a:spcPct val="0"/>
              </a:spcBef>
              <a:buClr>
                <a:schemeClr val="tx1"/>
              </a:buClr>
              <a:buSzPct val="60000"/>
              <a:buFont typeface="Wingdings" panose="05000000000000000000" pitchFamily="2" charset="2"/>
              <a:buNone/>
            </a:pPr>
            <a:r>
              <a:rPr lang="en-US" altLang="en-US" sz="1400" i="1">
                <a:cs typeface="Arial" panose="020B0604020202020204" pitchFamily="34" charset="0"/>
              </a:rPr>
              <a:t>Clinical Practice Guideline. </a:t>
            </a:r>
            <a:r>
              <a:rPr lang="en-US" altLang="en-US" sz="1400">
                <a:cs typeface="Arial" panose="020B0604020202020204" pitchFamily="34" charset="0"/>
              </a:rPr>
              <a:t>Rockville, MD: USDHHS, PHS, May 2008</a:t>
            </a:r>
            <a:r>
              <a:rPr lang="en-US" altLang="en-US" sz="1400">
                <a:solidFill>
                  <a:srgbClr val="003366"/>
                </a:solidFill>
                <a:cs typeface="Arial" panose="020B0604020202020204" pitchFamily="34" charset="0"/>
              </a:rPr>
              <a:t>.</a:t>
            </a:r>
          </a:p>
        </p:txBody>
      </p:sp>
      <p:sp>
        <p:nvSpPr>
          <p:cNvPr id="3" name="Text Box 7">
            <a:extLst>
              <a:ext uri="{FF2B5EF4-FFF2-40B4-BE49-F238E27FC236}">
                <a16:creationId xmlns:a16="http://schemas.microsoft.com/office/drawing/2014/main" id="{07E65F38-D2F3-41DC-B8A6-99CDC3CEEEEA}"/>
              </a:ext>
            </a:extLst>
          </p:cNvPr>
          <p:cNvSpPr txBox="1">
            <a:spLocks noChangeArrowheads="1"/>
          </p:cNvSpPr>
          <p:nvPr/>
        </p:nvSpPr>
        <p:spPr bwMode="auto">
          <a:xfrm>
            <a:off x="1524000" y="5867400"/>
            <a:ext cx="9144000" cy="457200"/>
          </a:xfrm>
          <a:prstGeom prst="rect">
            <a:avLst/>
          </a:prstGeom>
          <a:solidFill>
            <a:schemeClr val="tx1"/>
          </a:solidFill>
          <a:ln>
            <a:noFill/>
          </a:ln>
          <a:extLst>
            <a:ext uri="{91240B29-F687-4F45-9708-019B960494DF}">
              <a14:hiddenLine xmlns:a14="http://schemas.microsoft.com/office/drawing/2010/main" w="6350">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eaLnBrk="1" hangingPunct="1">
              <a:spcBef>
                <a:spcPct val="100000"/>
              </a:spcBef>
              <a:spcAft>
                <a:spcPct val="20000"/>
              </a:spcAft>
              <a:buClr>
                <a:schemeClr val="tx1"/>
              </a:buClr>
              <a:buSzPct val="60000"/>
              <a:buFont typeface="Wingdings" panose="05000000000000000000" pitchFamily="2" charset="2"/>
              <a:buNone/>
            </a:pPr>
            <a:r>
              <a:rPr lang="en-US" altLang="en-US" sz="2400" b="1">
                <a:solidFill>
                  <a:schemeClr val="bg1"/>
                </a:solidFill>
                <a:latin typeface="Tahoma" panose="020B0604030504040204" pitchFamily="34" charset="0"/>
                <a:cs typeface="Arial" panose="020B0604020202020204" pitchFamily="34" charset="0"/>
              </a:rPr>
              <a:t>Medications significantly improve success rates.</a:t>
            </a:r>
            <a:r>
              <a:rPr lang="en-US" altLang="en-US" sz="2200" b="1">
                <a:solidFill>
                  <a:schemeClr val="bg1"/>
                </a:solidFill>
                <a:latin typeface="Tahoma" panose="020B0604030504040204" pitchFamily="34" charset="0"/>
                <a:cs typeface="Arial" panose="020B0604020202020204" pitchFamily="34" charset="0"/>
              </a:rPr>
              <a:t> </a:t>
            </a:r>
          </a:p>
        </p:txBody>
      </p:sp>
      <p:sp>
        <p:nvSpPr>
          <p:cNvPr id="55301" name="Text Box 5">
            <a:extLst>
              <a:ext uri="{FF2B5EF4-FFF2-40B4-BE49-F238E27FC236}">
                <a16:creationId xmlns:a16="http://schemas.microsoft.com/office/drawing/2014/main" id="{EDD91213-E736-4AA5-9E22-1B6E5495B82D}"/>
              </a:ext>
            </a:extLst>
          </p:cNvPr>
          <p:cNvSpPr txBox="1">
            <a:spLocks noChangeArrowheads="1"/>
          </p:cNvSpPr>
          <p:nvPr/>
        </p:nvSpPr>
        <p:spPr bwMode="auto">
          <a:xfrm>
            <a:off x="1601788" y="5553075"/>
            <a:ext cx="8972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1430" tIns="45714" rIns="91430" bIns="45714">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nSpc>
                <a:spcPct val="80000"/>
              </a:lnSpc>
              <a:spcBef>
                <a:spcPct val="30000"/>
              </a:spcBef>
              <a:buClrTx/>
              <a:buSzTx/>
              <a:buFontTx/>
              <a:buNone/>
            </a:pPr>
            <a:r>
              <a:rPr kumimoji="1" lang="en-US" altLang="en-US" sz="1800" i="1">
                <a:cs typeface="Arial" panose="020B0604020202020204" pitchFamily="34" charset="0"/>
              </a:rPr>
              <a:t>* Includes pregnant women, smokeless tobacco users, light smokers, and adolescents.</a:t>
            </a:r>
          </a:p>
        </p:txBody>
      </p:sp>
      <p:pic>
        <p:nvPicPr>
          <p:cNvPr id="55302" name="Picture 6" descr="TreatTobUse&amp;DepCover">
            <a:extLst>
              <a:ext uri="{FF2B5EF4-FFF2-40B4-BE49-F238E27FC236}">
                <a16:creationId xmlns:a16="http://schemas.microsoft.com/office/drawing/2014/main" id="{75858008-D0F8-4C58-B1DE-6F7EA2C6E8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02664" y="1970089"/>
            <a:ext cx="1919287"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3">
            <a:extLst>
              <a:ext uri="{FF2B5EF4-FFF2-40B4-BE49-F238E27FC236}">
                <a16:creationId xmlns:a16="http://schemas.microsoft.com/office/drawing/2014/main" id="{E265986F-5F56-4D1B-A454-2407BF8B0BAB}"/>
              </a:ext>
            </a:extLst>
          </p:cNvPr>
          <p:cNvSpPr>
            <a:spLocks noChangeArrowheads="1"/>
          </p:cNvSpPr>
          <p:nvPr/>
        </p:nvSpPr>
        <p:spPr bwMode="auto">
          <a:xfrm>
            <a:off x="1768476" y="1958976"/>
            <a:ext cx="6308725"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100000"/>
              </a:spcBef>
              <a:buClr>
                <a:schemeClr val="tx1"/>
              </a:buClr>
              <a:buSzPct val="60000"/>
              <a:buFont typeface="Wingdings" panose="05000000000000000000" pitchFamily="2" charset="2"/>
              <a:buNone/>
            </a:pPr>
            <a:r>
              <a:rPr lang="en-US" altLang="en-US" sz="2800" dirty="0">
                <a:cs typeface="Arial" panose="020B0604020202020204" pitchFamily="34" charset="0"/>
              </a:rPr>
              <a:t>“Clinicians should encourage all patients attempting to quit to use effective medications for tobacco dependence treatment, except where contraindicated or for specific populations* for which there is insufficient evidence of effectiveness.”</a:t>
            </a:r>
          </a:p>
        </p:txBody>
      </p:sp>
    </p:spTree>
    <p:extLst>
      <p:ext uri="{BB962C8B-B14F-4D97-AF65-F5344CB8AC3E}">
        <p14:creationId xmlns:p14="http://schemas.microsoft.com/office/powerpoint/2010/main" val="353002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37AE277D-C603-4EC8-A4E8-0F40A7C93626}"/>
              </a:ext>
            </a:extLst>
          </p:cNvPr>
          <p:cNvSpPr>
            <a:spLocks noChangeArrowheads="1"/>
          </p:cNvSpPr>
          <p:nvPr/>
        </p:nvSpPr>
        <p:spPr bwMode="auto">
          <a:xfrm>
            <a:off x="1905001" y="2133600"/>
            <a:ext cx="49244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70000"/>
              <a:buFont typeface="Wingdings" pitchFamily="2" charset="2"/>
              <a:buChar char="n"/>
              <a:defRPr sz="2800">
                <a:solidFill>
                  <a:schemeClr val="tx1"/>
                </a:solidFill>
                <a:effectLst>
                  <a:outerShdw blurRad="38100" dist="38100" dir="2700000" algn="tl">
                    <a:srgbClr val="000000"/>
                  </a:outerShdw>
                </a:effectLst>
                <a:latin typeface="Garamond" pitchFamily="18" charset="0"/>
              </a:defRPr>
            </a:lvl1pPr>
            <a:lvl2pPr marL="742950" indent="-285750" algn="l">
              <a:spcBef>
                <a:spcPct val="20000"/>
              </a:spcBef>
              <a:buClr>
                <a:schemeClr val="accent2"/>
              </a:buClr>
              <a:buSzPct val="70000"/>
              <a:buFont typeface="Wingdings" pitchFamily="2" charset="2"/>
              <a:buChar char="n"/>
              <a:defRPr sz="2400">
                <a:solidFill>
                  <a:schemeClr val="tx1"/>
                </a:solidFill>
                <a:effectLst>
                  <a:outerShdw blurRad="38100" dist="38100" dir="2700000" algn="tl">
                    <a:srgbClr val="000000"/>
                  </a:outerShdw>
                </a:effectLst>
                <a:latin typeface="Garamond" pitchFamily="18" charset="0"/>
              </a:defRPr>
            </a:lvl2pPr>
            <a:lvl3pPr marL="1143000" indent="-228600" algn="l">
              <a:spcBef>
                <a:spcPct val="20000"/>
              </a:spcBef>
              <a:buClr>
                <a:schemeClr val="tx2"/>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3pPr>
            <a:lvl4pPr marL="1600200" indent="-228600" algn="l">
              <a:spcBef>
                <a:spcPct val="20000"/>
              </a:spcBef>
              <a:buClr>
                <a:schemeClr val="accent2"/>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4pPr>
            <a:lvl5pPr marL="2057400" indent="-228600" algn="l">
              <a:spcBef>
                <a:spcPct val="20000"/>
              </a:spcBef>
              <a:buClr>
                <a:schemeClr val="hlink"/>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5pPr>
            <a:lvl6pPr marL="2514600" indent="-228600" fontAlgn="base">
              <a:spcBef>
                <a:spcPct val="20000"/>
              </a:spcBef>
              <a:spcAft>
                <a:spcPct val="0"/>
              </a:spcAft>
              <a:buClr>
                <a:schemeClr val="hlink"/>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6pPr>
            <a:lvl7pPr marL="2971800" indent="-228600" fontAlgn="base">
              <a:spcBef>
                <a:spcPct val="20000"/>
              </a:spcBef>
              <a:spcAft>
                <a:spcPct val="0"/>
              </a:spcAft>
              <a:buClr>
                <a:schemeClr val="hlink"/>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7pPr>
            <a:lvl8pPr marL="3429000" indent="-228600" fontAlgn="base">
              <a:spcBef>
                <a:spcPct val="20000"/>
              </a:spcBef>
              <a:spcAft>
                <a:spcPct val="0"/>
              </a:spcAft>
              <a:buClr>
                <a:schemeClr val="hlink"/>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8pPr>
            <a:lvl9pPr marL="3886200" indent="-228600" fontAlgn="base">
              <a:spcBef>
                <a:spcPct val="20000"/>
              </a:spcBef>
              <a:spcAft>
                <a:spcPct val="0"/>
              </a:spcAft>
              <a:buClr>
                <a:schemeClr val="hlink"/>
              </a:buClr>
              <a:buSzPct val="70000"/>
              <a:buFont typeface="Wingdings" pitchFamily="2" charset="2"/>
              <a:buChar char="n"/>
              <a:defRPr>
                <a:solidFill>
                  <a:schemeClr val="tx1"/>
                </a:solidFill>
                <a:effectLst>
                  <a:outerShdw blurRad="38100" dist="38100" dir="2700000" algn="tl">
                    <a:srgbClr val="000000"/>
                  </a:outerShdw>
                </a:effectLst>
                <a:latin typeface="Garamond" pitchFamily="18" charset="0"/>
              </a:defRPr>
            </a:lvl9pPr>
          </a:lstStyle>
          <a:p>
            <a:pPr eaLnBrk="1" hangingPunct="1">
              <a:lnSpc>
                <a:spcPct val="80000"/>
              </a:lnSpc>
              <a:defRPr/>
            </a:pPr>
            <a:r>
              <a:rPr lang="en-US" altLang="en-US" dirty="0">
                <a:latin typeface="Calibri" panose="020F0502020204030204" pitchFamily="34" charset="0"/>
              </a:rPr>
              <a:t>Nicotine patch</a:t>
            </a:r>
          </a:p>
          <a:p>
            <a:pPr lvl="1" eaLnBrk="1" hangingPunct="1">
              <a:lnSpc>
                <a:spcPct val="80000"/>
              </a:lnSpc>
              <a:defRPr/>
            </a:pPr>
            <a:r>
              <a:rPr lang="en-US" altLang="en-US" sz="2000" dirty="0" err="1">
                <a:latin typeface="Calibri" panose="020F0502020204030204" pitchFamily="34" charset="0"/>
              </a:rPr>
              <a:t>Nicoderm</a:t>
            </a:r>
            <a:r>
              <a:rPr lang="en-US" altLang="en-US" sz="2000" dirty="0">
                <a:latin typeface="Calibri" panose="020F0502020204030204" pitchFamily="34" charset="0"/>
              </a:rPr>
              <a:t> CQ</a:t>
            </a:r>
            <a:r>
              <a:rPr lang="en-US" altLang="en-US" dirty="0">
                <a:latin typeface="Calibri" panose="020F0502020204030204" pitchFamily="34" charset="0"/>
              </a:rPr>
              <a:t> </a:t>
            </a:r>
            <a:r>
              <a:rPr lang="en-US" altLang="en-US" sz="1800" dirty="0">
                <a:latin typeface="Calibri" panose="020F0502020204030204" pitchFamily="34" charset="0"/>
              </a:rPr>
              <a:t>(OTC)</a:t>
            </a:r>
            <a:endParaRPr lang="en-US" altLang="en-US" dirty="0">
              <a:latin typeface="Calibri" panose="020F0502020204030204" pitchFamily="34" charset="0"/>
            </a:endParaRPr>
          </a:p>
          <a:p>
            <a:pPr lvl="1" eaLnBrk="1" hangingPunct="1">
              <a:lnSpc>
                <a:spcPct val="80000"/>
              </a:lnSpc>
              <a:defRPr/>
            </a:pPr>
            <a:r>
              <a:rPr lang="en-US" altLang="en-US" sz="2000" dirty="0">
                <a:latin typeface="Calibri" panose="020F0502020204030204" pitchFamily="34" charset="0"/>
              </a:rPr>
              <a:t>Generic </a:t>
            </a:r>
            <a:r>
              <a:rPr lang="en-US" altLang="en-US" sz="1800" dirty="0">
                <a:latin typeface="Calibri" panose="020F0502020204030204" pitchFamily="34" charset="0"/>
              </a:rPr>
              <a:t>(OTC)</a:t>
            </a:r>
          </a:p>
          <a:p>
            <a:pPr eaLnBrk="1" hangingPunct="1">
              <a:spcBef>
                <a:spcPct val="0"/>
              </a:spcBef>
              <a:defRPr/>
            </a:pPr>
            <a:r>
              <a:rPr lang="en-US" altLang="en-US" dirty="0">
                <a:latin typeface="Calibri" panose="020F0502020204030204" pitchFamily="34" charset="0"/>
              </a:rPr>
              <a:t>Nicotine gum</a:t>
            </a:r>
          </a:p>
          <a:p>
            <a:pPr lvl="1" eaLnBrk="1" hangingPunct="1">
              <a:lnSpc>
                <a:spcPct val="80000"/>
              </a:lnSpc>
              <a:defRPr/>
            </a:pPr>
            <a:r>
              <a:rPr lang="en-US" altLang="en-US" sz="2000" dirty="0">
                <a:latin typeface="Calibri" panose="020F0502020204030204" pitchFamily="34" charset="0"/>
              </a:rPr>
              <a:t>Nicorette (</a:t>
            </a:r>
            <a:r>
              <a:rPr lang="en-US" altLang="en-US" sz="1800" dirty="0">
                <a:latin typeface="Calibri" panose="020F0502020204030204" pitchFamily="34" charset="0"/>
              </a:rPr>
              <a:t>OTC)</a:t>
            </a:r>
          </a:p>
          <a:p>
            <a:pPr lvl="1" eaLnBrk="1" hangingPunct="1">
              <a:lnSpc>
                <a:spcPct val="80000"/>
              </a:lnSpc>
              <a:defRPr/>
            </a:pPr>
            <a:r>
              <a:rPr lang="en-US" altLang="en-US" sz="2000" dirty="0">
                <a:latin typeface="Calibri" panose="020F0502020204030204" pitchFamily="34" charset="0"/>
              </a:rPr>
              <a:t>Generic (OTC)</a:t>
            </a:r>
          </a:p>
          <a:p>
            <a:pPr eaLnBrk="1" hangingPunct="1">
              <a:lnSpc>
                <a:spcPct val="80000"/>
              </a:lnSpc>
              <a:defRPr/>
            </a:pPr>
            <a:r>
              <a:rPr lang="en-US" altLang="en-US" dirty="0">
                <a:latin typeface="Calibri" panose="020F0502020204030204" pitchFamily="34" charset="0"/>
              </a:rPr>
              <a:t>Nicotine lozenge</a:t>
            </a:r>
          </a:p>
          <a:p>
            <a:pPr lvl="1" eaLnBrk="1" hangingPunct="1">
              <a:lnSpc>
                <a:spcPct val="80000"/>
              </a:lnSpc>
              <a:defRPr/>
            </a:pPr>
            <a:r>
              <a:rPr lang="en-US" altLang="en-US" sz="2000" dirty="0">
                <a:latin typeface="Calibri" panose="020F0502020204030204" pitchFamily="34" charset="0"/>
              </a:rPr>
              <a:t>Commit (OTC)</a:t>
            </a:r>
          </a:p>
          <a:p>
            <a:pPr lvl="1" eaLnBrk="1" hangingPunct="1">
              <a:lnSpc>
                <a:spcPct val="80000"/>
              </a:lnSpc>
              <a:defRPr/>
            </a:pPr>
            <a:r>
              <a:rPr lang="en-US" altLang="en-US" sz="2000" dirty="0">
                <a:latin typeface="Calibri" panose="020F0502020204030204" pitchFamily="34" charset="0"/>
              </a:rPr>
              <a:t>Generic (OTC)</a:t>
            </a:r>
          </a:p>
          <a:p>
            <a:pPr lvl="1" eaLnBrk="1" hangingPunct="1">
              <a:lnSpc>
                <a:spcPct val="80000"/>
              </a:lnSpc>
              <a:buFont typeface="Wingdings" pitchFamily="2" charset="2"/>
              <a:buNone/>
              <a:defRPr/>
            </a:pPr>
            <a:endParaRPr lang="en-US" altLang="en-US" sz="2200" b="1" dirty="0"/>
          </a:p>
        </p:txBody>
      </p:sp>
      <p:sp>
        <p:nvSpPr>
          <p:cNvPr id="125955" name="Text Box 3">
            <a:extLst>
              <a:ext uri="{FF2B5EF4-FFF2-40B4-BE49-F238E27FC236}">
                <a16:creationId xmlns:a16="http://schemas.microsoft.com/office/drawing/2014/main" id="{C0B0B22C-8667-43F9-9002-5798D63D39E5}"/>
              </a:ext>
            </a:extLst>
          </p:cNvPr>
          <p:cNvSpPr txBox="1">
            <a:spLocks noChangeArrowheads="1"/>
          </p:cNvSpPr>
          <p:nvPr/>
        </p:nvSpPr>
        <p:spPr bwMode="auto">
          <a:xfrm>
            <a:off x="1524000" y="6156326"/>
            <a:ext cx="9144000" cy="701675"/>
          </a:xfrm>
          <a:prstGeom prst="rect">
            <a:avLst/>
          </a:prstGeom>
          <a:solidFill>
            <a:schemeClr val="tx1"/>
          </a:solidFill>
          <a:ln>
            <a:noFill/>
          </a:ln>
          <a:effectLst/>
          <a:extLs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buClr>
                <a:schemeClr val="tx1"/>
              </a:buClr>
              <a:buSzPct val="60000"/>
              <a:buFont typeface="Wingdings" pitchFamily="2" charset="2"/>
              <a:buNone/>
              <a:defRPr/>
            </a:pPr>
            <a:r>
              <a:rPr lang="en-US" altLang="en-US" sz="2000" dirty="0">
                <a:solidFill>
                  <a:schemeClr val="bg1"/>
                </a:solidFill>
                <a:effectLst>
                  <a:outerShdw blurRad="38100" dist="38100" dir="2700000" algn="tl">
                    <a:srgbClr val="C0C0C0"/>
                  </a:outerShdw>
                </a:effectLst>
                <a:latin typeface="Tahoma" pitchFamily="34" charset="0"/>
              </a:rPr>
              <a:t>These are the only medications approved by the </a:t>
            </a:r>
          </a:p>
          <a:p>
            <a:pPr eaLnBrk="1" hangingPunct="1">
              <a:buClr>
                <a:schemeClr val="tx1"/>
              </a:buClr>
              <a:buSzPct val="60000"/>
              <a:buFont typeface="Wingdings" pitchFamily="2" charset="2"/>
              <a:buNone/>
              <a:defRPr/>
            </a:pPr>
            <a:r>
              <a:rPr lang="en-US" altLang="en-US" sz="2000" dirty="0">
                <a:solidFill>
                  <a:schemeClr val="bg1"/>
                </a:solidFill>
                <a:effectLst>
                  <a:outerShdw blurRad="38100" dist="38100" dir="2700000" algn="tl">
                    <a:srgbClr val="C0C0C0"/>
                  </a:outerShdw>
                </a:effectLst>
                <a:latin typeface="Tahoma" pitchFamily="34" charset="0"/>
              </a:rPr>
              <a:t>Food and Drug Administration (FDA) for tobacco dependence.</a:t>
            </a:r>
          </a:p>
        </p:txBody>
      </p:sp>
      <p:sp>
        <p:nvSpPr>
          <p:cNvPr id="125956" name="Rectangle 4">
            <a:extLst>
              <a:ext uri="{FF2B5EF4-FFF2-40B4-BE49-F238E27FC236}">
                <a16:creationId xmlns:a16="http://schemas.microsoft.com/office/drawing/2014/main" id="{980CCBBE-B12D-48A2-91BA-2787080BCD34}"/>
              </a:ext>
            </a:extLst>
          </p:cNvPr>
          <p:cNvSpPr>
            <a:spLocks noGrp="1" noRot="1" noChangeArrowheads="1"/>
          </p:cNvSpPr>
          <p:nvPr>
            <p:ph type="title"/>
          </p:nvPr>
        </p:nvSpPr>
        <p:spPr>
          <a:xfrm>
            <a:off x="475013" y="609600"/>
            <a:ext cx="11329060" cy="1143000"/>
          </a:xfrm>
        </p:spPr>
        <p:txBody>
          <a:bodyPr>
            <a:normAutofit fontScale="90000"/>
          </a:bodyPr>
          <a:lstStyle/>
          <a:p>
            <a:pPr eaLnBrk="1" hangingPunct="1">
              <a:defRPr/>
            </a:pPr>
            <a:r>
              <a:rPr lang="en-US" altLang="en-US" sz="5300" b="1" dirty="0">
                <a:latin typeface="Arial" panose="020B0604020202020204" pitchFamily="34" charset="0"/>
                <a:cs typeface="Arial" panose="020B0604020202020204" pitchFamily="34" charset="0"/>
              </a:rPr>
              <a:t>Medications For Tobacco Dependence</a:t>
            </a:r>
            <a:br>
              <a:rPr lang="en-US" altLang="en-US" dirty="0">
                <a:latin typeface="Arial" panose="020B0604020202020204" pitchFamily="34" charset="0"/>
                <a:cs typeface="Arial" panose="020B0604020202020204" pitchFamily="34" charset="0"/>
              </a:rPr>
            </a:br>
            <a:r>
              <a:rPr lang="en-US" altLang="en-US" sz="1800" dirty="0">
                <a:latin typeface="Arial" panose="020B0604020202020204" pitchFamily="34" charset="0"/>
                <a:cs typeface="Arial" panose="020B0604020202020204" pitchFamily="34" charset="0"/>
              </a:rPr>
              <a:t>Seven first-line medications reliably increase long-term smoking abstinence rates: </a:t>
            </a:r>
            <a:br>
              <a:rPr lang="en-US" altLang="en-US" sz="1800" dirty="0">
                <a:latin typeface="Arial" panose="020B0604020202020204" pitchFamily="34" charset="0"/>
                <a:cs typeface="Arial" panose="020B0604020202020204" pitchFamily="34" charset="0"/>
              </a:rPr>
            </a:br>
            <a:endParaRPr lang="en-US" altLang="en-US" sz="1800" dirty="0">
              <a:latin typeface="Arial" panose="020B0604020202020204" pitchFamily="34" charset="0"/>
              <a:cs typeface="Arial" panose="020B0604020202020204" pitchFamily="34" charset="0"/>
            </a:endParaRPr>
          </a:p>
        </p:txBody>
      </p:sp>
      <p:sp>
        <p:nvSpPr>
          <p:cNvPr id="125957" name="Rectangle 5">
            <a:extLst>
              <a:ext uri="{FF2B5EF4-FFF2-40B4-BE49-F238E27FC236}">
                <a16:creationId xmlns:a16="http://schemas.microsoft.com/office/drawing/2014/main" id="{CA0067C9-DC84-47D6-A3EA-E488035FA73C}"/>
              </a:ext>
            </a:extLst>
          </p:cNvPr>
          <p:cNvSpPr>
            <a:spLocks noGrp="1" noChangeArrowheads="1"/>
          </p:cNvSpPr>
          <p:nvPr>
            <p:ph type="body" sz="half" idx="2"/>
          </p:nvPr>
        </p:nvSpPr>
        <p:spPr>
          <a:xfrm>
            <a:off x="6400800" y="2133600"/>
            <a:ext cx="4038600" cy="3581400"/>
          </a:xfrm>
        </p:spPr>
        <p:txBody>
          <a:bodyPr/>
          <a:lstStyle/>
          <a:p>
            <a:pPr eaLnBrk="1" hangingPunct="1">
              <a:lnSpc>
                <a:spcPct val="80000"/>
              </a:lnSpc>
              <a:defRPr/>
            </a:pPr>
            <a:r>
              <a:rPr lang="en-US" altLang="en-US" b="1" dirty="0"/>
              <a:t>Nicotine inhaler</a:t>
            </a:r>
          </a:p>
          <a:p>
            <a:pPr lvl="1" eaLnBrk="1" hangingPunct="1">
              <a:lnSpc>
                <a:spcPct val="80000"/>
              </a:lnSpc>
              <a:defRPr/>
            </a:pPr>
            <a:r>
              <a:rPr lang="en-US" altLang="en-US" sz="2000" dirty="0" err="1"/>
              <a:t>Nicotrol</a:t>
            </a:r>
            <a:r>
              <a:rPr lang="en-US" altLang="en-US" sz="2000" dirty="0"/>
              <a:t> (Rx)</a:t>
            </a:r>
            <a:r>
              <a:rPr lang="en-US" altLang="en-US" b="1" dirty="0"/>
              <a:t>		</a:t>
            </a:r>
          </a:p>
          <a:p>
            <a:pPr eaLnBrk="1" hangingPunct="1">
              <a:lnSpc>
                <a:spcPct val="80000"/>
              </a:lnSpc>
              <a:defRPr/>
            </a:pPr>
            <a:r>
              <a:rPr lang="en-US" altLang="en-US" b="1" dirty="0"/>
              <a:t>Nicotine nasal spray</a:t>
            </a:r>
          </a:p>
          <a:p>
            <a:pPr lvl="1" eaLnBrk="1" hangingPunct="1">
              <a:lnSpc>
                <a:spcPct val="80000"/>
              </a:lnSpc>
              <a:defRPr/>
            </a:pPr>
            <a:r>
              <a:rPr lang="en-US" altLang="en-US" sz="2000" dirty="0" err="1"/>
              <a:t>Nicotrol</a:t>
            </a:r>
            <a:r>
              <a:rPr lang="en-US" altLang="en-US" sz="2000" dirty="0"/>
              <a:t> NS (Rx)</a:t>
            </a:r>
            <a:r>
              <a:rPr lang="en-US" altLang="en-US" dirty="0">
                <a:effectLst/>
              </a:rPr>
              <a:t>	</a:t>
            </a:r>
            <a:endParaRPr lang="en-US" altLang="en-US" b="1" dirty="0"/>
          </a:p>
          <a:p>
            <a:pPr eaLnBrk="1" hangingPunct="1">
              <a:lnSpc>
                <a:spcPct val="80000"/>
              </a:lnSpc>
              <a:defRPr/>
            </a:pPr>
            <a:r>
              <a:rPr lang="en-US" altLang="en-US" b="1" dirty="0"/>
              <a:t>Bupropion SR</a:t>
            </a:r>
          </a:p>
          <a:p>
            <a:pPr lvl="1" eaLnBrk="1" hangingPunct="1">
              <a:lnSpc>
                <a:spcPct val="80000"/>
              </a:lnSpc>
              <a:defRPr/>
            </a:pPr>
            <a:r>
              <a:rPr lang="en-US" altLang="en-US" sz="2000" dirty="0" err="1"/>
              <a:t>Zyban</a:t>
            </a:r>
            <a:r>
              <a:rPr lang="en-US" altLang="en-US" sz="2000" dirty="0"/>
              <a:t> (Rx)</a:t>
            </a:r>
          </a:p>
          <a:p>
            <a:pPr lvl="1" eaLnBrk="1" hangingPunct="1">
              <a:lnSpc>
                <a:spcPct val="80000"/>
              </a:lnSpc>
              <a:defRPr/>
            </a:pPr>
            <a:r>
              <a:rPr lang="en-US" altLang="en-US" sz="2000" dirty="0"/>
              <a:t>Generic (Rx)</a:t>
            </a:r>
          </a:p>
          <a:p>
            <a:pPr eaLnBrk="1" hangingPunct="1">
              <a:lnSpc>
                <a:spcPct val="80000"/>
              </a:lnSpc>
              <a:defRPr/>
            </a:pPr>
            <a:r>
              <a:rPr lang="en-US" altLang="en-US" b="1" dirty="0" err="1"/>
              <a:t>Varenecline</a:t>
            </a:r>
            <a:endParaRPr lang="en-US" altLang="en-US" b="1" dirty="0"/>
          </a:p>
          <a:p>
            <a:pPr lvl="1" eaLnBrk="1" hangingPunct="1">
              <a:lnSpc>
                <a:spcPct val="80000"/>
              </a:lnSpc>
              <a:defRPr/>
            </a:pPr>
            <a:r>
              <a:rPr lang="en-US" altLang="en-US" sz="2000" dirty="0"/>
              <a:t>Chantix (Rx)</a:t>
            </a:r>
          </a:p>
          <a:p>
            <a:pPr eaLnBrk="1" hangingPunct="1">
              <a:defRPr/>
            </a:pPr>
            <a:endParaRPr lang="en-US" altLang="en-US" dirty="0"/>
          </a:p>
        </p:txBody>
      </p:sp>
      <p:sp>
        <p:nvSpPr>
          <p:cNvPr id="47110" name="Text Box 6">
            <a:extLst>
              <a:ext uri="{FF2B5EF4-FFF2-40B4-BE49-F238E27FC236}">
                <a16:creationId xmlns:a16="http://schemas.microsoft.com/office/drawing/2014/main" id="{AABD5CCD-66BE-4003-B05B-9928295ECDDC}"/>
              </a:ext>
            </a:extLst>
          </p:cNvPr>
          <p:cNvSpPr txBox="1">
            <a:spLocks noChangeArrowheads="1"/>
          </p:cNvSpPr>
          <p:nvPr/>
        </p:nvSpPr>
        <p:spPr bwMode="auto">
          <a:xfrm>
            <a:off x="2057400" y="5486401"/>
            <a:ext cx="2971800" cy="887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30" tIns="45714" rIns="91430" bIns="45714">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80000"/>
              </a:lnSpc>
              <a:spcBef>
                <a:spcPct val="50000"/>
              </a:spcBef>
              <a:buClrTx/>
              <a:buSzTx/>
              <a:buFontTx/>
              <a:buNone/>
            </a:pPr>
            <a:r>
              <a:rPr kumimoji="1" lang="en-US" altLang="en-US" sz="1800" i="1">
                <a:solidFill>
                  <a:schemeClr val="tx2"/>
                </a:solidFill>
                <a:latin typeface="Arial" panose="020B0604020202020204" pitchFamily="34" charset="0"/>
              </a:rPr>
              <a:t>OTC = over-the-counter / no prescription needed</a:t>
            </a:r>
          </a:p>
          <a:p>
            <a:pPr>
              <a:lnSpc>
                <a:spcPct val="80000"/>
              </a:lnSpc>
              <a:spcBef>
                <a:spcPct val="50000"/>
              </a:spcBef>
              <a:buClrTx/>
              <a:buSzTx/>
              <a:buFontTx/>
              <a:buNone/>
            </a:pPr>
            <a:endParaRPr kumimoji="1" lang="en-US" altLang="en-US" sz="1800" i="1">
              <a:solidFill>
                <a:schemeClr val="tx2"/>
              </a:solidFill>
              <a:latin typeface="Arial" panose="020B0604020202020204" pitchFamily="34" charset="0"/>
            </a:endParaRPr>
          </a:p>
        </p:txBody>
      </p:sp>
      <p:sp>
        <p:nvSpPr>
          <p:cNvPr id="47111" name="Rectangle 7">
            <a:extLst>
              <a:ext uri="{FF2B5EF4-FFF2-40B4-BE49-F238E27FC236}">
                <a16:creationId xmlns:a16="http://schemas.microsoft.com/office/drawing/2014/main" id="{6E8A5EB0-1A12-4327-A9BA-876DD98D5F6F}"/>
              </a:ext>
            </a:extLst>
          </p:cNvPr>
          <p:cNvSpPr>
            <a:spLocks noChangeArrowheads="1"/>
          </p:cNvSpPr>
          <p:nvPr/>
        </p:nvSpPr>
        <p:spPr bwMode="auto">
          <a:xfrm>
            <a:off x="6553200" y="5638801"/>
            <a:ext cx="26797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lgn="l">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lgn="l">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lgn="l">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lgn="l">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kumimoji="1" lang="en-US" altLang="en-US" sz="1800" i="1">
                <a:solidFill>
                  <a:schemeClr val="tx2"/>
                </a:solidFill>
                <a:latin typeface="Arial" panose="020B0604020202020204" pitchFamily="34" charset="0"/>
              </a:rPr>
              <a:t>Rx=prescription required</a:t>
            </a:r>
          </a:p>
        </p:txBody>
      </p:sp>
    </p:spTree>
    <p:extLst>
      <p:ext uri="{BB962C8B-B14F-4D97-AF65-F5344CB8AC3E}">
        <p14:creationId xmlns:p14="http://schemas.microsoft.com/office/powerpoint/2010/main" val="3701550624"/>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8D3E8"/>
        </a:solidFill>
        <a:effectLst/>
      </p:bgPr>
    </p:bg>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E36605EB-09D5-4F24-A20B-FE1C12E2D68D}"/>
              </a:ext>
            </a:extLst>
          </p:cNvPr>
          <p:cNvSpPr>
            <a:spLocks noGrp="1" noChangeArrowheads="1"/>
          </p:cNvSpPr>
          <p:nvPr>
            <p:ph type="title"/>
          </p:nvPr>
        </p:nvSpPr>
        <p:spPr>
          <a:xfrm>
            <a:off x="427512" y="365125"/>
            <a:ext cx="11764488" cy="1325563"/>
          </a:xfrm>
        </p:spPr>
        <p:txBody>
          <a:bodyPr>
            <a:noAutofit/>
          </a:bodyPr>
          <a:lstStyle/>
          <a:p>
            <a:pPr eaLnBrk="1" hangingPunct="1">
              <a:defRPr/>
            </a:pPr>
            <a:r>
              <a:rPr lang="en-US" altLang="en-US" sz="4800" b="1" dirty="0">
                <a:solidFill>
                  <a:schemeClr val="tx1"/>
                </a:solidFill>
                <a:latin typeface="Arial" panose="020B0604020202020204" pitchFamily="34" charset="0"/>
                <a:cs typeface="Arial" panose="020B0604020202020204" pitchFamily="34" charset="0"/>
              </a:rPr>
              <a:t>Considerations When Choosing Medications</a:t>
            </a:r>
          </a:p>
        </p:txBody>
      </p:sp>
      <p:sp>
        <p:nvSpPr>
          <p:cNvPr id="304131" name="Rectangle 3">
            <a:extLst>
              <a:ext uri="{FF2B5EF4-FFF2-40B4-BE49-F238E27FC236}">
                <a16:creationId xmlns:a16="http://schemas.microsoft.com/office/drawing/2014/main" id="{C0D64B8C-1BFB-4B1A-806C-2C17F57DC5A0}"/>
              </a:ext>
            </a:extLst>
          </p:cNvPr>
          <p:cNvSpPr>
            <a:spLocks noGrp="1" noChangeArrowheads="1"/>
          </p:cNvSpPr>
          <p:nvPr>
            <p:ph type="body" idx="1"/>
          </p:nvPr>
        </p:nvSpPr>
        <p:spPr>
          <a:xfrm>
            <a:off x="585849" y="2435431"/>
            <a:ext cx="11447813" cy="4422569"/>
          </a:xfrm>
        </p:spPr>
        <p:txBody>
          <a:bodyPr/>
          <a:lstStyle/>
          <a:p>
            <a:pPr eaLnBrk="1" hangingPunct="1">
              <a:buFont typeface="Wingdings" panose="05000000000000000000" pitchFamily="2" charset="2"/>
              <a:buChar char="§"/>
              <a:defRPr/>
            </a:pPr>
            <a:r>
              <a:rPr lang="en-US" altLang="en-US" dirty="0">
                <a:latin typeface="Arial" panose="020B0604020202020204" pitchFamily="34" charset="0"/>
                <a:cs typeface="Arial" panose="020B0604020202020204" pitchFamily="34" charset="0"/>
              </a:rPr>
              <a:t>Patient preference</a:t>
            </a:r>
          </a:p>
          <a:p>
            <a:pPr eaLnBrk="1" hangingPunct="1">
              <a:buFont typeface="Wingdings" panose="05000000000000000000" pitchFamily="2" charset="2"/>
              <a:buChar char="§"/>
              <a:defRPr/>
            </a:pPr>
            <a:r>
              <a:rPr lang="en-US" altLang="en-US" dirty="0">
                <a:latin typeface="Arial" panose="020B0604020202020204" pitchFamily="34" charset="0"/>
                <a:cs typeface="Arial" panose="020B0604020202020204" pitchFamily="34" charset="0"/>
              </a:rPr>
              <a:t>Previous patient experiences with a specific agent (positive or negative)</a:t>
            </a:r>
          </a:p>
          <a:p>
            <a:pPr eaLnBrk="1" hangingPunct="1">
              <a:buFont typeface="Wingdings" panose="05000000000000000000" pitchFamily="2" charset="2"/>
              <a:buChar char="§"/>
              <a:defRPr/>
            </a:pPr>
            <a:r>
              <a:rPr lang="en-US" altLang="en-US" dirty="0">
                <a:latin typeface="Arial" panose="020B0604020202020204" pitchFamily="34" charset="0"/>
                <a:cs typeface="Arial" panose="020B0604020202020204" pitchFamily="34" charset="0"/>
              </a:rPr>
              <a:t>Patient characteristics (concern about weight gain, history of depression)</a:t>
            </a:r>
          </a:p>
          <a:p>
            <a:pPr eaLnBrk="1" hangingPunct="1">
              <a:buFont typeface="Wingdings" panose="05000000000000000000" pitchFamily="2" charset="2"/>
              <a:buChar char="§"/>
              <a:defRPr/>
            </a:pPr>
            <a:r>
              <a:rPr lang="en-US" altLang="en-US" dirty="0">
                <a:latin typeface="Arial" panose="020B0604020202020204" pitchFamily="34" charset="0"/>
                <a:cs typeface="Arial" panose="020B0604020202020204" pitchFamily="34" charset="0"/>
              </a:rPr>
              <a:t>Clinician familiarity with the medications</a:t>
            </a:r>
          </a:p>
          <a:p>
            <a:pPr eaLnBrk="1" hangingPunct="1">
              <a:buFont typeface="Wingdings" panose="05000000000000000000" pitchFamily="2" charset="2"/>
              <a:buChar char="§"/>
              <a:defRPr/>
            </a:pPr>
            <a:r>
              <a:rPr lang="en-US" altLang="en-US" dirty="0">
                <a:latin typeface="Arial" panose="020B0604020202020204" pitchFamily="34" charset="0"/>
                <a:cs typeface="Arial" panose="020B0604020202020204" pitchFamily="34" charset="0"/>
              </a:rPr>
              <a:t>Contraindications for selected patients</a:t>
            </a:r>
          </a:p>
        </p:txBody>
      </p:sp>
    </p:spTree>
    <p:extLst>
      <p:ext uri="{BB962C8B-B14F-4D97-AF65-F5344CB8AC3E}">
        <p14:creationId xmlns:p14="http://schemas.microsoft.com/office/powerpoint/2010/main" val="159709380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7152</TotalTime>
  <Words>2384</Words>
  <Application>Microsoft Office PowerPoint</Application>
  <PresentationFormat>Widescreen</PresentationFormat>
  <Paragraphs>458</Paragraphs>
  <Slides>42</Slides>
  <Notes>42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ＭＳ Ｐゴシック</vt:lpstr>
      <vt:lpstr>Arial</vt:lpstr>
      <vt:lpstr>Calibri</vt:lpstr>
      <vt:lpstr>Calibri Light</vt:lpstr>
      <vt:lpstr>Garamond</vt:lpstr>
      <vt:lpstr>Monotype Sorts</vt:lpstr>
      <vt:lpstr>Symbol</vt:lpstr>
      <vt:lpstr>Tahoma</vt:lpstr>
      <vt:lpstr>Times New Roman</vt:lpstr>
      <vt:lpstr>Wingdings</vt:lpstr>
      <vt:lpstr>Office Theme</vt:lpstr>
      <vt:lpstr>Nicotine Dependence  and Treatment</vt:lpstr>
      <vt:lpstr>Treating Tobacco Use and Dependence </vt:lpstr>
      <vt:lpstr>Nicotine</vt:lpstr>
      <vt:lpstr>Cigarettes as Nicotine Delivery Systems</vt:lpstr>
      <vt:lpstr>PowerPoint Presentation</vt:lpstr>
      <vt:lpstr>Tobacco Delivered Nicotine </vt:lpstr>
      <vt:lpstr>Pharmacotherapy</vt:lpstr>
      <vt:lpstr>Medications For Tobacco Dependence Seven first-line medications reliably increase long-term smoking abstinence rates:  </vt:lpstr>
      <vt:lpstr>Considerations When Choosing Medications</vt:lpstr>
      <vt:lpstr>Nicotine Replacement</vt:lpstr>
      <vt:lpstr> Nicotine Replacement Therapy</vt:lpstr>
      <vt:lpstr>Nicotine Withdrawal</vt:lpstr>
      <vt:lpstr>Nicotine Replacement Benefits</vt:lpstr>
      <vt:lpstr>Address Potential NRT Concerns</vt:lpstr>
      <vt:lpstr>PowerPoint Presentation</vt:lpstr>
      <vt:lpstr>Withdrawal Symptoms Over Time</vt:lpstr>
      <vt:lpstr>Transdermal Nicotine Patch</vt:lpstr>
      <vt:lpstr>Nicotine Patch Side Effects</vt:lpstr>
      <vt:lpstr>Nicotine Patch Summary</vt:lpstr>
      <vt:lpstr>Nicotine Gum</vt:lpstr>
      <vt:lpstr>Nicotine Gum Summary</vt:lpstr>
      <vt:lpstr>Nicotine Lozenge</vt:lpstr>
      <vt:lpstr>Nicotine Lozenge Summary</vt:lpstr>
      <vt:lpstr>Nicotine Inhaler</vt:lpstr>
      <vt:lpstr>Nicotine Inhaler Summary</vt:lpstr>
      <vt:lpstr>Nicotine Nasal Spray</vt:lpstr>
      <vt:lpstr>Nicotine Nasal Spray Summary</vt:lpstr>
      <vt:lpstr>Bupropion</vt:lpstr>
      <vt:lpstr>Bupropion Summary</vt:lpstr>
      <vt:lpstr>Varenicline</vt:lpstr>
      <vt:lpstr>Varenicline</vt:lpstr>
      <vt:lpstr>Tobacco Smoke Interactions with Medications</vt:lpstr>
      <vt:lpstr>Tobacco Smoke Interactions with Medications</vt:lpstr>
      <vt:lpstr>Caffeine and Smoking</vt:lpstr>
      <vt:lpstr>Weight Gain Concerns</vt:lpstr>
      <vt:lpstr>Highly Dependent Smokers</vt:lpstr>
      <vt:lpstr>Combination Pharmacotherapy</vt:lpstr>
      <vt:lpstr>Co-occurring Addiction/ Mental Illness and Tobacco Dependence Treatment</vt:lpstr>
      <vt:lpstr>Intensive Treatment for People with  Co-occurring Addiction/ Mental Illness</vt:lpstr>
      <vt:lpstr>NRT in patients not ready to quit</vt:lpstr>
      <vt:lpstr>Summary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Novak</dc:creator>
  <cp:lastModifiedBy>Thomas DellaPorta</cp:lastModifiedBy>
  <cp:revision>24</cp:revision>
  <cp:lastPrinted>2018-02-07T15:54:31Z</cp:lastPrinted>
  <dcterms:created xsi:type="dcterms:W3CDTF">2018-02-02T02:31:16Z</dcterms:created>
  <dcterms:modified xsi:type="dcterms:W3CDTF">2018-02-09T21:21:17Z</dcterms:modified>
</cp:coreProperties>
</file>