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50"/>
  </p:notesMasterIdLst>
  <p:sldIdLst>
    <p:sldId id="309" r:id="rId3"/>
    <p:sldId id="310" r:id="rId4"/>
    <p:sldId id="314" r:id="rId5"/>
    <p:sldId id="311" r:id="rId6"/>
    <p:sldId id="312" r:id="rId7"/>
    <p:sldId id="326" r:id="rId8"/>
    <p:sldId id="313" r:id="rId9"/>
    <p:sldId id="327" r:id="rId10"/>
    <p:sldId id="316" r:id="rId11"/>
    <p:sldId id="317" r:id="rId12"/>
    <p:sldId id="318" r:id="rId13"/>
    <p:sldId id="268" r:id="rId14"/>
    <p:sldId id="269" r:id="rId15"/>
    <p:sldId id="295" r:id="rId16"/>
    <p:sldId id="319" r:id="rId17"/>
    <p:sldId id="270" r:id="rId18"/>
    <p:sldId id="271" r:id="rId19"/>
    <p:sldId id="320" r:id="rId20"/>
    <p:sldId id="321" r:id="rId21"/>
    <p:sldId id="315" r:id="rId22"/>
    <p:sldId id="272" r:id="rId23"/>
    <p:sldId id="273" r:id="rId24"/>
    <p:sldId id="274" r:id="rId25"/>
    <p:sldId id="303" r:id="rId26"/>
    <p:sldId id="304" r:id="rId27"/>
    <p:sldId id="298" r:id="rId28"/>
    <p:sldId id="308" r:id="rId29"/>
    <p:sldId id="305" r:id="rId30"/>
    <p:sldId id="306" r:id="rId31"/>
    <p:sldId id="307" r:id="rId32"/>
    <p:sldId id="275" r:id="rId33"/>
    <p:sldId id="276" r:id="rId34"/>
    <p:sldId id="300" r:id="rId35"/>
    <p:sldId id="299" r:id="rId36"/>
    <p:sldId id="301" r:id="rId37"/>
    <p:sldId id="277" r:id="rId38"/>
    <p:sldId id="283" r:id="rId39"/>
    <p:sldId id="284" r:id="rId40"/>
    <p:sldId id="285" r:id="rId41"/>
    <p:sldId id="286" r:id="rId42"/>
    <p:sldId id="297" r:id="rId43"/>
    <p:sldId id="296" r:id="rId44"/>
    <p:sldId id="287" r:id="rId45"/>
    <p:sldId id="288" r:id="rId46"/>
    <p:sldId id="289" r:id="rId47"/>
    <p:sldId id="324" r:id="rId48"/>
    <p:sldId id="261" r:id="rId49"/>
  </p:sldIdLst>
  <p:sldSz cx="9372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1"/>
    <p:restoredTop sz="94686"/>
  </p:normalViewPr>
  <p:slideViewPr>
    <p:cSldViewPr snapToGrid="0" snapToObjects="1">
      <p:cViewPr varScale="1">
        <p:scale>
          <a:sx n="66" d="100"/>
          <a:sy n="66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1143000"/>
            <a:ext cx="421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BAAFF-137B-4F34-9106-AA117243793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18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We are all familiar with these steps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These are all points in the recruitment funnel where potential/actual subjects are lost and represents data points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This funnel should be analyzed and compared by site or recruitment channel or by subgroup (e.g. minority) and tied to timeline and cost data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Lasagna’s Law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incidence of patient availability sharply decreases when a clinical trial begins and returns to its original level as soon as the trial is completed.   Hence over estimating potential accrual.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The major reason for the overly optimistic projection of available patient numbers relates to narrow in- and exclusion criteria which prevent many patients from enrolling that the investigator initially considered as viable subjects for the trial. It has more than a grain of truth that "the best time to plan a controlled trial is after the trial has finished", as all the questions you need to ask for before starting have been already answered.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According to ICH E6 Guideline on Good Clinical Practice the investigator should be able to demonstrate a potential for recruiting the required number of suitable patients within the agreed recruitment period (chapter 4.2.1). Therefore it is not sufficient to just make a guess but the investigator has to make an informed projection, i.e. based on concrete feasibility data.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9A34E-DA1C-46A3-AF5F-4CA6FE2D05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We are all familiar with these steps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These are all points in the recruitment funnel where potential/actual subjects are lost and represents data points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This funnel should be analyzed and compared by site or recruitment channel or by subgroup (e.g. minority) and tied to timeline and cost data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Lasagna’s Law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incidence of patient availability sharply decreases when a clinical trial begins and returns to its original level as soon as the trial is completed.   Hence over estimating potential accrual.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The major reason for the overly optimistic projection of available patient numbers relates to narrow in- and exclusion criteria which prevent many patients from enrolling that the investigator initially considered as viable subjects for the trial. It has more than a grain of truth that "the best time to plan a controlled trial is after the trial has finished", as all the questions you need to ask for before starting have been already answered.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According to ICH E6 Guideline on Good Clinical Practice the investigator should be able to demonstrate a potential for recruiting the required number of suitable patients within the agreed recruitment period (chapter 4.2.1). Therefore it is not sufficient to just make a guess but the investigator has to make an informed projection, i.e. based on concrete feasibility data.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9A34E-DA1C-46A3-AF5F-4CA6FE2D05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525" y="311804"/>
            <a:ext cx="808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25" y="1529791"/>
            <a:ext cx="8083550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?term=(patient+selection+OR+research+subjects)+AND+(randomized+control+trial+as+topic+OR+clinical+trial+as+topic+OR+biomedical+research+OR+multicenter+studies+as+topic+OR+retrospective+studies+OR+prospective+studies+OR+case-control+studies+OR+cohort+studies+OR+human+experimentation+OR+health+surveys+OR+questionnaires)+AND+recruit*+%5bt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mc.rochester.edu/research-subject-recruitment/recruitment-tools/research-match.aspx" TargetMode="External"/><Relationship Id="rId2" Type="http://schemas.openxmlformats.org/officeDocument/2006/relationships/hyperlink" Target="http://www.urmc.rochester.edu/health-research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pages.com/s/angi-anorexia-nervosa-genetics-initiative-918724/?donottrack=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performancepartners.com/downloadable-tools-templates.php" TargetMode="External"/><Relationship Id="rId2" Type="http://schemas.openxmlformats.org/officeDocument/2006/relationships/hyperlink" Target="https://accrualnet.cancer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scrp.org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77688" y="1231342"/>
            <a:ext cx="8001000" cy="18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2pPr>
            <a:lvl3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3pPr>
            <a:lvl4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4pPr>
            <a:lvl5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5pPr>
            <a:lvl6pPr marL="457200" algn="l" defTabSz="833438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6pPr>
            <a:lvl7pPr marL="914400" algn="l" defTabSz="833438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7pPr>
            <a:lvl8pPr marL="1371600" algn="l" defTabSz="833438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8pPr>
            <a:lvl9pPr marL="1828800" algn="l" defTabSz="833438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Recruitment: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Subject Recruitment Strategies, Tactics &amp; Resources</a:t>
            </a:r>
            <a:endParaRPr lang="en-US" altLang="en-US" sz="4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66800" y="8"/>
          <a:ext cx="7356764" cy="6857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30"/>
                <a:gridCol w="3515235"/>
                <a:gridCol w="1014009"/>
                <a:gridCol w="2383890"/>
              </a:tblGrid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"Top Down" Funnel Calculations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Funnel Parameters and Stages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Values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Enrollment Period (months)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# of Sites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9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# Patients at a Given Site with Diagnosis or # Patients Available Across All Sites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% Lost During Pre-Screening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Decline to Participate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Lost During Screening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Drop-out Post Randomization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9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Funnel Calculations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Projected Values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Patients Available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Pre-Screen Qualified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134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Consented (Enrolled)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Randomized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Completed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# Enrolled / Month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78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Per Site Estimates (approximate)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Overall Targets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Monthly Estimates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# That Will Need to Be Identified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10.0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# That Will Need to Be Consented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# That Will Need to Be Randomized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0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1" y="0"/>
          <a:ext cx="6400800" cy="6858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003"/>
                <a:gridCol w="1085704"/>
                <a:gridCol w="1037093"/>
              </a:tblGrid>
              <a:tr h="2740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Reverse or "Bottom Up" Funnel Calculations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Funnel Parameters &amp; Stages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Values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Enrollment Period (months)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# of Sites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# Patients That Will  Need to Be Identified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768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Lost During Pre-Screening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Decline to Participate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Lost During Screening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% Drop-out Post Randomization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78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Funnel Calculations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Projected Values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Patients That Need to Be Identified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768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Pre-Screen Qualified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Consented (Enrolled)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103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Randomized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Completed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 Narrow" pitchFamily="34" charset="0"/>
                        </a:rPr>
                        <a:t># Enrolled / Month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 Narrow" pitchFamily="34" charset="0"/>
                        </a:rPr>
                        <a:t>Per Site Estimates (approximate)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Overall Targets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Monthly Estimates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# That Will Need to Be Identified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38.4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# That Will Need to Be Consented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5.1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0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# That Will Need to Be Randomized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Narrow" pitchFamily="34" charset="0"/>
                        </a:rPr>
                        <a:t>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itchFamily="34" charset="0"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0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03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 bwMode="auto">
          <a:xfrm rot="10800000">
            <a:off x="728817" y="894738"/>
            <a:ext cx="7696200" cy="5257800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28688">
              <a:defRPr/>
            </a:pPr>
            <a:endParaRPr lang="en-US" sz="800">
              <a:latin typeface="Verdana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294070" y="172069"/>
            <a:ext cx="4627306" cy="628650"/>
          </a:xfrm>
        </p:spPr>
        <p:txBody>
          <a:bodyPr/>
          <a:lstStyle/>
          <a:p>
            <a:r>
              <a:rPr lang="en-US" altLang="en-US" dirty="0" smtClean="0"/>
              <a:t>Recruitment Funnel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8030" y="883678"/>
            <a:ext cx="7799387" cy="5181600"/>
          </a:xfrm>
        </p:spPr>
        <p:txBody>
          <a:bodyPr/>
          <a:lstStyle/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Potentially Eligible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Identified as Potentially Eligible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Referred to Study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(self, provider, other)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Screening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Eligibility Confirmed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Agrees to Participate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Consents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Starts Study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Continues Study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Completes Study</a:t>
            </a:r>
          </a:p>
        </p:txBody>
      </p:sp>
      <p:sp>
        <p:nvSpPr>
          <p:cNvPr id="15365" name="Down Arrow 4"/>
          <p:cNvSpPr>
            <a:spLocks noChangeArrowheads="1"/>
          </p:cNvSpPr>
          <p:nvPr/>
        </p:nvSpPr>
        <p:spPr bwMode="auto">
          <a:xfrm>
            <a:off x="7510617" y="894738"/>
            <a:ext cx="1295400" cy="5029200"/>
          </a:xfrm>
          <a:prstGeom prst="downArrow">
            <a:avLst>
              <a:gd name="adj1" fmla="val 50000"/>
              <a:gd name="adj2" fmla="val 50003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800000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28688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defTabSz="9286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defTabSz="928688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defTabSz="9286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defTabSz="928688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-93310"/>
            <a:ext cx="8083550" cy="1325563"/>
          </a:xfrm>
        </p:spPr>
        <p:txBody>
          <a:bodyPr/>
          <a:lstStyle/>
          <a:p>
            <a:r>
              <a:rPr lang="en-US" dirty="0" smtClean="0"/>
              <a:t>Example Feasibility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474" y="1276651"/>
            <a:ext cx="86296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Title:  Comparison of low dose and high dose folic acid in women trying to conceive or early in pregnancy (months)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Enrollment = 200 women age 18-45 years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Monroe County population=749,606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51.7% is female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16% is black or African-American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7% of population is ages 18-45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Fertility rate: 63.0 births per 1000 women aged 15-44 years per year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participants fail pre-screening.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will consent and enroll. 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subjects enrolled will drop out. </a:t>
            </a:r>
          </a:p>
        </p:txBody>
      </p:sp>
    </p:spTree>
    <p:extLst>
      <p:ext uri="{BB962C8B-B14F-4D97-AF65-F5344CB8AC3E}">
        <p14:creationId xmlns:p14="http://schemas.microsoft.com/office/powerpoint/2010/main" val="24886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 bwMode="auto">
          <a:xfrm rot="10800000">
            <a:off x="728817" y="894738"/>
            <a:ext cx="7696200" cy="5257800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28688">
              <a:defRPr/>
            </a:pPr>
            <a:endParaRPr lang="en-US" sz="800">
              <a:latin typeface="Verdana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294070" y="172069"/>
            <a:ext cx="4627306" cy="628650"/>
          </a:xfrm>
        </p:spPr>
        <p:txBody>
          <a:bodyPr/>
          <a:lstStyle/>
          <a:p>
            <a:r>
              <a:rPr lang="en-US" altLang="en-US" dirty="0" smtClean="0"/>
              <a:t>Recruitment Funnel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8030" y="883678"/>
            <a:ext cx="7799387" cy="5181600"/>
          </a:xfrm>
        </p:spPr>
        <p:txBody>
          <a:bodyPr/>
          <a:lstStyle/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Potentially </a:t>
            </a: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Eligible = 744,344</a:t>
            </a:r>
            <a:endParaRPr lang="en-US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Female = 749,606*51.7% = 387,546</a:t>
            </a:r>
            <a:endParaRPr lang="en-US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Aged 18-65 = 387,546*39.4% = 152,693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Number of pregnant women = 245,704/11.1 = 13,756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Screening = 22135*70% = 9,629</a:t>
            </a:r>
            <a:endParaRPr lang="en-US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Consents = 15494*20% = 1,926</a:t>
            </a:r>
            <a:endParaRPr lang="en-US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Completes Study = 3098*.90 = 1,733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Would need to reach 11.5 %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 target population to</a:t>
            </a:r>
          </a:p>
          <a:p>
            <a:pPr algn="ctr">
              <a:buFont typeface="Verdana" pitchFamily="34" charset="0"/>
              <a:buNone/>
              <a:defRPr/>
            </a:pP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get 200 participants.</a:t>
            </a:r>
            <a:endParaRPr lang="en-US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65" name="Down Arrow 4"/>
          <p:cNvSpPr>
            <a:spLocks noChangeArrowheads="1"/>
          </p:cNvSpPr>
          <p:nvPr/>
        </p:nvSpPr>
        <p:spPr bwMode="auto">
          <a:xfrm>
            <a:off x="7510617" y="894738"/>
            <a:ext cx="1295400" cy="5029200"/>
          </a:xfrm>
          <a:prstGeom prst="downArrow">
            <a:avLst>
              <a:gd name="adj1" fmla="val 50000"/>
              <a:gd name="adj2" fmla="val 50003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800000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28688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defTabSz="9286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defTabSz="928688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defTabSz="9286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defTabSz="928688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30" y="5843278"/>
            <a:ext cx="46863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https://www.census.gov/quickfacts/table/PST045216/36055,36</a:t>
            </a:r>
          </a:p>
        </p:txBody>
      </p:sp>
      <p:sp>
        <p:nvSpPr>
          <p:cNvPr id="6" name="Rectangle 5"/>
          <p:cNvSpPr/>
          <p:nvPr/>
        </p:nvSpPr>
        <p:spPr>
          <a:xfrm>
            <a:off x="88798" y="5599015"/>
            <a:ext cx="46863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https://www.health.ny.gov/statistics/chac/birth/b42_26.htm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88798" y="5230385"/>
            <a:ext cx="46863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http://www.towncharts.com/New-York/Demographics/Monroe-County-NY-Demographics-data.html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626" y="3323303"/>
            <a:ext cx="2680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Recruitment rate-</a:t>
            </a:r>
          </a:p>
          <a:p>
            <a:r>
              <a:rPr lang="en-US" dirty="0" smtClean="0"/>
              <a:t>How many participants</a:t>
            </a:r>
          </a:p>
          <a:p>
            <a:r>
              <a:rPr lang="en-US" dirty="0"/>
              <a:t>p</a:t>
            </a:r>
            <a:r>
              <a:rPr lang="en-US" dirty="0" smtClean="0"/>
              <a:t>er week or month do you</a:t>
            </a:r>
          </a:p>
          <a:p>
            <a:r>
              <a:rPr lang="en-US" dirty="0"/>
              <a:t>n</a:t>
            </a:r>
            <a:r>
              <a:rPr lang="en-US" dirty="0" smtClean="0"/>
              <a:t>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77757"/>
            <a:ext cx="3581400" cy="868363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Recruitment Data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5121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Set up data collection such that you can answer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where in the </a:t>
            </a:r>
            <a:r>
              <a:rPr lang="en-US" dirty="0" smtClean="0"/>
              <a:t>pipeline/funnel </a:t>
            </a:r>
            <a:r>
              <a:rPr lang="en-US" dirty="0"/>
              <a:t>you are or are not having success – where is the fall off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you are recruiting from different sites what is the pattern from different sites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multiple enrollers are involved what is the pattern across enrollers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recruitment happens different days of the week or in different time periods (e.g. days, evenings) what is the pattern across these different periods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you need certain </a:t>
            </a:r>
            <a:r>
              <a:rPr lang="en-US" dirty="0" smtClean="0"/>
              <a:t>underserved populations, </a:t>
            </a:r>
            <a:r>
              <a:rPr lang="en-US" dirty="0"/>
              <a:t>what is the pattern of their recruitment and retention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2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Use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800100" y="1371600"/>
            <a:ext cx="7772400" cy="4648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Recruitment and retention not viewed as a science 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Not viewed as a problem to be solved with data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Recruitment data are monitored but not analyzed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No data, missing data or data collected not useful, usable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Lack of data is a missed opportunity to help inform future studies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Figure out where people heard about the study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Track success from each source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dirty="0" smtClean="0"/>
              <a:t>Systematic</a:t>
            </a:r>
            <a:r>
              <a:rPr lang="en-US" altLang="en-US" sz="2000" dirty="0" smtClean="0"/>
              <a:t> plan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dirty="0" smtClean="0"/>
              <a:t>Systematic</a:t>
            </a:r>
            <a:r>
              <a:rPr lang="en-US" altLang="en-US" sz="2000" dirty="0" smtClean="0"/>
              <a:t> evaluation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Resource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Tracking Log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8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49738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Learn what has worked for others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Talk with those in your field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Conduct lit search</a:t>
            </a:r>
          </a:p>
          <a:p>
            <a:pPr lvl="1">
              <a:lnSpc>
                <a:spcPct val="120000"/>
              </a:lnSpc>
            </a:pPr>
            <a:r>
              <a:rPr lang="en-US" u="sng" dirty="0">
                <a:hlinkClick r:id="rId2"/>
              </a:rPr>
              <a:t>http://www.ncbi.nlm.nih.gov/pubmed/?term=%28patient+selection+OR+research+subjects%29+AND+%28randomized+control+trial+as+topic+OR+clinical+trial+as+topic+OR+biomedical+research+OR+multicenter+studies+as+topic+OR+retrospective+studies+OR+prospective+studies+OR+case-control+studies+OR+cohort+studies+OR+human+experimentation+OR+health+surveys+OR+questionnaires%29+AND+recruit*+[ti</a:t>
            </a:r>
            <a:r>
              <a:rPr lang="en-US" dirty="0" smtClean="0"/>
              <a:t>]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Test your ideas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Conduct focus groups with potential participants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Conduct surveys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80" y="340753"/>
            <a:ext cx="6012041" cy="868363"/>
          </a:xfrm>
        </p:spPr>
        <p:txBody>
          <a:bodyPr>
            <a:normAutofit/>
          </a:bodyPr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245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Know </a:t>
            </a:r>
            <a:r>
              <a:rPr lang="en-US" sz="2400" dirty="0"/>
              <a:t>your recruitment </a:t>
            </a:r>
            <a:r>
              <a:rPr lang="en-US" sz="2400" dirty="0" smtClean="0"/>
              <a:t>sites/partners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What are their barriers/facilitators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Is everyone on </a:t>
            </a:r>
            <a:r>
              <a:rPr lang="en-US" sz="2400" dirty="0" smtClean="0"/>
              <a:t>board?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Be </a:t>
            </a:r>
            <a:r>
              <a:rPr lang="en-US" sz="2400" dirty="0" smtClean="0"/>
              <a:t>visible/follow-up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Appreciate </a:t>
            </a:r>
            <a:r>
              <a:rPr lang="en-US" sz="2000" dirty="0" smtClean="0"/>
              <a:t>them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50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44" y="309491"/>
            <a:ext cx="5808431" cy="868363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 </a:t>
            </a:r>
            <a:r>
              <a:rPr lang="en-US" sz="2400" dirty="0"/>
              <a:t>your </a:t>
            </a:r>
            <a:r>
              <a:rPr lang="en-US" sz="2400" dirty="0" smtClean="0"/>
              <a:t>(potential) subjects</a:t>
            </a:r>
          </a:p>
          <a:p>
            <a:pPr lvl="1"/>
            <a:r>
              <a:rPr lang="en-US" sz="2400" dirty="0" smtClean="0"/>
              <a:t>Do they even know about the </a:t>
            </a:r>
            <a:r>
              <a:rPr lang="en-US" sz="2400" dirty="0" smtClean="0"/>
              <a:t>study?</a:t>
            </a:r>
            <a:endParaRPr lang="en-US" sz="2400" dirty="0" smtClean="0"/>
          </a:p>
          <a:p>
            <a:pPr lvl="1"/>
            <a:r>
              <a:rPr lang="en-US" sz="2400" dirty="0" smtClean="0"/>
              <a:t>What are their participation barriers/facilitators</a:t>
            </a:r>
          </a:p>
          <a:p>
            <a:pPr lvl="2"/>
            <a:r>
              <a:rPr lang="en-US" sz="2400" dirty="0" smtClean="0"/>
              <a:t>Logistic, attitudinal</a:t>
            </a:r>
          </a:p>
          <a:p>
            <a:pPr lvl="2"/>
            <a:r>
              <a:rPr lang="en-US" sz="2400" dirty="0" smtClean="0"/>
              <a:t>Do they understand the study </a:t>
            </a:r>
            <a:r>
              <a:rPr lang="en-US" sz="2400" dirty="0" smtClean="0"/>
              <a:t>requirements?</a:t>
            </a:r>
            <a:endParaRPr lang="en-US" sz="2400" dirty="0" smtClean="0"/>
          </a:p>
          <a:p>
            <a:pPr lvl="1"/>
            <a:r>
              <a:rPr lang="en-US" sz="2400" dirty="0" smtClean="0"/>
              <a:t>Appreciate them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18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28" y="-157705"/>
            <a:ext cx="6173647" cy="6173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02" y="674225"/>
            <a:ext cx="7772400" cy="20002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i="1" dirty="0"/>
              <a:t>“No one is as interested or enthusiastic about your study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/>
              <a:t>as </a:t>
            </a:r>
            <a:r>
              <a:rPr lang="en-US" sz="3200" i="1" dirty="0"/>
              <a:t>you are.”</a:t>
            </a:r>
          </a:p>
        </p:txBody>
      </p:sp>
    </p:spTree>
    <p:extLst>
      <p:ext uri="{BB962C8B-B14F-4D97-AF65-F5344CB8AC3E}">
        <p14:creationId xmlns:p14="http://schemas.microsoft.com/office/powerpoint/2010/main" val="213503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368462"/>
            <a:ext cx="4805729" cy="868363"/>
          </a:xfrm>
        </p:spPr>
        <p:txBody>
          <a:bodyPr>
            <a:normAutofit/>
          </a:bodyPr>
          <a:lstStyle/>
          <a:p>
            <a:r>
              <a:rPr lang="en-US" dirty="0"/>
              <a:t>Multiple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dirty="0" smtClean="0"/>
              <a:t>Have </a:t>
            </a:r>
            <a:r>
              <a:rPr lang="en-US" sz="2400" dirty="0" smtClean="0"/>
              <a:t>a PLAN!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Best </a:t>
            </a:r>
            <a:r>
              <a:rPr lang="en-US" sz="2400" dirty="0"/>
              <a:t>and </a:t>
            </a:r>
            <a:r>
              <a:rPr lang="en-US" sz="2400" dirty="0" smtClean="0"/>
              <a:t>worst case enrollment scenarios?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Expect attrition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One method is not enough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ResearchMatch.org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Track success from each source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126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and Advertising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1529791"/>
            <a:ext cx="8083550" cy="4399061"/>
          </a:xfrm>
        </p:spPr>
        <p:txBody>
          <a:bodyPr>
            <a:normAutofit fontScale="77500" lnSpcReduction="20000"/>
          </a:bodyPr>
          <a:lstStyle/>
          <a:p>
            <a:pPr marL="457200" indent="-45720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RECRUITMENT as a form of HEALTH COMMUNICATION 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 smtClean="0"/>
              <a:t>Establish trust 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 smtClean="0"/>
              <a:t>Convey a meaningful and informative message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 smtClean="0"/>
              <a:t>Empowering people in their search for treatment or ways to improve their health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/>
              <a:t>U</a:t>
            </a:r>
            <a:r>
              <a:rPr lang="en-US" altLang="en-US" dirty="0" smtClean="0"/>
              <a:t>nderstanding your audience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/>
              <a:t>U</a:t>
            </a:r>
            <a:r>
              <a:rPr lang="en-US" altLang="en-US" dirty="0" smtClean="0"/>
              <a:t>nderstanding the health challenges they face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/>
              <a:t>B</a:t>
            </a:r>
            <a:r>
              <a:rPr lang="en-US" altLang="en-US" dirty="0" smtClean="0"/>
              <a:t>uilding an identity (branding) 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dirty="0"/>
              <a:t>P</a:t>
            </a:r>
            <a:r>
              <a:rPr lang="en-US" altLang="en-US" dirty="0" smtClean="0"/>
              <a:t>roviding information that is easily accessible and understood.</a:t>
            </a:r>
          </a:p>
          <a:p>
            <a:pPr marL="457200" indent="-45720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6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and Advertising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1529791"/>
            <a:ext cx="8083550" cy="4507215"/>
          </a:xfrm>
        </p:spPr>
        <p:txBody>
          <a:bodyPr>
            <a:normAutofit fontScale="62500" lnSpcReduction="20000"/>
          </a:bodyPr>
          <a:lstStyle/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Use the four Ps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Product, price, place, promotion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Product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Participation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W</a:t>
            </a:r>
            <a:r>
              <a:rPr lang="en-US" altLang="en-US" dirty="0" smtClean="0"/>
              <a:t>hat are the benefits of participating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Price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Always a price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Minimize what the subject believes he or she must pay 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Place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Locate the recruitment, enrollment and study participation at sites that reach your audience 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Promote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T</a:t>
            </a:r>
            <a:r>
              <a:rPr lang="en-US" altLang="en-US" dirty="0" smtClean="0"/>
              <a:t>he recruitment and study using creativity and through channels and tactics that maximize contact with and interest among the target population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5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and Advertising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1600201"/>
            <a:ext cx="4033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58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34954" indent="-228989" algn="l" defTabSz="914103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412713" indent="-228989" algn="l" defTabSz="914103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590473" indent="-228989" algn="l" defTabSz="914103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768232" indent="-228989" algn="l" defTabSz="914103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sz="2000" kern="0" dirty="0"/>
              <a:t>Newspaper</a:t>
            </a:r>
          </a:p>
          <a:p>
            <a:pPr eaLnBrk="1" hangingPunct="1">
              <a:defRPr/>
            </a:pPr>
            <a:r>
              <a:rPr lang="en-US" altLang="en-US" sz="2000" kern="0" dirty="0"/>
              <a:t>Radio</a:t>
            </a:r>
          </a:p>
          <a:p>
            <a:pPr eaLnBrk="1" hangingPunct="1">
              <a:defRPr/>
            </a:pPr>
            <a:r>
              <a:rPr lang="en-US" altLang="en-US" sz="2000" kern="0" dirty="0"/>
              <a:t>Television</a:t>
            </a:r>
          </a:p>
          <a:p>
            <a:pPr eaLnBrk="1" hangingPunct="1">
              <a:defRPr/>
            </a:pPr>
            <a:r>
              <a:rPr lang="en-US" altLang="en-US" sz="2000" kern="0" dirty="0"/>
              <a:t>Bulletin Boards</a:t>
            </a:r>
          </a:p>
          <a:p>
            <a:pPr eaLnBrk="1" hangingPunct="1">
              <a:defRPr/>
            </a:pPr>
            <a:r>
              <a:rPr lang="en-US" altLang="en-US" sz="2000" kern="0" dirty="0"/>
              <a:t>Posters</a:t>
            </a:r>
          </a:p>
          <a:p>
            <a:pPr eaLnBrk="1" hangingPunct="1">
              <a:defRPr/>
            </a:pPr>
            <a:r>
              <a:rPr lang="en-US" altLang="en-US" sz="2000" kern="0" dirty="0"/>
              <a:t>Flyers</a:t>
            </a:r>
          </a:p>
          <a:p>
            <a:pPr eaLnBrk="1" hangingPunct="1">
              <a:defRPr/>
            </a:pPr>
            <a:r>
              <a:rPr lang="en-US" altLang="en-US" sz="2000" kern="0" dirty="0"/>
              <a:t>Patient Information Letters</a:t>
            </a:r>
          </a:p>
          <a:p>
            <a:pPr eaLnBrk="1" hangingPunct="1">
              <a:defRPr/>
            </a:pPr>
            <a:r>
              <a:rPr lang="en-US" altLang="en-US" sz="2000" kern="0" dirty="0"/>
              <a:t>Websites</a:t>
            </a:r>
          </a:p>
          <a:p>
            <a:pPr eaLnBrk="1" hangingPunct="1">
              <a:defRPr/>
            </a:pPr>
            <a:r>
              <a:rPr lang="en-US" altLang="en-US" sz="2000" kern="0" dirty="0"/>
              <a:t>Social Media</a:t>
            </a:r>
          </a:p>
          <a:p>
            <a:pPr eaLnBrk="1" hangingPunct="1">
              <a:defRPr/>
            </a:pPr>
            <a:r>
              <a:rPr lang="en-US" altLang="en-US" sz="2000" kern="0" dirty="0"/>
              <a:t>Health </a:t>
            </a:r>
            <a:r>
              <a:rPr lang="en-US" altLang="en-US" sz="2000" kern="0" dirty="0" smtClean="0"/>
              <a:t>Fairs</a:t>
            </a:r>
          </a:p>
          <a:p>
            <a:pPr eaLnBrk="1" hangingPunct="1">
              <a:defRPr/>
            </a:pPr>
            <a:r>
              <a:rPr lang="en-US" altLang="en-US" sz="2000" kern="0" dirty="0" smtClean="0"/>
              <a:t>Craigslist</a:t>
            </a:r>
          </a:p>
          <a:p>
            <a:pPr eaLnBrk="1" hangingPunct="1">
              <a:defRPr/>
            </a:pPr>
            <a:r>
              <a:rPr lang="en-US" altLang="en-US" sz="2000" kern="0" dirty="0" smtClean="0"/>
              <a:t>Pocket cards for physicians</a:t>
            </a:r>
            <a:endParaRPr lang="en-US" altLang="en-US" sz="20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5067300" y="1828800"/>
            <a:ext cx="36680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Do not rely on only one method!!</a:t>
            </a:r>
          </a:p>
        </p:txBody>
      </p:sp>
    </p:spTree>
    <p:extLst>
      <p:ext uri="{BB962C8B-B14F-4D97-AF65-F5344CB8AC3E}">
        <p14:creationId xmlns:p14="http://schemas.microsoft.com/office/powerpoint/2010/main" val="14634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Recruitment costs are almost never budgeted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Plan ahead and include in 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Size the recruitment effort for the size of the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Timing is everything, time ads with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41" y="311804"/>
            <a:ext cx="8083550" cy="1325563"/>
          </a:xfrm>
        </p:spPr>
        <p:txBody>
          <a:bodyPr/>
          <a:lstStyle/>
          <a:p>
            <a:r>
              <a:rPr lang="en-US" dirty="0" smtClean="0"/>
              <a:t>Duke Center for Living-STRRIDE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533999"/>
              </p:ext>
            </p:extLst>
          </p:nvPr>
        </p:nvGraphicFramePr>
        <p:xfrm>
          <a:off x="644525" y="1530350"/>
          <a:ext cx="8083552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screened/enrolled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Screening Time</a:t>
                      </a:r>
                      <a:r>
                        <a:rPr lang="en-US" baseline="0" dirty="0" smtClean="0"/>
                        <a:t> per person (minutes)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</a:t>
                      </a:r>
                      <a:r>
                        <a:rPr lang="en-US" baseline="0" dirty="0" smtClean="0"/>
                        <a:t> cost per person ($)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Newspaper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Event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newspaper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Referrals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764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</a:t>
            </a:r>
            <a:r>
              <a:rPr lang="en-US" dirty="0" smtClean="0"/>
              <a:t>Materials and Subject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56620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Compensation is an important </a:t>
            </a:r>
            <a:r>
              <a:rPr lang="en-US" dirty="0" smtClean="0"/>
              <a:t>for successful recruitment:</a:t>
            </a:r>
          </a:p>
          <a:p>
            <a:pPr marL="11430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Investigators </a:t>
            </a:r>
            <a:r>
              <a:rPr lang="en-US" dirty="0"/>
              <a:t>must adequately describe all recruitment methods and plans for subject </a:t>
            </a:r>
            <a:r>
              <a:rPr lang="en-US" dirty="0" smtClean="0"/>
              <a:t>payment</a:t>
            </a:r>
          </a:p>
          <a:p>
            <a:pPr marL="11430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Recruitment materials and payment methods must meet the standards outlined within </a:t>
            </a:r>
            <a:r>
              <a:rPr lang="en-US" dirty="0" smtClean="0"/>
              <a:t>your institution’s IRB guidelines.</a:t>
            </a:r>
            <a:endParaRPr lang="en-US" dirty="0" smtClean="0"/>
          </a:p>
          <a:p>
            <a:pPr marL="11430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Investigators must submit </a:t>
            </a:r>
            <a:r>
              <a:rPr lang="en-US" dirty="0" smtClean="0"/>
              <a:t>to the </a:t>
            </a:r>
            <a:r>
              <a:rPr lang="en-US" dirty="0" smtClean="0"/>
              <a:t>IRB </a:t>
            </a:r>
            <a:r>
              <a:rPr lang="en-US" dirty="0" smtClean="0"/>
              <a:t>any </a:t>
            </a:r>
            <a:r>
              <a:rPr lang="en-US" dirty="0" smtClean="0"/>
              <a:t>revisions to recruitment material or plan prior to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</a:t>
            </a:r>
            <a:r>
              <a:rPr lang="en-US" dirty="0"/>
              <a:t>Materials and Subject </a:t>
            </a:r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47771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-US" dirty="0" smtClean="0"/>
              <a:t>nclude in your IRB application</a:t>
            </a:r>
            <a:endParaRPr lang="en-US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Ad info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Mode of communication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 copies of printed materials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 audio or video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Ensure that materials do not: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Imply a favorable outcome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exculpatory language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Emphasize payment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promise free payment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use terms new treatment, medication or drug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make claims not in line with FDA labeling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9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Design-Have “The Right Stuff”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Why do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Who should do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do you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8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-11278"/>
            <a:ext cx="5573047" cy="72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20437" r="7439" b="22023"/>
          <a:stretch/>
        </p:blipFill>
        <p:spPr bwMode="auto">
          <a:xfrm>
            <a:off x="0" y="-1"/>
            <a:ext cx="9405804" cy="50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7" t="86905" r="10119" b="6250"/>
          <a:stretch/>
        </p:blipFill>
        <p:spPr bwMode="auto">
          <a:xfrm>
            <a:off x="7587341" y="5098472"/>
            <a:ext cx="1785259" cy="5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4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5" y="-4609"/>
            <a:ext cx="5496232" cy="68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85" y="1529791"/>
            <a:ext cx="8083550" cy="444822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Websites where participants can register if they are interested in research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UR Health Research website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Resources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Local Registry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http://www.urmc.rochester.edu/health-research/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Flag created in medical record and can be included in i2b2 report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Research Match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hlinkClick r:id="rId3"/>
              </a:rPr>
              <a:t>https://www.urmc.rochester.edu/research-subject-recruitment/recruitment-tools/research-match.aspx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4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00100" y="529745"/>
            <a:ext cx="7772400" cy="730250"/>
          </a:xfrm>
        </p:spPr>
        <p:txBody>
          <a:bodyPr/>
          <a:lstStyle/>
          <a:p>
            <a:r>
              <a:rPr lang="en-US" altLang="en-US" dirty="0" smtClean="0"/>
              <a:t>Social Media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62448" y="1521542"/>
            <a:ext cx="77724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Guidelines </a:t>
            </a:r>
            <a:r>
              <a:rPr lang="en-US" altLang="en-US" dirty="0" smtClean="0"/>
              <a:t>for Research Using Social </a:t>
            </a:r>
            <a:r>
              <a:rPr lang="en-US" altLang="en-US" dirty="0" smtClean="0"/>
              <a:t>Media</a:t>
            </a:r>
            <a:endParaRPr lang="en-US" altLang="en-US" dirty="0" smtClean="0"/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Social media communications (ads, online- diaries/surveys, text messages, info about study progress must be reviewed by the RSRB)</a:t>
            </a:r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Make sure you are using a URMC Marketing approved tool or site</a:t>
            </a:r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Avoid use social media to collect PHI</a:t>
            </a:r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Measures should be taken to ensure privacy</a:t>
            </a:r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lvl="1">
              <a:lnSpc>
                <a:spcPct val="100000"/>
              </a:lnSpc>
            </a:pPr>
            <a:endParaRPr lang="en-US" altLang="en-US" sz="1200" dirty="0"/>
          </a:p>
          <a:p>
            <a:pPr lvl="1">
              <a:lnSpc>
                <a:spcPct val="100000"/>
              </a:lnSpc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9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Media-Pros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70" y="1647199"/>
            <a:ext cx="7993627" cy="4507215"/>
          </a:xfrm>
        </p:spPr>
        <p:txBody>
          <a:bodyPr>
            <a:noAutofit/>
          </a:bodyPr>
          <a:lstStyle/>
          <a:p>
            <a:pPr lvl="1"/>
            <a:r>
              <a:rPr lang="en-US" altLang="en-US" sz="2800" dirty="0"/>
              <a:t>Convenient</a:t>
            </a:r>
          </a:p>
          <a:p>
            <a:pPr lvl="1"/>
            <a:r>
              <a:rPr lang="en-US" altLang="en-US" sz="2800" dirty="0"/>
              <a:t>Subjects often want to discuss their experiences</a:t>
            </a:r>
          </a:p>
          <a:p>
            <a:pPr lvl="1"/>
            <a:r>
              <a:rPr lang="en-US" altLang="en-US" sz="2800" dirty="0"/>
              <a:t>May encourage enrollment and retention</a:t>
            </a:r>
          </a:p>
          <a:p>
            <a:pPr lvl="1"/>
            <a:r>
              <a:rPr lang="en-US" altLang="en-US" sz="2800" dirty="0"/>
              <a:t>Makes subjects feel like they are part of a community and their contributions are recognized</a:t>
            </a:r>
          </a:p>
          <a:p>
            <a:pPr lvl="1"/>
            <a:r>
              <a:rPr lang="en-US" altLang="en-US" sz="2800" dirty="0"/>
              <a:t>Good for recruiting populations that are difficult to reach</a:t>
            </a:r>
          </a:p>
          <a:p>
            <a:pPr lvl="1"/>
            <a:r>
              <a:rPr lang="en-US" altLang="en-US" sz="2800" dirty="0"/>
              <a:t>Broader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Media-cons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487"/>
            <a:ext cx="9085006" cy="560351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endParaRPr lang="en-US" altLang="en-US" dirty="0"/>
          </a:p>
          <a:p>
            <a:pPr lvl="1">
              <a:lnSpc>
                <a:spcPct val="120000"/>
              </a:lnSpc>
            </a:pPr>
            <a:r>
              <a:rPr lang="en-US" altLang="en-US" sz="6200" dirty="0"/>
              <a:t>Information can be forwarded on to people who are not targeting</a:t>
            </a:r>
          </a:p>
          <a:p>
            <a:pPr lvl="1">
              <a:lnSpc>
                <a:spcPct val="120000"/>
              </a:lnSpc>
            </a:pPr>
            <a:r>
              <a:rPr lang="en-US" altLang="en-US" sz="6200" dirty="0"/>
              <a:t>People may be willing to say things anonymously they would not say in person</a:t>
            </a:r>
          </a:p>
          <a:p>
            <a:pPr lvl="1">
              <a:lnSpc>
                <a:spcPct val="120000"/>
              </a:lnSpc>
            </a:pPr>
            <a:r>
              <a:rPr lang="en-US" altLang="en-US" sz="6200" dirty="0"/>
              <a:t>Examples of things that could confound a study if on-study participants share info on-line:</a:t>
            </a:r>
          </a:p>
          <a:p>
            <a:pPr lvl="2">
              <a:lnSpc>
                <a:spcPct val="120000"/>
              </a:lnSpc>
            </a:pPr>
            <a:r>
              <a:rPr lang="en-US" altLang="en-US" sz="6200" dirty="0"/>
              <a:t>Attempts to </a:t>
            </a:r>
            <a:r>
              <a:rPr lang="en-US" altLang="en-US" sz="6200" dirty="0" err="1"/>
              <a:t>unblind</a:t>
            </a:r>
            <a:r>
              <a:rPr lang="en-US" altLang="en-US" sz="6200" dirty="0"/>
              <a:t> treatment assignments</a:t>
            </a:r>
          </a:p>
          <a:p>
            <a:pPr lvl="2">
              <a:lnSpc>
                <a:spcPct val="120000"/>
              </a:lnSpc>
            </a:pPr>
            <a:r>
              <a:rPr lang="en-US" altLang="en-US" sz="6200" dirty="0"/>
              <a:t>Encouraging use of off-study lab testing</a:t>
            </a:r>
          </a:p>
          <a:p>
            <a:pPr lvl="2">
              <a:lnSpc>
                <a:spcPct val="120000"/>
              </a:lnSpc>
            </a:pPr>
            <a:r>
              <a:rPr lang="en-US" altLang="en-US" sz="6200" dirty="0"/>
              <a:t>Encouraging non-adherence to study regimen</a:t>
            </a:r>
          </a:p>
          <a:p>
            <a:pPr lvl="2">
              <a:lnSpc>
                <a:spcPct val="120000"/>
              </a:lnSpc>
            </a:pPr>
            <a:r>
              <a:rPr lang="en-US" altLang="en-US" sz="6200" dirty="0"/>
              <a:t>Falsifying eligibility status</a:t>
            </a:r>
          </a:p>
          <a:p>
            <a:pPr lvl="2">
              <a:lnSpc>
                <a:spcPct val="120000"/>
              </a:lnSpc>
            </a:pPr>
            <a:r>
              <a:rPr lang="en-US" altLang="en-US" sz="6200" dirty="0"/>
              <a:t>Misinformation on adverse event profiles</a:t>
            </a:r>
          </a:p>
          <a:p>
            <a:pPr lvl="2">
              <a:lnSpc>
                <a:spcPct val="120000"/>
              </a:lnSpc>
            </a:pPr>
            <a:r>
              <a:rPr lang="en-US" altLang="en-US" sz="6200" dirty="0"/>
              <a:t>Providing medical advice, discouraging reporting to </a:t>
            </a:r>
            <a:r>
              <a:rPr lang="en-US" altLang="en-US" sz="6200" dirty="0" smtClean="0"/>
              <a:t>investigators</a:t>
            </a:r>
            <a:endParaRPr lang="en-US" altLang="en-US" sz="6200" dirty="0"/>
          </a:p>
        </p:txBody>
      </p:sp>
    </p:spTree>
    <p:extLst>
      <p:ext uri="{BB962C8B-B14F-4D97-AF65-F5344CB8AC3E}">
        <p14:creationId xmlns:p14="http://schemas.microsoft.com/office/powerpoint/2010/main" val="15546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do?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altLang="en-US" sz="6200" dirty="0" smtClean="0"/>
              <a:t>Ask </a:t>
            </a:r>
            <a:r>
              <a:rPr lang="en-US" altLang="en-US" sz="6200" dirty="0"/>
              <a:t>subjects not to participate in public discussions during the study</a:t>
            </a:r>
          </a:p>
          <a:p>
            <a:pPr lvl="1">
              <a:lnSpc>
                <a:spcPct val="120000"/>
              </a:lnSpc>
            </a:pPr>
            <a:r>
              <a:rPr lang="en-US" altLang="en-US" sz="6200" dirty="0"/>
              <a:t>Add language addressing this into your informed consent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that will help with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40889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YuziLabs</a:t>
            </a:r>
            <a:r>
              <a:rPr lang="en-US" dirty="0" smtClean="0"/>
              <a:t>/ studypages.com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</a:t>
            </a:r>
            <a:r>
              <a:rPr lang="en-US" dirty="0" smtClean="0"/>
              <a:t>uilding </a:t>
            </a:r>
            <a:r>
              <a:rPr lang="en-US" dirty="0"/>
              <a:t>platform that can handle multiple sites and also has a dashboard that tracks your recruitment and drives traffic to the site using social media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Example of an ad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://studypages.com/s/angi-anorexia-nervosa-genetics-initiative-918724/?</a:t>
            </a:r>
            <a:r>
              <a:rPr lang="en-US" dirty="0" smtClean="0">
                <a:hlinkClick r:id="rId2"/>
              </a:rPr>
              <a:t>donottrack=1</a:t>
            </a:r>
            <a:endParaRPr lang="en-US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95300" y="326922"/>
            <a:ext cx="7772400" cy="730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Community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1218487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 is essential to increasing diversity in research participation to determine effective treatments and prevention strategies for populations most adversely impacted by health inequalities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Connects investigators with local coalitions and community based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 early in the research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Community Engagement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16705" y="1382307"/>
            <a:ext cx="8083550" cy="605088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Some principles to think about when engaging in community partnerships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It’s all about building relationships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Do “With” - Not “For” or “To”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Be responsive to community partners’ priorities and perspectives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Plan if possible for a long term engagement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Mutual </a:t>
            </a:r>
            <a:r>
              <a:rPr lang="en-US" altLang="en-US" sz="2000" dirty="0"/>
              <a:t>b</a:t>
            </a:r>
            <a:r>
              <a:rPr lang="en-US" altLang="en-US" sz="2000" dirty="0" smtClean="0"/>
              <a:t>enefit and respect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Share findings with the groups that help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Collaborative from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3052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Recruiting underserved populations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00100" y="1523999"/>
            <a:ext cx="7772400" cy="4395019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Improving </a:t>
            </a:r>
            <a:r>
              <a:rPr lang="en-US" altLang="en-US" sz="2400" dirty="0"/>
              <a:t>recruitment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Raise awareness through outreach programs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Target publicity campaign to </a:t>
            </a:r>
            <a:r>
              <a:rPr lang="en-US" altLang="en-US" sz="2000" dirty="0" smtClean="0"/>
              <a:t>group of interest</a:t>
            </a:r>
            <a:endParaRPr lang="en-US" altLang="en-US" sz="20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Find out why they do not want to participate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Use incentives such as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financial compensation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therapeutic interventions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provision of health services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provision of transportation services to facilitate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621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2" y="323345"/>
            <a:ext cx="3581400" cy="868363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Strategies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1418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There are 3 keys strategies to keep in mind when developing a recruitment and retention plan: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Feasibility </a:t>
            </a:r>
            <a:r>
              <a:rPr lang="en-US" sz="2800" dirty="0"/>
              <a:t>Assessments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Establish </a:t>
            </a:r>
            <a:r>
              <a:rPr lang="en-US" sz="2800" dirty="0"/>
              <a:t>and manage relationships</a:t>
            </a:r>
          </a:p>
          <a:p>
            <a:pPr marL="1028700" lvl="1" indent="-571500">
              <a:lnSpc>
                <a:spcPct val="110000"/>
              </a:lnSpc>
              <a:buFont typeface="+mj-lt"/>
              <a:buAutoNum type="romanLcPeriod"/>
            </a:pPr>
            <a:r>
              <a:rPr lang="en-US" sz="2800" dirty="0"/>
              <a:t>Know your recruitment sites/partners</a:t>
            </a:r>
          </a:p>
          <a:p>
            <a:pPr marL="1028700" lvl="1" indent="-571500">
              <a:lnSpc>
                <a:spcPct val="110000"/>
              </a:lnSpc>
              <a:buFont typeface="+mj-lt"/>
              <a:buAutoNum type="romanLcPeriod"/>
            </a:pPr>
            <a:r>
              <a:rPr lang="en-US" sz="2800" dirty="0"/>
              <a:t>Know your subjects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3.  Multiple </a:t>
            </a:r>
            <a:r>
              <a:rPr lang="en-US" dirty="0"/>
              <a:t>approaches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48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44525" y="7004"/>
            <a:ext cx="8083550" cy="1325563"/>
          </a:xfrm>
        </p:spPr>
        <p:txBody>
          <a:bodyPr/>
          <a:lstStyle/>
          <a:p>
            <a:r>
              <a:rPr lang="en-US" altLang="en-US" dirty="0" smtClean="0"/>
              <a:t>Retention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79054" y="945647"/>
            <a:ext cx="8627293" cy="5032366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Focus on retention must start early</a:t>
            </a:r>
            <a:endParaRPr lang="en-US" altLang="en-US" sz="2000" dirty="0"/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Evaluate protocol for difficulties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 smtClean="0"/>
              <a:t>Look at pressure points for gaps in schedule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Identify places in study schedule where participants may experience more stress, lose interest, need extra info, encouragement or support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Consolidate visits where you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Don’t make any one visit too heavy</a:t>
            </a:r>
            <a:endParaRPr lang="en-US" altLang="en-US" sz="2000" dirty="0"/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Avoid large gaps between study contacts</a:t>
            </a:r>
          </a:p>
        </p:txBody>
      </p:sp>
    </p:spTree>
    <p:extLst>
      <p:ext uri="{BB962C8B-B14F-4D97-AF65-F5344CB8AC3E}">
        <p14:creationId xmlns:p14="http://schemas.microsoft.com/office/powerpoint/2010/main" val="27633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Think about the place where participants are engaged.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4" y="1422880"/>
            <a:ext cx="8770375" cy="5313461"/>
          </a:xfrm>
        </p:spPr>
        <p:txBody>
          <a:bodyPr>
            <a:noAutofit/>
          </a:bodyPr>
          <a:lstStyle/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Look at staffing/facility needs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can be done on site or off site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Create comfortable atmosphere; physically appealing clinic with parking aplenty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Provide a map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ell </a:t>
            </a:r>
            <a:r>
              <a:rPr lang="en-US" sz="2000" dirty="0"/>
              <a:t>to bring a book if there will be down time; clarify expected wait times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Water cooler, </a:t>
            </a:r>
            <a:r>
              <a:rPr lang="en-US" sz="2000" dirty="0" smtClean="0"/>
              <a:t>Wi-Fi, </a:t>
            </a:r>
            <a:r>
              <a:rPr lang="en-US" sz="2000" dirty="0"/>
              <a:t>magazines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Create clear consistent pattern of appointments (same room, same start and end times)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participants are coming in for fasting blood draws don't drink coffee in front of them and have snacks for afterwards</a:t>
            </a:r>
          </a:p>
          <a:p>
            <a:pPr marL="457200" indent="-45720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Keep communication open (hotline, email, website, social media)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8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Recognize when subjects may be ready to flee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en-US" altLang="en-US" sz="2800" dirty="0" smtClean="0"/>
              <a:t>Missed </a:t>
            </a:r>
            <a:r>
              <a:rPr lang="en-US" altLang="en-US" sz="2800" dirty="0"/>
              <a:t>appointments</a:t>
            </a:r>
          </a:p>
          <a:p>
            <a:pPr lvl="1">
              <a:lnSpc>
                <a:spcPct val="170000"/>
              </a:lnSpc>
            </a:pPr>
            <a:r>
              <a:rPr lang="en-US" altLang="en-US" sz="2800" dirty="0"/>
              <a:t>Unreturned phone calls</a:t>
            </a:r>
          </a:p>
          <a:p>
            <a:pPr lvl="1">
              <a:lnSpc>
                <a:spcPct val="170000"/>
              </a:lnSpc>
            </a:pPr>
            <a:r>
              <a:rPr lang="en-US" altLang="en-US" sz="2800" dirty="0"/>
              <a:t>Complaints about procedures</a:t>
            </a:r>
          </a:p>
          <a:p>
            <a:pPr lvl="1">
              <a:lnSpc>
                <a:spcPct val="170000"/>
              </a:lnSpc>
            </a:pPr>
            <a:r>
              <a:rPr lang="en-US" altLang="en-US" sz="2800" dirty="0"/>
              <a:t>Too busy to schedule appointments</a:t>
            </a:r>
          </a:p>
          <a:p>
            <a:pPr lvl="1">
              <a:lnSpc>
                <a:spcPct val="170000"/>
              </a:lnSpc>
            </a:pPr>
            <a:r>
              <a:rPr lang="en-US" altLang="en-US" sz="2800" dirty="0"/>
              <a:t>Lack of enthusiasm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57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Methods to Enhance Retention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1529791"/>
            <a:ext cx="8083550" cy="4792351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Offer convenient physical access and appointment </a:t>
            </a:r>
            <a:r>
              <a:rPr lang="en-US" altLang="en-US" sz="2200" dirty="0" smtClean="0"/>
              <a:t>times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Take into account vacations, school breaks, holidays</a:t>
            </a:r>
            <a:endParaRPr lang="en-US" altLang="en-US" sz="1800" dirty="0"/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Frequent communication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200" dirty="0" smtClean="0"/>
              <a:t>Send newsletter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200" dirty="0" smtClean="0"/>
              <a:t>Provide written or telephone contacts between visits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200" dirty="0" smtClean="0"/>
              <a:t>Remember special occasions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Maintain contact with PCP (If applicable)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Assist with transportation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Compensation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200" dirty="0" smtClean="0"/>
              <a:t>Bonuses at key time points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Sympathize with problems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Respond to </a:t>
            </a:r>
            <a:r>
              <a:rPr lang="en-US" altLang="en-US" sz="2200" dirty="0" smtClean="0"/>
              <a:t>complaints</a:t>
            </a:r>
            <a:r>
              <a:rPr lang="en-US" alt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3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Finding participants lost to follow-up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1529792"/>
            <a:ext cx="8083550" cy="4428556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Ask each participant to provide name and address of an individual who does not live with them, but likely to know their whereabouts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Obtain  multiple emails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Obtain multiple phone numbers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Use postal service to get change of address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Use certified letters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Use detective </a:t>
            </a:r>
            <a:r>
              <a:rPr lang="en-US" altLang="en-US" sz="2000" dirty="0" smtClean="0"/>
              <a:t>service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Keep track of why people drop out so you can improve recruitment and retention for the next study or make changes to the current study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3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of one study’s retention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566209"/>
          </a:xfrm>
        </p:spPr>
        <p:txBody>
          <a:bodyPr rtlCol="0">
            <a:normAutofit fontScale="32500" lnSpcReduction="20000"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500" b="1" dirty="0"/>
              <a:t>Alternative contact numbers </a:t>
            </a:r>
            <a:r>
              <a:rPr lang="en-US" sz="4500" dirty="0"/>
              <a:t>were requested at the baseline</a:t>
            </a:r>
            <a:r>
              <a:rPr lang="en-US" sz="4500" baseline="30000" dirty="0"/>
              <a:t> </a:t>
            </a:r>
            <a:r>
              <a:rPr lang="en-US" sz="4500" dirty="0"/>
              <a:t>assessment and rechecked throughout the study.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The study protocol</a:t>
            </a:r>
            <a:r>
              <a:rPr lang="en-US" sz="4500" baseline="30000" dirty="0"/>
              <a:t> </a:t>
            </a:r>
            <a:r>
              <a:rPr lang="en-US" sz="4500" dirty="0"/>
              <a:t>called for at least </a:t>
            </a:r>
            <a:r>
              <a:rPr lang="en-US" sz="4500" b="1" dirty="0"/>
              <a:t>10 call attempts </a:t>
            </a:r>
            <a:r>
              <a:rPr lang="en-US" sz="4500" dirty="0"/>
              <a:t>to be made per participant</a:t>
            </a:r>
            <a:r>
              <a:rPr lang="en-US" sz="4500" baseline="30000" dirty="0"/>
              <a:t> </a:t>
            </a:r>
            <a:r>
              <a:rPr lang="en-US" sz="4500" dirty="0"/>
              <a:t>per contact at varying times of the day and days of the week,</a:t>
            </a:r>
            <a:r>
              <a:rPr lang="en-US" sz="4500" baseline="30000" dirty="0"/>
              <a:t> </a:t>
            </a:r>
            <a:r>
              <a:rPr lang="en-US" sz="4500" dirty="0"/>
              <a:t>including evenings and weekends.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Study staff repeatedly </a:t>
            </a:r>
            <a:r>
              <a:rPr lang="en-US" sz="4500" b="1" dirty="0"/>
              <a:t>checked</a:t>
            </a:r>
            <a:r>
              <a:rPr lang="en-US" sz="4500" baseline="30000" dirty="0"/>
              <a:t> </a:t>
            </a:r>
            <a:r>
              <a:rPr lang="en-US" sz="4500" dirty="0"/>
              <a:t>the clinic database and patient charts for </a:t>
            </a:r>
            <a:r>
              <a:rPr lang="en-US" sz="4500" b="1" dirty="0"/>
              <a:t>updated phone numbers</a:t>
            </a:r>
            <a:r>
              <a:rPr lang="en-US" sz="4500" baseline="30000" dirty="0"/>
              <a:t> </a:t>
            </a:r>
            <a:r>
              <a:rPr lang="en-US" sz="4500" dirty="0"/>
              <a:t>to replace disconnected or wrong numbers and made repeated attempts</a:t>
            </a:r>
            <a:r>
              <a:rPr lang="en-US" sz="4500" baseline="30000" dirty="0"/>
              <a:t> </a:t>
            </a:r>
            <a:r>
              <a:rPr lang="en-US" sz="4500" dirty="0"/>
              <a:t>to re-contact participants who left the country for months at</a:t>
            </a:r>
            <a:r>
              <a:rPr lang="en-US" sz="4500" baseline="30000" dirty="0"/>
              <a:t> </a:t>
            </a:r>
            <a:r>
              <a:rPr lang="en-US" sz="4500" dirty="0"/>
              <a:t>a time.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To </a:t>
            </a:r>
            <a:r>
              <a:rPr lang="en-US" sz="4500" b="1" dirty="0"/>
              <a:t>alleviate transportation difficulties </a:t>
            </a:r>
            <a:r>
              <a:rPr lang="en-US" sz="4500" dirty="0"/>
              <a:t>for patients</a:t>
            </a:r>
            <a:r>
              <a:rPr lang="en-US" sz="4500" baseline="30000" dirty="0"/>
              <a:t> </a:t>
            </a:r>
            <a:r>
              <a:rPr lang="en-US" sz="4500" dirty="0"/>
              <a:t>getting to the clinic for intervention visits, and for those</a:t>
            </a:r>
            <a:r>
              <a:rPr lang="en-US" sz="4500" baseline="30000" dirty="0"/>
              <a:t> </a:t>
            </a:r>
            <a:r>
              <a:rPr lang="en-US" sz="4500" dirty="0"/>
              <a:t>who ‘no-showed’ multiple times, home visits were</a:t>
            </a:r>
            <a:r>
              <a:rPr lang="en-US" sz="4500" baseline="30000" dirty="0"/>
              <a:t> </a:t>
            </a:r>
            <a:r>
              <a:rPr lang="en-US" sz="4500" dirty="0"/>
              <a:t>conducted.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500" b="1" dirty="0"/>
              <a:t>Wide time windows </a:t>
            </a:r>
            <a:r>
              <a:rPr lang="en-US" sz="4500" dirty="0"/>
              <a:t>of 4–6 weeks were instituted</a:t>
            </a:r>
            <a:r>
              <a:rPr lang="en-US" sz="4500" baseline="30000" dirty="0"/>
              <a:t> </a:t>
            </a:r>
            <a:r>
              <a:rPr lang="en-US" sz="4500" dirty="0"/>
              <a:t>around each contact point to allow for the greatest possibility</a:t>
            </a:r>
            <a:r>
              <a:rPr lang="en-US" sz="4500" baseline="30000" dirty="0"/>
              <a:t> </a:t>
            </a:r>
            <a:r>
              <a:rPr lang="en-US" sz="4500" dirty="0"/>
              <a:t>of reaching participants.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Participants still not reached after</a:t>
            </a:r>
            <a:r>
              <a:rPr lang="en-US" sz="4500" baseline="30000" dirty="0"/>
              <a:t> </a:t>
            </a:r>
            <a:r>
              <a:rPr lang="en-US" sz="4500" dirty="0"/>
              <a:t>these efforts were </a:t>
            </a:r>
            <a:r>
              <a:rPr lang="en-US" sz="4500" b="1" dirty="0"/>
              <a:t>discussed in study team meetings</a:t>
            </a:r>
            <a:r>
              <a:rPr lang="en-US" sz="4500" dirty="0"/>
              <a:t> on a case-by-case</a:t>
            </a:r>
            <a:r>
              <a:rPr lang="en-US" sz="4500" baseline="30000" dirty="0"/>
              <a:t> </a:t>
            </a:r>
            <a:r>
              <a:rPr lang="en-US" sz="4500" dirty="0"/>
              <a:t>basis to ensure that all possible avenues for reaching them</a:t>
            </a:r>
            <a:r>
              <a:rPr lang="en-US" sz="4500" baseline="30000" dirty="0"/>
              <a:t> </a:t>
            </a:r>
            <a:r>
              <a:rPr lang="en-US" sz="4500" dirty="0"/>
              <a:t>had been explored.</a:t>
            </a:r>
            <a:r>
              <a:rPr lang="en-US" sz="4500" baseline="30000" dirty="0"/>
              <a:t> </a:t>
            </a:r>
            <a:endParaRPr lang="en-US" sz="45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55" y="-138545"/>
            <a:ext cx="3429000" cy="868363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Resources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1091767"/>
            <a:ext cx="8185150" cy="404177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Accrualnet</a:t>
            </a:r>
            <a:endParaRPr lang="en-US" sz="2400" dirty="0" smtClean="0"/>
          </a:p>
          <a:p>
            <a:pPr lvl="1"/>
            <a:r>
              <a:rPr lang="en-US" sz="2400" dirty="0">
                <a:hlinkClick r:id="rId2"/>
              </a:rPr>
              <a:t>https://accrualnet.cancer.gov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Clinical performance partners</a:t>
            </a:r>
          </a:p>
          <a:p>
            <a:pPr lvl="1"/>
            <a:r>
              <a:rPr lang="en-US" sz="2400" dirty="0" smtClean="0">
                <a:hlinkClick r:id="rId3"/>
              </a:rPr>
              <a:t>http://www.clinicalperformancepartners.com/downloadable-tools-templates.php</a:t>
            </a:r>
            <a:endParaRPr lang="en-US" sz="2400" dirty="0" smtClean="0"/>
          </a:p>
          <a:p>
            <a:r>
              <a:rPr lang="en-US" sz="2400" dirty="0"/>
              <a:t>Center for Information and Study on Clinical Research </a:t>
            </a:r>
            <a:r>
              <a:rPr lang="en-US" sz="2400" dirty="0" smtClean="0"/>
              <a:t>Participation</a:t>
            </a:r>
          </a:p>
          <a:p>
            <a:pPr lvl="1"/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://www.ciscrp.org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700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31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45" y="295636"/>
            <a:ext cx="5491091" cy="103545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Feasibility Assessment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45" y="1888607"/>
            <a:ext cx="8083550" cy="2827057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Poor enrollment is due to poor recruitment plans, but also other </a:t>
            </a:r>
            <a:r>
              <a:rPr lang="en-US" sz="2400" dirty="0" smtClean="0"/>
              <a:t>factors such as poor </a:t>
            </a:r>
            <a:r>
              <a:rPr lang="en-US" sz="2400" dirty="0"/>
              <a:t>study design</a:t>
            </a:r>
          </a:p>
          <a:p>
            <a:pPr marL="11430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</a:t>
            </a:r>
            <a:r>
              <a:rPr lang="en-US" dirty="0" smtClean="0"/>
              <a:t>the study </a:t>
            </a:r>
            <a:r>
              <a:rPr lang="en-US" dirty="0"/>
              <a:t>as simple as possible</a:t>
            </a:r>
          </a:p>
          <a:p>
            <a:pPr marL="11430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Remind participants of the “big why”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73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454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Think about feasibility from the site perspective.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How many potentially eligible patients?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How many would be interested in study?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What is the staff’s experience with research participation?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What is the participant’s perception about study risk?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How much can the study team realistically support recruitment efforts?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Administrative burden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What are the staff’s training </a:t>
            </a:r>
            <a:r>
              <a:rPr lang="en-US" dirty="0"/>
              <a:t>needs?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What is the level of understanding of research participation across the study </a:t>
            </a:r>
            <a:r>
              <a:rPr lang="en-US" sz="2000" dirty="0" smtClean="0"/>
              <a:t>team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85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53" y="549097"/>
            <a:ext cx="5197165" cy="8683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Feasibility Assessment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20" y="1663832"/>
            <a:ext cx="8185150" cy="4041775"/>
          </a:xfrm>
        </p:spPr>
        <p:txBody>
          <a:bodyPr>
            <a:normAutofit lnSpcReduction="10000"/>
          </a:bodyPr>
          <a:lstStyle/>
          <a:p>
            <a:pPr marL="228600" lvl="1">
              <a:lnSpc>
                <a:spcPct val="100000"/>
              </a:lnSpc>
            </a:pPr>
            <a:r>
              <a:rPr lang="en-US" dirty="0" smtClean="0"/>
              <a:t>Use your past recruitment and retention experience to create a plan.</a:t>
            </a:r>
            <a:endParaRPr lang="en-US" dirty="0" smtClean="0"/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What has worked (and not worked) in the past?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What rates are realistic?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Track </a:t>
            </a:r>
            <a:r>
              <a:rPr lang="en-US" sz="2400" dirty="0"/>
              <a:t>and use your </a:t>
            </a:r>
            <a:r>
              <a:rPr lang="en-US" sz="2400" dirty="0" smtClean="0"/>
              <a:t>data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Use evidence </a:t>
            </a:r>
            <a:r>
              <a:rPr lang="en-US" sz="2400" dirty="0" smtClean="0"/>
              <a:t>from the literature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Identify new opportunities to identify participants</a:t>
            </a:r>
            <a:endParaRPr lang="en-US" sz="2400" dirty="0" smtClean="0"/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Future research registries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EMR</a:t>
            </a:r>
          </a:p>
          <a:p>
            <a:pPr lvl="3">
              <a:lnSpc>
                <a:spcPct val="100000"/>
              </a:lnSpc>
            </a:pPr>
            <a:r>
              <a:rPr lang="en-US" sz="2400" dirty="0" smtClean="0"/>
              <a:t>Social media</a:t>
            </a:r>
          </a:p>
          <a:p>
            <a:pPr lvl="3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225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2325799"/>
            <a:ext cx="808355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Examples of Feasibility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20118" r="9912" b="3906"/>
          <a:stretch/>
        </p:blipFill>
        <p:spPr bwMode="auto">
          <a:xfrm>
            <a:off x="401781" y="0"/>
            <a:ext cx="8728364" cy="685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554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F24F82F-99B5-4EE6-9856-77E6B9B15CFD}" vid="{CEF83D34-D3B8-4C82-B956-E9218A54EC9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F24F82F-99B5-4EE6-9856-77E6B9B15CFD}" vid="{2D7AB4C8-B934-4B84-9637-803E66B05A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2755</Words>
  <Application>Microsoft Office PowerPoint</Application>
  <PresentationFormat>Custom</PresentationFormat>
  <Paragraphs>467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Calibri Light</vt:lpstr>
      <vt:lpstr>Verdana</vt:lpstr>
      <vt:lpstr>Custom Design</vt:lpstr>
      <vt:lpstr>1_Custom Design</vt:lpstr>
      <vt:lpstr>PowerPoint Presentation</vt:lpstr>
      <vt:lpstr>“No one is as interested or enthusiastic about your study  as you are.”</vt:lpstr>
      <vt:lpstr>PowerPoint Presentation</vt:lpstr>
      <vt:lpstr>Strategies</vt:lpstr>
      <vt:lpstr>Feasibility Assessment</vt:lpstr>
      <vt:lpstr>Feasibility Assessment</vt:lpstr>
      <vt:lpstr>Feasibility Assessment</vt:lpstr>
      <vt:lpstr>Examples of Feasibility Assessments</vt:lpstr>
      <vt:lpstr>PowerPoint Presentation</vt:lpstr>
      <vt:lpstr>PowerPoint Presentation</vt:lpstr>
      <vt:lpstr>PowerPoint Presentation</vt:lpstr>
      <vt:lpstr>Recruitment Funnel</vt:lpstr>
      <vt:lpstr>Example Feasibility</vt:lpstr>
      <vt:lpstr>Recruitment Funnel</vt:lpstr>
      <vt:lpstr>Recruitment Data</vt:lpstr>
      <vt:lpstr>Data Use</vt:lpstr>
      <vt:lpstr>No data?</vt:lpstr>
      <vt:lpstr>Relationship Management</vt:lpstr>
      <vt:lpstr>Relationship Management</vt:lpstr>
      <vt:lpstr>Multiple approaches</vt:lpstr>
      <vt:lpstr>Marketing and Advertising</vt:lpstr>
      <vt:lpstr>Marketing and Advertising</vt:lpstr>
      <vt:lpstr>Marketing and Advertising</vt:lpstr>
      <vt:lpstr>Marketing Budget</vt:lpstr>
      <vt:lpstr>Duke Center for Living-STRRIDE 1</vt:lpstr>
      <vt:lpstr>Recruitment Materials and Subject Payment</vt:lpstr>
      <vt:lpstr>Recruitment Materials and Subject Payment</vt:lpstr>
      <vt:lpstr>Ad Design-Have “The Right Stuff”</vt:lpstr>
      <vt:lpstr>PowerPoint Presentation</vt:lpstr>
      <vt:lpstr>PowerPoint Presentation</vt:lpstr>
      <vt:lpstr>Registries</vt:lpstr>
      <vt:lpstr>Social Media</vt:lpstr>
      <vt:lpstr>Social Media-Pros</vt:lpstr>
      <vt:lpstr>Social Media-cons</vt:lpstr>
      <vt:lpstr>What to do? </vt:lpstr>
      <vt:lpstr>Companies that will help with social media</vt:lpstr>
      <vt:lpstr>Community Engagement</vt:lpstr>
      <vt:lpstr>Community Engagement</vt:lpstr>
      <vt:lpstr>Recruiting underserved populations</vt:lpstr>
      <vt:lpstr>Retention</vt:lpstr>
      <vt:lpstr>Think about the place where participants are engaged.</vt:lpstr>
      <vt:lpstr>Recognize when subjects may be ready to flee </vt:lpstr>
      <vt:lpstr>Methods to Enhance Retention</vt:lpstr>
      <vt:lpstr>Finding participants lost to follow-up</vt:lpstr>
      <vt:lpstr>Example of one study’s retention strategy</vt:lpstr>
      <vt:lpstr>Resources</vt:lpstr>
      <vt:lpstr>PowerPoint Presentation</vt:lpstr>
    </vt:vector>
  </TitlesOfParts>
  <Company>University of Rochester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Dykes, Carrie</dc:creator>
  <cp:lastModifiedBy>Carrie Dykes</cp:lastModifiedBy>
  <cp:revision>11</cp:revision>
  <dcterms:created xsi:type="dcterms:W3CDTF">2017-04-11T14:59:59Z</dcterms:created>
  <dcterms:modified xsi:type="dcterms:W3CDTF">2017-08-03T14:35:23Z</dcterms:modified>
</cp:coreProperties>
</file>