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4"/>
  </p:sldMasterIdLst>
  <p:notesMasterIdLst>
    <p:notesMasterId r:id="rId14"/>
  </p:notesMasterIdLst>
  <p:sldIdLst>
    <p:sldId id="271" r:id="rId5"/>
    <p:sldId id="291" r:id="rId6"/>
    <p:sldId id="298" r:id="rId7"/>
    <p:sldId id="295" r:id="rId8"/>
    <p:sldId id="296" r:id="rId9"/>
    <p:sldId id="294" r:id="rId10"/>
    <p:sldId id="293" r:id="rId11"/>
    <p:sldId id="292" r:id="rId12"/>
    <p:sldId id="272" r:id="rId13"/>
  </p:sldIdLst>
  <p:sldSz cx="9372600" cy="6858000"/>
  <p:notesSz cx="7077075" cy="9363075"/>
  <p:custDataLst>
    <p:tags r:id="rId15"/>
  </p:custDataLst>
  <p:defaultTextStyle>
    <a:defPPr>
      <a:defRPr lang="en-US"/>
    </a:defPPr>
    <a:lvl1pPr algn="r" rtl="0" fontAlgn="base">
      <a:spcBef>
        <a:spcPct val="0"/>
      </a:spcBef>
      <a:spcAft>
        <a:spcPct val="0"/>
      </a:spcAft>
      <a:defRPr sz="800" kern="1200">
        <a:solidFill>
          <a:schemeClr val="tx1"/>
        </a:solidFill>
        <a:latin typeface="Verdana" charset="0"/>
        <a:ea typeface="ＭＳ Ｐゴシック" charset="0"/>
        <a:cs typeface="+mn-cs"/>
      </a:defRPr>
    </a:lvl1pPr>
    <a:lvl2pPr marL="457200" algn="r" rtl="0" fontAlgn="base">
      <a:spcBef>
        <a:spcPct val="0"/>
      </a:spcBef>
      <a:spcAft>
        <a:spcPct val="0"/>
      </a:spcAft>
      <a:defRPr sz="800" kern="1200">
        <a:solidFill>
          <a:schemeClr val="tx1"/>
        </a:solidFill>
        <a:latin typeface="Verdana" charset="0"/>
        <a:ea typeface="ＭＳ Ｐゴシック" charset="0"/>
        <a:cs typeface="+mn-cs"/>
      </a:defRPr>
    </a:lvl2pPr>
    <a:lvl3pPr marL="914400" algn="r" rtl="0" fontAlgn="base">
      <a:spcBef>
        <a:spcPct val="0"/>
      </a:spcBef>
      <a:spcAft>
        <a:spcPct val="0"/>
      </a:spcAft>
      <a:defRPr sz="800" kern="1200">
        <a:solidFill>
          <a:schemeClr val="tx1"/>
        </a:solidFill>
        <a:latin typeface="Verdana" charset="0"/>
        <a:ea typeface="ＭＳ Ｐゴシック" charset="0"/>
        <a:cs typeface="+mn-cs"/>
      </a:defRPr>
    </a:lvl3pPr>
    <a:lvl4pPr marL="1371600" algn="r" rtl="0" fontAlgn="base">
      <a:spcBef>
        <a:spcPct val="0"/>
      </a:spcBef>
      <a:spcAft>
        <a:spcPct val="0"/>
      </a:spcAft>
      <a:defRPr sz="800" kern="1200">
        <a:solidFill>
          <a:schemeClr val="tx1"/>
        </a:solidFill>
        <a:latin typeface="Verdana" charset="0"/>
        <a:ea typeface="ＭＳ Ｐゴシック" charset="0"/>
        <a:cs typeface="+mn-cs"/>
      </a:defRPr>
    </a:lvl4pPr>
    <a:lvl5pPr marL="1828800" algn="r" rtl="0" fontAlgn="base">
      <a:spcBef>
        <a:spcPct val="0"/>
      </a:spcBef>
      <a:spcAft>
        <a:spcPct val="0"/>
      </a:spcAft>
      <a:defRPr sz="800" kern="1200">
        <a:solidFill>
          <a:schemeClr val="tx1"/>
        </a:solidFill>
        <a:latin typeface="Verdana" charset="0"/>
        <a:ea typeface="ＭＳ Ｐゴシック" charset="0"/>
        <a:cs typeface="+mn-cs"/>
      </a:defRPr>
    </a:lvl5pPr>
    <a:lvl6pPr marL="2286000" algn="l" defTabSz="457200" rtl="0" eaLnBrk="1" latinLnBrk="0" hangingPunct="1">
      <a:defRPr sz="800" kern="1200">
        <a:solidFill>
          <a:schemeClr val="tx1"/>
        </a:solidFill>
        <a:latin typeface="Verdana" charset="0"/>
        <a:ea typeface="ＭＳ Ｐゴシック" charset="0"/>
        <a:cs typeface="+mn-cs"/>
      </a:defRPr>
    </a:lvl6pPr>
    <a:lvl7pPr marL="2743200" algn="l" defTabSz="457200" rtl="0" eaLnBrk="1" latinLnBrk="0" hangingPunct="1">
      <a:defRPr sz="800" kern="1200">
        <a:solidFill>
          <a:schemeClr val="tx1"/>
        </a:solidFill>
        <a:latin typeface="Verdana" charset="0"/>
        <a:ea typeface="ＭＳ Ｐゴシック" charset="0"/>
        <a:cs typeface="+mn-cs"/>
      </a:defRPr>
    </a:lvl7pPr>
    <a:lvl8pPr marL="3200400" algn="l" defTabSz="457200" rtl="0" eaLnBrk="1" latinLnBrk="0" hangingPunct="1">
      <a:defRPr sz="800" kern="1200">
        <a:solidFill>
          <a:schemeClr val="tx1"/>
        </a:solidFill>
        <a:latin typeface="Verdana" charset="0"/>
        <a:ea typeface="ＭＳ Ｐゴシック" charset="0"/>
        <a:cs typeface="+mn-cs"/>
      </a:defRPr>
    </a:lvl8pPr>
    <a:lvl9pPr marL="3657600" algn="l" defTabSz="457200" rtl="0" eaLnBrk="1" latinLnBrk="0" hangingPunct="1">
      <a:defRPr sz="800" kern="1200">
        <a:solidFill>
          <a:schemeClr val="tx1"/>
        </a:solidFill>
        <a:latin typeface="Verdana" charset="0"/>
        <a:ea typeface="ＭＳ Ｐゴシック" charset="0"/>
        <a:cs typeface="+mn-cs"/>
      </a:defRPr>
    </a:lvl9pPr>
  </p:defaultTextStyle>
  <p:extLst>
    <p:ext uri="{EFAFB233-063F-42B5-8137-9DF3F51BA10A}">
      <p15:sldGuideLst xmlns="" xmlns:p15="http://schemas.microsoft.com/office/powerpoint/2012/main">
        <p15:guide id="1" orient="horz" pos="2160">
          <p15:clr>
            <a:srgbClr val="A4A3A4"/>
          </p15:clr>
        </p15:guide>
        <p15:guide id="2" pos="29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58D"/>
    <a:srgbClr val="DA1414"/>
    <a:srgbClr val="FFC000"/>
    <a:srgbClr val="CFD0D2"/>
    <a:srgbClr val="333092"/>
    <a:srgbClr val="B32317"/>
    <a:srgbClr val="B2730E"/>
    <a:srgbClr val="BDDEB1"/>
    <a:srgbClr val="E7D8AC"/>
    <a:srgbClr val="80A1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89" autoAdjust="0"/>
    <p:restoredTop sz="69065" autoAdjust="0"/>
  </p:normalViewPr>
  <p:slideViewPr>
    <p:cSldViewPr snapToGrid="0">
      <p:cViewPr>
        <p:scale>
          <a:sx n="67" d="100"/>
          <a:sy n="67" d="100"/>
        </p:scale>
        <p:origin x="-1878" y="-72"/>
      </p:cViewPr>
      <p:guideLst>
        <p:guide orient="horz" pos="2160"/>
        <p:guide pos="295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0"/>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924" tIns="46962" rIns="93924" bIns="46962" numCol="1" anchor="t" anchorCtr="0" compatLnSpc="1">
            <a:prstTxWarp prst="textNoShape">
              <a:avLst/>
            </a:prstTxWarp>
          </a:bodyPr>
          <a:lstStyle>
            <a:lvl1pPr algn="l">
              <a:defRPr sz="1200"/>
            </a:lvl1pPr>
          </a:lstStyle>
          <a:p>
            <a:endParaRPr lang="en-US"/>
          </a:p>
        </p:txBody>
      </p:sp>
      <p:sp>
        <p:nvSpPr>
          <p:cNvPr id="36867" name="Rectangle 3"/>
          <p:cNvSpPr>
            <a:spLocks noGrp="1" noChangeArrowheads="1"/>
          </p:cNvSpPr>
          <p:nvPr>
            <p:ph type="dt" idx="1"/>
          </p:nvPr>
        </p:nvSpPr>
        <p:spPr bwMode="auto">
          <a:xfrm>
            <a:off x="4008706" y="0"/>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924" tIns="46962" rIns="93924" bIns="46962" numCol="1" anchor="t" anchorCtr="0" compatLnSpc="1">
            <a:prstTxWarp prst="textNoShape">
              <a:avLst/>
            </a:prstTxWarp>
          </a:bodyPr>
          <a:lstStyle>
            <a:lvl1pPr>
              <a:defRPr sz="1200"/>
            </a:lvl1pPr>
          </a:lstStyle>
          <a:p>
            <a:endParaRPr lang="en-US"/>
          </a:p>
        </p:txBody>
      </p:sp>
      <p:sp>
        <p:nvSpPr>
          <p:cNvPr id="36868" name="Rectangle 4"/>
          <p:cNvSpPr>
            <a:spLocks noGrp="1" noRot="1" noChangeAspect="1" noChangeArrowheads="1" noTextEdit="1"/>
          </p:cNvSpPr>
          <p:nvPr>
            <p:ph type="sldImg" idx="2"/>
          </p:nvPr>
        </p:nvSpPr>
        <p:spPr bwMode="auto">
          <a:xfrm>
            <a:off x="1138238" y="701675"/>
            <a:ext cx="4800600" cy="35115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707708" y="4447462"/>
            <a:ext cx="5661660" cy="421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924" tIns="46962" rIns="93924" bIns="4696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70" name="Rectangle 6"/>
          <p:cNvSpPr>
            <a:spLocks noGrp="1" noChangeArrowheads="1"/>
          </p:cNvSpPr>
          <p:nvPr>
            <p:ph type="ftr" sz="quarter" idx="4"/>
          </p:nvPr>
        </p:nvSpPr>
        <p:spPr bwMode="auto">
          <a:xfrm>
            <a:off x="1" y="8893297"/>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924" tIns="46962" rIns="93924" bIns="46962" numCol="1" anchor="b" anchorCtr="0" compatLnSpc="1">
            <a:prstTxWarp prst="textNoShape">
              <a:avLst/>
            </a:prstTxWarp>
          </a:bodyPr>
          <a:lstStyle>
            <a:lvl1pPr algn="l">
              <a:defRPr sz="1200"/>
            </a:lvl1pPr>
          </a:lstStyle>
          <a:p>
            <a:endParaRPr lang="en-US"/>
          </a:p>
        </p:txBody>
      </p:sp>
      <p:sp>
        <p:nvSpPr>
          <p:cNvPr id="36871" name="Rectangle 7"/>
          <p:cNvSpPr>
            <a:spLocks noGrp="1" noChangeArrowheads="1"/>
          </p:cNvSpPr>
          <p:nvPr>
            <p:ph type="sldNum" sz="quarter" idx="5"/>
          </p:nvPr>
        </p:nvSpPr>
        <p:spPr bwMode="auto">
          <a:xfrm>
            <a:off x="4008706" y="8893297"/>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924" tIns="46962" rIns="93924" bIns="46962" numCol="1" anchor="b" anchorCtr="0" compatLnSpc="1">
            <a:prstTxWarp prst="textNoShape">
              <a:avLst/>
            </a:prstTxWarp>
          </a:bodyPr>
          <a:lstStyle>
            <a:lvl1pPr>
              <a:defRPr sz="1200"/>
            </a:lvl1pPr>
          </a:lstStyle>
          <a:p>
            <a:fld id="{7DF0B35D-206A-B145-9786-40C6F56606D5}" type="slidenum">
              <a:rPr lang="en-US"/>
              <a:pPr/>
              <a:t>‹#›</a:t>
            </a:fld>
            <a:endParaRPr lang="en-US"/>
          </a:p>
        </p:txBody>
      </p:sp>
    </p:spTree>
    <p:extLst>
      <p:ext uri="{BB962C8B-B14F-4D97-AF65-F5344CB8AC3E}">
        <p14:creationId xmlns:p14="http://schemas.microsoft.com/office/powerpoint/2010/main" val="18418468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charset="0"/>
        <a:ea typeface="ＭＳ Ｐゴシック" charset="0"/>
        <a:cs typeface="+mn-cs"/>
      </a:defRPr>
    </a:lvl1pPr>
    <a:lvl2pPr marL="457200" algn="l" rtl="0" fontAlgn="base">
      <a:spcBef>
        <a:spcPct val="30000"/>
      </a:spcBef>
      <a:spcAft>
        <a:spcPct val="0"/>
      </a:spcAft>
      <a:defRPr sz="1200" kern="1200">
        <a:solidFill>
          <a:schemeClr val="tx1"/>
        </a:solidFill>
        <a:latin typeface="Verdana" charset="0"/>
        <a:ea typeface="ＭＳ Ｐゴシック" charset="0"/>
        <a:cs typeface="+mn-cs"/>
      </a:defRPr>
    </a:lvl2pPr>
    <a:lvl3pPr marL="914400" algn="l" rtl="0" fontAlgn="base">
      <a:spcBef>
        <a:spcPct val="30000"/>
      </a:spcBef>
      <a:spcAft>
        <a:spcPct val="0"/>
      </a:spcAft>
      <a:defRPr sz="1200" kern="1200">
        <a:solidFill>
          <a:schemeClr val="tx1"/>
        </a:solidFill>
        <a:latin typeface="Verdana" charset="0"/>
        <a:ea typeface="ＭＳ Ｐゴシック" charset="0"/>
        <a:cs typeface="+mn-cs"/>
      </a:defRPr>
    </a:lvl3pPr>
    <a:lvl4pPr marL="1371600" algn="l" rtl="0" fontAlgn="base">
      <a:spcBef>
        <a:spcPct val="30000"/>
      </a:spcBef>
      <a:spcAft>
        <a:spcPct val="0"/>
      </a:spcAft>
      <a:defRPr sz="1200" kern="1200">
        <a:solidFill>
          <a:schemeClr val="tx1"/>
        </a:solidFill>
        <a:latin typeface="Verdana" charset="0"/>
        <a:ea typeface="ＭＳ Ｐゴシック" charset="0"/>
        <a:cs typeface="+mn-cs"/>
      </a:defRPr>
    </a:lvl4pPr>
    <a:lvl5pPr marL="1828800" algn="l" rtl="0" fontAlgn="base">
      <a:spcBef>
        <a:spcPct val="30000"/>
      </a:spcBef>
      <a:spcAft>
        <a:spcPct val="0"/>
      </a:spcAft>
      <a:defRPr sz="1200" kern="1200">
        <a:solidFill>
          <a:schemeClr val="tx1"/>
        </a:solidFill>
        <a:latin typeface="Verdana"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09289C-47FA-0D4E-98A2-0A72DB1838D2}" type="slidenum">
              <a:rPr lang="en-US"/>
              <a:pPr/>
              <a:t>1</a:t>
            </a:fld>
            <a:endParaRPr lang="en-US"/>
          </a:p>
        </p:txBody>
      </p:sp>
      <p:sp>
        <p:nvSpPr>
          <p:cNvPr id="218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8115" name="Rectangle 3"/>
          <p:cNvSpPr>
            <a:spLocks noGrp="1" noChangeArrowheads="1"/>
          </p:cNvSpPr>
          <p:nvPr>
            <p:ph type="body" idx="1"/>
          </p:nvPr>
        </p:nvSpPr>
        <p:spPr/>
        <p:txBody>
          <a:bodyPr/>
          <a:lstStyle/>
          <a:p>
            <a:r>
              <a:rPr lang="en-US" i="1" dirty="0" smtClean="0"/>
              <a:t>Welcome…</a:t>
            </a:r>
            <a:endParaRPr lang="en-US" i="1" dirty="0"/>
          </a:p>
        </p:txBody>
      </p:sp>
    </p:spTree>
    <p:extLst>
      <p:ext uri="{BB962C8B-B14F-4D97-AF65-F5344CB8AC3E}">
        <p14:creationId xmlns:p14="http://schemas.microsoft.com/office/powerpoint/2010/main" val="3706499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Upon</a:t>
            </a:r>
            <a:r>
              <a:rPr lang="en-US" baseline="0" dirty="0" smtClean="0"/>
              <a:t> completion of this course, you will be able to …</a:t>
            </a:r>
            <a:endParaRPr lang="en-US" dirty="0"/>
          </a:p>
        </p:txBody>
      </p:sp>
      <p:sp>
        <p:nvSpPr>
          <p:cNvPr id="4" name="Slide Number Placeholder 3"/>
          <p:cNvSpPr>
            <a:spLocks noGrp="1"/>
          </p:cNvSpPr>
          <p:nvPr>
            <p:ph type="sldNum" sz="quarter" idx="10"/>
          </p:nvPr>
        </p:nvSpPr>
        <p:spPr/>
        <p:txBody>
          <a:bodyPr/>
          <a:lstStyle/>
          <a:p>
            <a:fld id="{7DF0B35D-206A-B145-9786-40C6F56606D5}" type="slidenum">
              <a:rPr lang="en-US" smtClean="0"/>
              <a:pPr/>
              <a:t>2</a:t>
            </a:fld>
            <a:endParaRPr lang="en-US"/>
          </a:p>
        </p:txBody>
      </p:sp>
    </p:spTree>
    <p:extLst>
      <p:ext uri="{BB962C8B-B14F-4D97-AF65-F5344CB8AC3E}">
        <p14:creationId xmlns:p14="http://schemas.microsoft.com/office/powerpoint/2010/main" val="3382396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TP:    </a:t>
            </a:r>
            <a:r>
              <a:rPr lang="en-US" baseline="0" dirty="0" smtClean="0"/>
              <a:t>Safe Patient Handling &amp; Mobility is </a:t>
            </a:r>
            <a:r>
              <a:rPr lang="en-US" b="0" i="0" baseline="0" dirty="0" smtClean="0"/>
              <a:t>a </a:t>
            </a:r>
            <a:r>
              <a:rPr lang="en-US" b="0" i="0" dirty="0" smtClean="0"/>
              <a:t>policy and practice that</a:t>
            </a:r>
          </a:p>
          <a:p>
            <a:r>
              <a:rPr lang="en-US" b="0" i="0" dirty="0" smtClean="0"/>
              <a:t>Image Credit:</a:t>
            </a:r>
          </a:p>
          <a:p>
            <a:r>
              <a:rPr lang="en-US" b="0" i="0" dirty="0" smtClean="0"/>
              <a:t>https://es.dreamstime.com/illustration/multirracial.html</a:t>
            </a:r>
          </a:p>
          <a:p>
            <a:pPr marL="490818" lvl="2"/>
            <a:r>
              <a:rPr lang="en-US" b="1" i="1" dirty="0" smtClean="0"/>
              <a:t>			</a:t>
            </a:r>
          </a:p>
          <a:p>
            <a:pPr marL="490818" lvl="2"/>
            <a:r>
              <a:rPr lang="en-US" b="1" i="1" dirty="0" smtClean="0"/>
              <a:t>				</a:t>
            </a:r>
            <a:endParaRPr lang="en-US" dirty="0"/>
          </a:p>
        </p:txBody>
      </p:sp>
      <p:sp>
        <p:nvSpPr>
          <p:cNvPr id="4" name="Slide Number Placeholder 3"/>
          <p:cNvSpPr>
            <a:spLocks noGrp="1"/>
          </p:cNvSpPr>
          <p:nvPr>
            <p:ph type="sldNum" sz="quarter" idx="10"/>
          </p:nvPr>
        </p:nvSpPr>
        <p:spPr/>
        <p:txBody>
          <a:bodyPr/>
          <a:lstStyle/>
          <a:p>
            <a:fld id="{7DF0B35D-206A-B145-9786-40C6F56606D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067051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F0B35D-206A-B145-9786-40C6F56606D5}" type="slidenum">
              <a:rPr lang="en-US" smtClean="0"/>
              <a:pPr/>
              <a:t>4</a:t>
            </a:fld>
            <a:endParaRPr lang="en-US"/>
          </a:p>
        </p:txBody>
      </p:sp>
    </p:spTree>
    <p:extLst>
      <p:ext uri="{BB962C8B-B14F-4D97-AF65-F5344CB8AC3E}">
        <p14:creationId xmlns:p14="http://schemas.microsoft.com/office/powerpoint/2010/main" val="2168151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Credits:</a:t>
            </a:r>
          </a:p>
          <a:p>
            <a:r>
              <a:rPr lang="en-US" dirty="0" smtClean="0"/>
              <a:t>http://hd.ingham.org/portals/hd/child-care-providers.jpg</a:t>
            </a:r>
          </a:p>
          <a:p>
            <a:r>
              <a:rPr lang="en-US" dirty="0" smtClean="0"/>
              <a:t>https://commons.wikimedia.org/wiki/File:Flickr_-_Official_U.S._Navy_Imagery_-_Sailors_plays_with_a_child_from_the_Association_For_the_Welfare_of_the_Disabled_Day_Care_Center_during_a_community_service_project..jpg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DF0B35D-206A-B145-9786-40C6F56606D5}" type="slidenum">
              <a:rPr lang="en-US" smtClean="0"/>
              <a:pPr/>
              <a:t>6</a:t>
            </a:fld>
            <a:endParaRPr lang="en-US"/>
          </a:p>
        </p:txBody>
      </p:sp>
    </p:spTree>
    <p:extLst>
      <p:ext uri="{BB962C8B-B14F-4D97-AF65-F5344CB8AC3E}">
        <p14:creationId xmlns:p14="http://schemas.microsoft.com/office/powerpoint/2010/main" val="1582334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0B35D-206A-B145-9786-40C6F56606D5}" type="slidenum">
              <a:rPr lang="en-US" smtClean="0"/>
              <a:pPr/>
              <a:t>9</a:t>
            </a:fld>
            <a:endParaRPr lang="en-US"/>
          </a:p>
        </p:txBody>
      </p:sp>
    </p:spTree>
    <p:extLst>
      <p:ext uri="{BB962C8B-B14F-4D97-AF65-F5344CB8AC3E}">
        <p14:creationId xmlns:p14="http://schemas.microsoft.com/office/powerpoint/2010/main" val="564526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descr="Title Slide URM_PPT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372600" cy="6858000"/>
          </a:xfrm>
          <a:prstGeom prst="rect">
            <a:avLst/>
          </a:prstGeom>
        </p:spPr>
      </p:pic>
      <p:sp>
        <p:nvSpPr>
          <p:cNvPr id="185346" name="Rectangle 2"/>
          <p:cNvSpPr>
            <a:spLocks noGrp="1" noChangeArrowheads="1"/>
          </p:cNvSpPr>
          <p:nvPr>
            <p:ph type="ctrTitle"/>
          </p:nvPr>
        </p:nvSpPr>
        <p:spPr>
          <a:xfrm>
            <a:off x="685800" y="2286000"/>
            <a:ext cx="8001000" cy="1143000"/>
          </a:xfrm>
        </p:spPr>
        <p:txBody>
          <a:bodyPr/>
          <a:lstStyle>
            <a:lvl1pPr algn="ctr">
              <a:defRPr sz="3600" b="0">
                <a:solidFill>
                  <a:schemeClr val="bg1"/>
                </a:solidFill>
              </a:defRPr>
            </a:lvl1pPr>
          </a:lstStyle>
          <a:p>
            <a:pPr lvl="0"/>
            <a:r>
              <a:rPr lang="en-US" noProof="0" smtClean="0"/>
              <a:t>Click to edit Master title style</a:t>
            </a:r>
          </a:p>
        </p:txBody>
      </p:sp>
      <p:sp>
        <p:nvSpPr>
          <p:cNvPr id="185347" name="Rectangle 3"/>
          <p:cNvSpPr>
            <a:spLocks noGrp="1" noChangeArrowheads="1"/>
          </p:cNvSpPr>
          <p:nvPr>
            <p:ph type="subTitle" idx="1"/>
          </p:nvPr>
        </p:nvSpPr>
        <p:spPr>
          <a:xfrm>
            <a:off x="1371600" y="3886200"/>
            <a:ext cx="6629400" cy="1752600"/>
          </a:xfrm>
        </p:spPr>
        <p:txBody>
          <a:bodyPr/>
          <a:lstStyle>
            <a:lvl1pPr marL="0" indent="0" algn="ctr">
              <a:buFont typeface="Verdana" charset="0"/>
              <a:buNone/>
              <a:defRPr>
                <a:solidFill>
                  <a:schemeClr val="bg1"/>
                </a:solidFill>
              </a:defRPr>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4D994D5F-419E-8B4C-B622-22A9B24F360D}" type="slidenum">
              <a:rPr lang="en-US"/>
              <a:pPr/>
              <a:t>‹#›</a:t>
            </a:fld>
            <a:endParaRPr lang="en-US"/>
          </a:p>
        </p:txBody>
      </p:sp>
    </p:spTree>
    <p:extLst>
      <p:ext uri="{BB962C8B-B14F-4D97-AF65-F5344CB8AC3E}">
        <p14:creationId xmlns:p14="http://schemas.microsoft.com/office/powerpoint/2010/main" val="2199038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2613" y="244475"/>
            <a:ext cx="2046287" cy="5648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3750" y="244475"/>
            <a:ext cx="5986463" cy="5648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1939DD4-BCFC-6C4E-BE54-29F3D43E37F9}" type="slidenum">
              <a:rPr lang="en-US"/>
              <a:pPr/>
              <a:t>‹#›</a:t>
            </a:fld>
            <a:endParaRPr lang="en-US"/>
          </a:p>
        </p:txBody>
      </p:sp>
    </p:spTree>
    <p:extLst>
      <p:ext uri="{BB962C8B-B14F-4D97-AF65-F5344CB8AC3E}">
        <p14:creationId xmlns:p14="http://schemas.microsoft.com/office/powerpoint/2010/main" val="1894805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2C93C694-92E8-0F42-991B-4111D8F9743B}" type="slidenum">
              <a:rPr lang="en-US"/>
              <a:pPr/>
              <a:t>‹#›</a:t>
            </a:fld>
            <a:endParaRPr lang="en-US"/>
          </a:p>
        </p:txBody>
      </p:sp>
    </p:spTree>
    <p:extLst>
      <p:ext uri="{BB962C8B-B14F-4D97-AF65-F5344CB8AC3E}">
        <p14:creationId xmlns:p14="http://schemas.microsoft.com/office/powerpoint/2010/main" val="1121047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9775" y="4406900"/>
            <a:ext cx="796766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39775" y="2906713"/>
            <a:ext cx="796766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A783923-C795-2140-95F2-786CD87C262C}" type="slidenum">
              <a:rPr lang="en-US"/>
              <a:pPr/>
              <a:t>‹#›</a:t>
            </a:fld>
            <a:endParaRPr lang="en-US"/>
          </a:p>
        </p:txBody>
      </p:sp>
    </p:spTree>
    <p:extLst>
      <p:ext uri="{BB962C8B-B14F-4D97-AF65-F5344CB8AC3E}">
        <p14:creationId xmlns:p14="http://schemas.microsoft.com/office/powerpoint/2010/main" val="132818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3750" y="1230313"/>
            <a:ext cx="4016375" cy="4662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2525" y="1230313"/>
            <a:ext cx="4016375" cy="4662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D9597AD2-507E-F248-84EB-2208A1ABB5BA}" type="slidenum">
              <a:rPr lang="en-US"/>
              <a:pPr/>
              <a:t>‹#›</a:t>
            </a:fld>
            <a:endParaRPr lang="en-US"/>
          </a:p>
        </p:txBody>
      </p:sp>
    </p:spTree>
    <p:extLst>
      <p:ext uri="{BB962C8B-B14F-4D97-AF65-F5344CB8AC3E}">
        <p14:creationId xmlns:p14="http://schemas.microsoft.com/office/powerpoint/2010/main" val="1768414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8313" y="274638"/>
            <a:ext cx="843597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68313" y="1535113"/>
            <a:ext cx="41417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68313" y="2174875"/>
            <a:ext cx="41417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60913" y="1535113"/>
            <a:ext cx="4143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0913" y="2174875"/>
            <a:ext cx="41433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0DABDA34-9138-E34E-B0F7-6E5E32203ACD}" type="slidenum">
              <a:rPr lang="en-US"/>
              <a:pPr/>
              <a:t>‹#›</a:t>
            </a:fld>
            <a:endParaRPr lang="en-US"/>
          </a:p>
        </p:txBody>
      </p:sp>
    </p:spTree>
    <p:extLst>
      <p:ext uri="{BB962C8B-B14F-4D97-AF65-F5344CB8AC3E}">
        <p14:creationId xmlns:p14="http://schemas.microsoft.com/office/powerpoint/2010/main" val="384282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C29C6DDD-84E0-BB4B-B3AB-2BB10F493C23}" type="slidenum">
              <a:rPr lang="en-US"/>
              <a:pPr/>
              <a:t>‹#›</a:t>
            </a:fld>
            <a:endParaRPr lang="en-US"/>
          </a:p>
        </p:txBody>
      </p:sp>
    </p:spTree>
    <p:extLst>
      <p:ext uri="{BB962C8B-B14F-4D97-AF65-F5344CB8AC3E}">
        <p14:creationId xmlns:p14="http://schemas.microsoft.com/office/powerpoint/2010/main" val="1718092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8878C38D-9603-E44D-977B-5C3F7B42B52E}" type="slidenum">
              <a:rPr lang="en-US"/>
              <a:pPr/>
              <a:t>‹#›</a:t>
            </a:fld>
            <a:endParaRPr lang="en-US"/>
          </a:p>
        </p:txBody>
      </p:sp>
    </p:spTree>
    <p:extLst>
      <p:ext uri="{BB962C8B-B14F-4D97-AF65-F5344CB8AC3E}">
        <p14:creationId xmlns:p14="http://schemas.microsoft.com/office/powerpoint/2010/main" val="2599159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8313" y="273050"/>
            <a:ext cx="3084512"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663950" y="273050"/>
            <a:ext cx="52403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8313" y="1435100"/>
            <a:ext cx="30845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613C97D7-9432-114B-9303-C6D792DA838A}" type="slidenum">
              <a:rPr lang="en-US"/>
              <a:pPr/>
              <a:t>‹#›</a:t>
            </a:fld>
            <a:endParaRPr lang="en-US"/>
          </a:p>
        </p:txBody>
      </p:sp>
    </p:spTree>
    <p:extLst>
      <p:ext uri="{BB962C8B-B14F-4D97-AF65-F5344CB8AC3E}">
        <p14:creationId xmlns:p14="http://schemas.microsoft.com/office/powerpoint/2010/main" val="381061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6738" y="4800600"/>
            <a:ext cx="5624512"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36738" y="612775"/>
            <a:ext cx="56245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836738" y="5367338"/>
            <a:ext cx="56245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66E7E5EB-94D6-B44E-A9EC-31F50E86AB65}" type="slidenum">
              <a:rPr lang="en-US"/>
              <a:pPr/>
              <a:t>‹#›</a:t>
            </a:fld>
            <a:endParaRPr lang="en-US"/>
          </a:p>
        </p:txBody>
      </p:sp>
    </p:spTree>
    <p:extLst>
      <p:ext uri="{BB962C8B-B14F-4D97-AF65-F5344CB8AC3E}">
        <p14:creationId xmlns:p14="http://schemas.microsoft.com/office/powerpoint/2010/main" val="240695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 4 URM_PPT1.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372600" cy="6858000"/>
          </a:xfrm>
          <a:prstGeom prst="rect">
            <a:avLst/>
          </a:prstGeom>
        </p:spPr>
      </p:pic>
      <p:sp>
        <p:nvSpPr>
          <p:cNvPr id="3074" name="Rectangle 2"/>
          <p:cNvSpPr>
            <a:spLocks noGrp="1" noChangeArrowheads="1"/>
          </p:cNvSpPr>
          <p:nvPr>
            <p:ph type="title"/>
          </p:nvPr>
        </p:nvSpPr>
        <p:spPr bwMode="auto">
          <a:xfrm>
            <a:off x="882650" y="244475"/>
            <a:ext cx="8086725"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US"/>
          </a:p>
        </p:txBody>
      </p:sp>
      <p:sp>
        <p:nvSpPr>
          <p:cNvPr id="3075" name="Rectangle 3"/>
          <p:cNvSpPr>
            <a:spLocks noGrp="1" noChangeArrowheads="1"/>
          </p:cNvSpPr>
          <p:nvPr>
            <p:ph type="body" idx="1"/>
          </p:nvPr>
        </p:nvSpPr>
        <p:spPr bwMode="auto">
          <a:xfrm>
            <a:off x="793750" y="1230313"/>
            <a:ext cx="8185150" cy="466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077" name="Rectangle 5"/>
          <p:cNvSpPr>
            <a:spLocks noGrp="1" noChangeArrowheads="1"/>
          </p:cNvSpPr>
          <p:nvPr>
            <p:ph type="ftr" sz="quarter" idx="3"/>
          </p:nvPr>
        </p:nvSpPr>
        <p:spPr bwMode="auto">
          <a:xfrm>
            <a:off x="801688" y="5973763"/>
            <a:ext cx="3849687" cy="15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spAutoFit/>
          </a:bodyPr>
          <a:lstStyle>
            <a:lvl1pPr algn="l" defTabSz="928688">
              <a:lnSpc>
                <a:spcPct val="110000"/>
              </a:lnSpc>
              <a:spcBef>
                <a:spcPct val="20000"/>
              </a:spcBef>
              <a:defRPr sz="900"/>
            </a:lvl1pPr>
          </a:lstStyle>
          <a:p>
            <a:endParaRPr lang="en-US"/>
          </a:p>
        </p:txBody>
      </p:sp>
      <p:sp>
        <p:nvSpPr>
          <p:cNvPr id="3084" name="Rectangle 12"/>
          <p:cNvSpPr>
            <a:spLocks noGrp="1" noChangeArrowheads="1"/>
          </p:cNvSpPr>
          <p:nvPr>
            <p:ph type="sldNum" sz="quarter" idx="4"/>
          </p:nvPr>
        </p:nvSpPr>
        <p:spPr bwMode="auto">
          <a:xfrm>
            <a:off x="6805613" y="5942013"/>
            <a:ext cx="2189162"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spAutoFit/>
          </a:bodyPr>
          <a:lstStyle>
            <a:lvl1pPr defTabSz="833438">
              <a:lnSpc>
                <a:spcPct val="110000"/>
              </a:lnSpc>
              <a:defRPr sz="1100"/>
            </a:lvl1pPr>
          </a:lstStyle>
          <a:p>
            <a:fld id="{1BB0AAD7-BAE3-084D-AF84-F1EC6382597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hdr="0" ftr="0" dt="0"/>
  <p:txStyles>
    <p:titleStyle>
      <a:lvl1pPr algn="l" defTabSz="833438" rtl="0" eaLnBrk="1" fontAlgn="base" hangingPunct="1">
        <a:lnSpc>
          <a:spcPct val="85000"/>
        </a:lnSpc>
        <a:spcBef>
          <a:spcPct val="0"/>
        </a:spcBef>
        <a:spcAft>
          <a:spcPct val="0"/>
        </a:spcAft>
        <a:defRPr sz="2400" b="1">
          <a:solidFill>
            <a:srgbClr val="19458D"/>
          </a:solidFill>
          <a:latin typeface="+mj-lt"/>
          <a:ea typeface="+mj-ea"/>
          <a:cs typeface="+mj-cs"/>
        </a:defRPr>
      </a:lvl1pPr>
      <a:lvl2pPr algn="l" defTabSz="833438" rtl="0" eaLnBrk="1" fontAlgn="base" hangingPunct="1">
        <a:lnSpc>
          <a:spcPct val="85000"/>
        </a:lnSpc>
        <a:spcBef>
          <a:spcPct val="0"/>
        </a:spcBef>
        <a:spcAft>
          <a:spcPct val="0"/>
        </a:spcAft>
        <a:defRPr sz="2400" b="1">
          <a:solidFill>
            <a:srgbClr val="19458D"/>
          </a:solidFill>
          <a:latin typeface="Verdana" charset="0"/>
          <a:ea typeface="ＭＳ Ｐゴシック" charset="0"/>
        </a:defRPr>
      </a:lvl2pPr>
      <a:lvl3pPr algn="l" defTabSz="833438" rtl="0" eaLnBrk="1" fontAlgn="base" hangingPunct="1">
        <a:lnSpc>
          <a:spcPct val="85000"/>
        </a:lnSpc>
        <a:spcBef>
          <a:spcPct val="0"/>
        </a:spcBef>
        <a:spcAft>
          <a:spcPct val="0"/>
        </a:spcAft>
        <a:defRPr sz="2400" b="1">
          <a:solidFill>
            <a:srgbClr val="19458D"/>
          </a:solidFill>
          <a:latin typeface="Verdana" charset="0"/>
          <a:ea typeface="ＭＳ Ｐゴシック" charset="0"/>
        </a:defRPr>
      </a:lvl3pPr>
      <a:lvl4pPr algn="l" defTabSz="833438" rtl="0" eaLnBrk="1" fontAlgn="base" hangingPunct="1">
        <a:lnSpc>
          <a:spcPct val="85000"/>
        </a:lnSpc>
        <a:spcBef>
          <a:spcPct val="0"/>
        </a:spcBef>
        <a:spcAft>
          <a:spcPct val="0"/>
        </a:spcAft>
        <a:defRPr sz="2400" b="1">
          <a:solidFill>
            <a:srgbClr val="19458D"/>
          </a:solidFill>
          <a:latin typeface="Verdana" charset="0"/>
          <a:ea typeface="ＭＳ Ｐゴシック" charset="0"/>
        </a:defRPr>
      </a:lvl4pPr>
      <a:lvl5pPr algn="l" defTabSz="833438" rtl="0" eaLnBrk="1" fontAlgn="base" hangingPunct="1">
        <a:lnSpc>
          <a:spcPct val="85000"/>
        </a:lnSpc>
        <a:spcBef>
          <a:spcPct val="0"/>
        </a:spcBef>
        <a:spcAft>
          <a:spcPct val="0"/>
        </a:spcAft>
        <a:defRPr sz="2400" b="1">
          <a:solidFill>
            <a:srgbClr val="19458D"/>
          </a:solidFill>
          <a:latin typeface="Verdana" charset="0"/>
          <a:ea typeface="ＭＳ Ｐゴシック" charset="0"/>
        </a:defRPr>
      </a:lvl5pPr>
      <a:lvl6pPr marL="457200" algn="l" defTabSz="833438" rtl="0" eaLnBrk="1" fontAlgn="base" hangingPunct="1">
        <a:lnSpc>
          <a:spcPct val="85000"/>
        </a:lnSpc>
        <a:spcBef>
          <a:spcPct val="0"/>
        </a:spcBef>
        <a:spcAft>
          <a:spcPct val="0"/>
        </a:spcAft>
        <a:defRPr sz="2400" b="1">
          <a:solidFill>
            <a:srgbClr val="19458D"/>
          </a:solidFill>
          <a:latin typeface="Verdana" charset="0"/>
          <a:ea typeface="ＭＳ Ｐゴシック" charset="0"/>
        </a:defRPr>
      </a:lvl6pPr>
      <a:lvl7pPr marL="914400" algn="l" defTabSz="833438" rtl="0" eaLnBrk="1" fontAlgn="base" hangingPunct="1">
        <a:lnSpc>
          <a:spcPct val="85000"/>
        </a:lnSpc>
        <a:spcBef>
          <a:spcPct val="0"/>
        </a:spcBef>
        <a:spcAft>
          <a:spcPct val="0"/>
        </a:spcAft>
        <a:defRPr sz="2400" b="1">
          <a:solidFill>
            <a:srgbClr val="19458D"/>
          </a:solidFill>
          <a:latin typeface="Verdana" charset="0"/>
          <a:ea typeface="ＭＳ Ｐゴシック" charset="0"/>
        </a:defRPr>
      </a:lvl7pPr>
      <a:lvl8pPr marL="1371600" algn="l" defTabSz="833438" rtl="0" eaLnBrk="1" fontAlgn="base" hangingPunct="1">
        <a:lnSpc>
          <a:spcPct val="85000"/>
        </a:lnSpc>
        <a:spcBef>
          <a:spcPct val="0"/>
        </a:spcBef>
        <a:spcAft>
          <a:spcPct val="0"/>
        </a:spcAft>
        <a:defRPr sz="2400" b="1">
          <a:solidFill>
            <a:srgbClr val="19458D"/>
          </a:solidFill>
          <a:latin typeface="Verdana" charset="0"/>
          <a:ea typeface="ＭＳ Ｐゴシック" charset="0"/>
        </a:defRPr>
      </a:lvl8pPr>
      <a:lvl9pPr marL="1828800" algn="l" defTabSz="833438" rtl="0" eaLnBrk="1" fontAlgn="base" hangingPunct="1">
        <a:lnSpc>
          <a:spcPct val="85000"/>
        </a:lnSpc>
        <a:spcBef>
          <a:spcPct val="0"/>
        </a:spcBef>
        <a:spcAft>
          <a:spcPct val="0"/>
        </a:spcAft>
        <a:defRPr sz="2400" b="1">
          <a:solidFill>
            <a:srgbClr val="19458D"/>
          </a:solidFill>
          <a:latin typeface="Verdana" charset="0"/>
          <a:ea typeface="ＭＳ Ｐゴシック" charset="0"/>
        </a:defRPr>
      </a:lvl9pPr>
    </p:titleStyle>
    <p:bodyStyle>
      <a:lvl1pPr marL="107950" indent="-107950" algn="l" defTabSz="928688" rtl="0" eaLnBrk="1" fontAlgn="base" hangingPunct="1">
        <a:lnSpc>
          <a:spcPct val="140000"/>
        </a:lnSpc>
        <a:spcBef>
          <a:spcPct val="50000"/>
        </a:spcBef>
        <a:spcAft>
          <a:spcPct val="0"/>
        </a:spcAft>
        <a:buFont typeface="Verdana" charset="0"/>
        <a:buChar char=" "/>
        <a:defRPr sz="1700">
          <a:solidFill>
            <a:schemeClr val="tx1"/>
          </a:solidFill>
          <a:latin typeface="+mn-lt"/>
          <a:ea typeface="+mn-ea"/>
          <a:cs typeface="+mn-cs"/>
        </a:defRPr>
      </a:lvl1pPr>
      <a:lvl2pPr marL="373063" indent="-158750" algn="l" defTabSz="928688" rtl="0" eaLnBrk="1" fontAlgn="base" hangingPunct="1">
        <a:lnSpc>
          <a:spcPct val="140000"/>
        </a:lnSpc>
        <a:spcBef>
          <a:spcPct val="0"/>
        </a:spcBef>
        <a:spcAft>
          <a:spcPct val="0"/>
        </a:spcAft>
        <a:buSzPct val="85000"/>
        <a:buChar char="•"/>
        <a:defRPr sz="1700">
          <a:solidFill>
            <a:schemeClr val="tx1"/>
          </a:solidFill>
          <a:latin typeface="+mn-lt"/>
          <a:ea typeface="+mn-ea"/>
        </a:defRPr>
      </a:lvl2pPr>
      <a:lvl3pPr marL="636588" indent="-158750" algn="l" defTabSz="928688" rtl="0" eaLnBrk="1" fontAlgn="base" hangingPunct="1">
        <a:lnSpc>
          <a:spcPct val="140000"/>
        </a:lnSpc>
        <a:spcBef>
          <a:spcPct val="0"/>
        </a:spcBef>
        <a:spcAft>
          <a:spcPct val="0"/>
        </a:spcAft>
        <a:buSzPct val="85000"/>
        <a:buChar char="•"/>
        <a:defRPr sz="1700">
          <a:solidFill>
            <a:schemeClr val="tx1"/>
          </a:solidFill>
          <a:latin typeface="+mn-lt"/>
          <a:ea typeface="+mn-ea"/>
        </a:defRPr>
      </a:lvl3pPr>
      <a:lvl4pPr marL="890588" indent="-149225" algn="l" defTabSz="928688" rtl="0" eaLnBrk="1" fontAlgn="base" hangingPunct="1">
        <a:lnSpc>
          <a:spcPct val="140000"/>
        </a:lnSpc>
        <a:spcBef>
          <a:spcPct val="0"/>
        </a:spcBef>
        <a:spcAft>
          <a:spcPct val="0"/>
        </a:spcAft>
        <a:buSzPct val="85000"/>
        <a:buChar char="•"/>
        <a:defRPr sz="1700">
          <a:solidFill>
            <a:schemeClr val="tx1"/>
          </a:solidFill>
          <a:latin typeface="+mn-lt"/>
          <a:ea typeface="+mn-ea"/>
        </a:defRPr>
      </a:lvl4pPr>
      <a:lvl5pPr marL="1155700" indent="-158750" algn="l" defTabSz="928688" rtl="0" eaLnBrk="1" fontAlgn="base" hangingPunct="1">
        <a:lnSpc>
          <a:spcPct val="140000"/>
        </a:lnSpc>
        <a:spcBef>
          <a:spcPct val="0"/>
        </a:spcBef>
        <a:spcAft>
          <a:spcPct val="0"/>
        </a:spcAft>
        <a:buSzPct val="85000"/>
        <a:buChar char="•"/>
        <a:defRPr sz="1700">
          <a:solidFill>
            <a:schemeClr val="tx1"/>
          </a:solidFill>
          <a:latin typeface="+mn-lt"/>
          <a:ea typeface="+mn-ea"/>
        </a:defRPr>
      </a:lvl5pPr>
      <a:lvl6pPr marL="1612900" indent="-158750" algn="l" defTabSz="928688" rtl="0" eaLnBrk="1" fontAlgn="base" hangingPunct="1">
        <a:lnSpc>
          <a:spcPct val="140000"/>
        </a:lnSpc>
        <a:spcBef>
          <a:spcPct val="0"/>
        </a:spcBef>
        <a:spcAft>
          <a:spcPct val="0"/>
        </a:spcAft>
        <a:buSzPct val="85000"/>
        <a:buChar char="•"/>
        <a:defRPr sz="1700">
          <a:solidFill>
            <a:schemeClr val="tx1"/>
          </a:solidFill>
          <a:latin typeface="+mn-lt"/>
          <a:ea typeface="+mn-ea"/>
        </a:defRPr>
      </a:lvl6pPr>
      <a:lvl7pPr marL="2070100" indent="-158750" algn="l" defTabSz="928688" rtl="0" eaLnBrk="1" fontAlgn="base" hangingPunct="1">
        <a:lnSpc>
          <a:spcPct val="140000"/>
        </a:lnSpc>
        <a:spcBef>
          <a:spcPct val="0"/>
        </a:spcBef>
        <a:spcAft>
          <a:spcPct val="0"/>
        </a:spcAft>
        <a:buSzPct val="85000"/>
        <a:buChar char="•"/>
        <a:defRPr sz="1700">
          <a:solidFill>
            <a:schemeClr val="tx1"/>
          </a:solidFill>
          <a:latin typeface="+mn-lt"/>
          <a:ea typeface="+mn-ea"/>
        </a:defRPr>
      </a:lvl7pPr>
      <a:lvl8pPr marL="2527300" indent="-158750" algn="l" defTabSz="928688" rtl="0" eaLnBrk="1" fontAlgn="base" hangingPunct="1">
        <a:lnSpc>
          <a:spcPct val="140000"/>
        </a:lnSpc>
        <a:spcBef>
          <a:spcPct val="0"/>
        </a:spcBef>
        <a:spcAft>
          <a:spcPct val="0"/>
        </a:spcAft>
        <a:buSzPct val="85000"/>
        <a:buChar char="•"/>
        <a:defRPr sz="1700">
          <a:solidFill>
            <a:schemeClr val="tx1"/>
          </a:solidFill>
          <a:latin typeface="+mn-lt"/>
          <a:ea typeface="+mn-ea"/>
        </a:defRPr>
      </a:lvl8pPr>
      <a:lvl9pPr marL="2984500" indent="-158750" algn="l" defTabSz="928688" rtl="0" eaLnBrk="1" fontAlgn="base" hangingPunct="1">
        <a:lnSpc>
          <a:spcPct val="140000"/>
        </a:lnSpc>
        <a:spcBef>
          <a:spcPct val="0"/>
        </a:spcBef>
        <a:spcAft>
          <a:spcPct val="0"/>
        </a:spcAft>
        <a:buSzPct val="85000"/>
        <a:buChar char="•"/>
        <a:defRPr sz="17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ctrTitle"/>
          </p:nvPr>
        </p:nvSpPr>
        <p:spPr/>
        <p:txBody>
          <a:bodyPr anchor="ctr"/>
          <a:lstStyle/>
          <a:p>
            <a:r>
              <a:rPr lang="en-US" sz="4000" dirty="0" smtClean="0"/>
              <a:t>Safe Patient Handling &amp; Mobility Education</a:t>
            </a:r>
            <a:endParaRPr lang="en-US" sz="4000" dirty="0"/>
          </a:p>
        </p:txBody>
      </p:sp>
      <p:sp>
        <p:nvSpPr>
          <p:cNvPr id="188419" name="Rectangle 3"/>
          <p:cNvSpPr>
            <a:spLocks noGrp="1" noChangeArrowheads="1"/>
          </p:cNvSpPr>
          <p:nvPr>
            <p:ph type="subTitle" idx="1"/>
          </p:nvPr>
        </p:nvSpPr>
        <p:spPr>
          <a:xfrm>
            <a:off x="1371600" y="3886200"/>
            <a:ext cx="6629400" cy="585439"/>
          </a:xfrm>
        </p:spPr>
        <p:txBody>
          <a:bodyPr/>
          <a:lstStyle/>
          <a:p>
            <a:r>
              <a:rPr lang="en-US" sz="2400" dirty="0" smtClean="0"/>
              <a:t>Overview – Friends of Strong</a:t>
            </a:r>
            <a:endParaRPr lang="en-US" sz="2400"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Objectives</a:t>
            </a:r>
            <a:endParaRPr lang="en-US"/>
          </a:p>
        </p:txBody>
      </p:sp>
      <p:sp>
        <p:nvSpPr>
          <p:cNvPr id="3" name="Content Placeholder 2"/>
          <p:cNvSpPr>
            <a:spLocks noGrp="1"/>
          </p:cNvSpPr>
          <p:nvPr>
            <p:ph idx="1"/>
          </p:nvPr>
        </p:nvSpPr>
        <p:spPr>
          <a:xfrm>
            <a:off x="793750" y="1356360"/>
            <a:ext cx="8185150" cy="4536440"/>
          </a:xfrm>
        </p:spPr>
        <p:txBody>
          <a:bodyPr/>
          <a:lstStyle/>
          <a:p>
            <a:pPr>
              <a:buFont typeface="Wingdings" panose="05000000000000000000" pitchFamily="2" charset="2"/>
              <a:buChar char="Ø"/>
            </a:pPr>
            <a:r>
              <a:rPr lang="en-US" sz="1900" dirty="0" smtClean="0"/>
              <a:t> Brief Overview of Safe Patient Handling (SPH) and why it is important</a:t>
            </a:r>
          </a:p>
          <a:p>
            <a:pPr>
              <a:buFont typeface="Wingdings" panose="05000000000000000000" pitchFamily="2" charset="2"/>
              <a:buChar char="Ø"/>
            </a:pPr>
            <a:endParaRPr lang="en-US" sz="800" dirty="0" smtClean="0"/>
          </a:p>
          <a:p>
            <a:pPr>
              <a:buFont typeface="Wingdings" panose="05000000000000000000" pitchFamily="2" charset="2"/>
              <a:buChar char="Ø"/>
            </a:pPr>
            <a:r>
              <a:rPr lang="en-US" sz="1900" dirty="0" smtClean="0"/>
              <a:t> Basic Body Mechanics Overview</a:t>
            </a:r>
          </a:p>
          <a:p>
            <a:pPr>
              <a:buFont typeface="Wingdings" panose="05000000000000000000" pitchFamily="2" charset="2"/>
              <a:buChar char="Ø"/>
            </a:pPr>
            <a:endParaRPr lang="en-US" sz="800" dirty="0" smtClean="0"/>
          </a:p>
          <a:p>
            <a:pPr>
              <a:buFont typeface="Wingdings" panose="05000000000000000000" pitchFamily="2" charset="2"/>
              <a:buChar char="Ø"/>
            </a:pPr>
            <a:r>
              <a:rPr lang="en-US" sz="1900" dirty="0" smtClean="0"/>
              <a:t> Pediatric Concerns</a:t>
            </a:r>
          </a:p>
          <a:p>
            <a:pPr>
              <a:buFont typeface="Wingdings" panose="05000000000000000000" pitchFamily="2" charset="2"/>
              <a:buChar char="Ø"/>
            </a:pPr>
            <a:endParaRPr lang="en-US" sz="800" dirty="0" smtClean="0"/>
          </a:p>
          <a:p>
            <a:pPr>
              <a:buFont typeface="Wingdings" panose="05000000000000000000" pitchFamily="2" charset="2"/>
              <a:buChar char="Ø"/>
            </a:pPr>
            <a:r>
              <a:rPr lang="en-US" sz="1900" dirty="0" smtClean="0"/>
              <a:t> Using a Wheelchair</a:t>
            </a:r>
          </a:p>
          <a:p>
            <a:pPr>
              <a:buFont typeface="Wingdings" panose="05000000000000000000" pitchFamily="2" charset="2"/>
              <a:buChar char="Ø"/>
            </a:pPr>
            <a:endParaRPr lang="en-US" sz="800" dirty="0" smtClean="0"/>
          </a:p>
          <a:p>
            <a:pPr>
              <a:buFont typeface="Wingdings" panose="05000000000000000000" pitchFamily="2" charset="2"/>
              <a:buChar char="Ø"/>
            </a:pPr>
            <a:r>
              <a:rPr lang="en-US" sz="1900" dirty="0" smtClean="0"/>
              <a:t> What Do I Do If…?</a:t>
            </a:r>
            <a:endParaRPr lang="en-US" sz="1900" dirty="0"/>
          </a:p>
        </p:txBody>
      </p:sp>
      <p:sp>
        <p:nvSpPr>
          <p:cNvPr id="4" name="Slide Number Placeholder 3"/>
          <p:cNvSpPr>
            <a:spLocks noGrp="1"/>
          </p:cNvSpPr>
          <p:nvPr>
            <p:ph type="sldNum" sz="quarter" idx="11"/>
          </p:nvPr>
        </p:nvSpPr>
        <p:spPr/>
        <p:txBody>
          <a:bodyPr/>
          <a:lstStyle/>
          <a:p>
            <a:fld id="{2C93C694-92E8-0F42-991B-4111D8F9743B}" type="slidenum">
              <a:rPr lang="en-US" smtClean="0"/>
              <a:pPr/>
              <a:t>2</a:t>
            </a:fld>
            <a:endParaRPr lang="en-US"/>
          </a:p>
        </p:txBody>
      </p:sp>
    </p:spTree>
    <p:custDataLst>
      <p:tags r:id="rId1"/>
    </p:custDataLst>
    <p:extLst>
      <p:ext uri="{BB962C8B-B14F-4D97-AF65-F5344CB8AC3E}">
        <p14:creationId xmlns:p14="http://schemas.microsoft.com/office/powerpoint/2010/main" val="1395667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Image result for circle of han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492" y="1414681"/>
            <a:ext cx="3245626" cy="29161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4320" y="244475"/>
            <a:ext cx="8695055" cy="747713"/>
          </a:xfrm>
        </p:spPr>
        <p:txBody>
          <a:bodyPr/>
          <a:lstStyle/>
          <a:p>
            <a:r>
              <a:rPr lang="en-US" dirty="0" smtClean="0"/>
              <a:t>What is Safe Patient Handling &amp; Mobility(SPHM)?</a:t>
            </a:r>
            <a:endParaRPr lang="en-US" dirty="0"/>
          </a:p>
        </p:txBody>
      </p:sp>
      <p:sp>
        <p:nvSpPr>
          <p:cNvPr id="3" name="Content Placeholder 2"/>
          <p:cNvSpPr>
            <a:spLocks noGrp="1"/>
          </p:cNvSpPr>
          <p:nvPr>
            <p:ph idx="1"/>
          </p:nvPr>
        </p:nvSpPr>
        <p:spPr>
          <a:xfrm>
            <a:off x="214629" y="1264919"/>
            <a:ext cx="5408931" cy="5196841"/>
          </a:xfrm>
        </p:spPr>
        <p:txBody>
          <a:bodyPr/>
          <a:lstStyle/>
          <a:p>
            <a:pPr>
              <a:buFont typeface="Wingdings" panose="05000000000000000000" pitchFamily="2" charset="2"/>
              <a:buChar char="Ø"/>
            </a:pPr>
            <a:r>
              <a:rPr lang="en-US" sz="1800" dirty="0" smtClean="0"/>
              <a:t> A </a:t>
            </a:r>
            <a:r>
              <a:rPr lang="en-US" sz="1800" dirty="0"/>
              <a:t>program </a:t>
            </a:r>
            <a:r>
              <a:rPr lang="en-US" sz="1800" dirty="0" smtClean="0"/>
              <a:t>that </a:t>
            </a:r>
            <a:r>
              <a:rPr lang="en-US" sz="1800" b="1" dirty="0" smtClean="0"/>
              <a:t>aides </a:t>
            </a:r>
            <a:r>
              <a:rPr lang="en-US" sz="1800" b="1" dirty="0"/>
              <a:t>in the </a:t>
            </a:r>
            <a:r>
              <a:rPr lang="en-US" sz="1800" b="1" dirty="0" smtClean="0"/>
              <a:t>reducing injuries </a:t>
            </a:r>
            <a:r>
              <a:rPr lang="en-US" sz="1800" dirty="0"/>
              <a:t>and musculoskeletal disorders in healthcare </a:t>
            </a:r>
            <a:r>
              <a:rPr lang="en-US" sz="1800" dirty="0" smtClean="0"/>
              <a:t>staff and volunteers.  </a:t>
            </a:r>
          </a:p>
          <a:p>
            <a:pPr>
              <a:buFont typeface="Wingdings" panose="05000000000000000000" pitchFamily="2" charset="2"/>
              <a:buChar char="Ø"/>
            </a:pPr>
            <a:endParaRPr lang="en-US" sz="800" dirty="0" smtClean="0"/>
          </a:p>
          <a:p>
            <a:pPr>
              <a:buFont typeface="Wingdings" panose="05000000000000000000" pitchFamily="2" charset="2"/>
              <a:buChar char="Ø"/>
            </a:pPr>
            <a:r>
              <a:rPr lang="en-US" sz="1800" dirty="0" smtClean="0"/>
              <a:t> It </a:t>
            </a:r>
            <a:r>
              <a:rPr lang="en-US" sz="1800" dirty="0"/>
              <a:t>creates a </a:t>
            </a:r>
            <a:r>
              <a:rPr lang="en-US" sz="1800" b="1" dirty="0"/>
              <a:t>safe environment </a:t>
            </a:r>
            <a:r>
              <a:rPr lang="en-US" sz="1800" dirty="0"/>
              <a:t>for patients and healthcare workers/volunteers by eliminating hazardous manual lifting tasks</a:t>
            </a:r>
            <a:r>
              <a:rPr lang="en-US" sz="1800" dirty="0" smtClean="0"/>
              <a:t>.</a:t>
            </a:r>
          </a:p>
          <a:p>
            <a:pPr>
              <a:buFont typeface="Wingdings" panose="05000000000000000000" pitchFamily="2" charset="2"/>
              <a:buChar char="Ø"/>
            </a:pPr>
            <a:endParaRPr lang="en-US" sz="800" dirty="0"/>
          </a:p>
          <a:p>
            <a:pPr>
              <a:buFont typeface="Wingdings" panose="05000000000000000000" pitchFamily="2" charset="2"/>
              <a:buChar char="Ø"/>
            </a:pPr>
            <a:r>
              <a:rPr lang="en-US" sz="1800" dirty="0" smtClean="0"/>
              <a:t> Transferring</a:t>
            </a:r>
            <a:r>
              <a:rPr lang="en-US" sz="1800" dirty="0"/>
              <a:t>, repositioning , and lifting of patients is accomplished by </a:t>
            </a:r>
            <a:r>
              <a:rPr lang="en-US" sz="1800" b="1" dirty="0"/>
              <a:t>using new technologies </a:t>
            </a:r>
            <a:r>
              <a:rPr lang="en-US" sz="1800" dirty="0"/>
              <a:t>in mechanical lifts and repositioning devices. </a:t>
            </a:r>
            <a:endParaRPr lang="en-US" sz="1800" dirty="0" smtClean="0"/>
          </a:p>
          <a:p>
            <a:pPr>
              <a:buFont typeface="Wingdings" panose="05000000000000000000" pitchFamily="2" charset="2"/>
              <a:buChar char="Ø"/>
            </a:pPr>
            <a:endParaRPr lang="en-US" sz="1800" dirty="0" smtClean="0"/>
          </a:p>
          <a:p>
            <a:pPr>
              <a:buFont typeface="Wingdings" panose="05000000000000000000" pitchFamily="2" charset="2"/>
              <a:buChar char="Ø"/>
            </a:pPr>
            <a:endParaRPr lang="en-US" sz="1800" dirty="0"/>
          </a:p>
          <a:p>
            <a:pPr>
              <a:buFont typeface="Wingdings" panose="05000000000000000000" pitchFamily="2" charset="2"/>
              <a:buChar char="Ø"/>
            </a:pPr>
            <a:endParaRPr lang="en-US" dirty="0"/>
          </a:p>
        </p:txBody>
      </p:sp>
      <p:sp>
        <p:nvSpPr>
          <p:cNvPr id="4" name="Slide Number Placeholder 3"/>
          <p:cNvSpPr>
            <a:spLocks noGrp="1"/>
          </p:cNvSpPr>
          <p:nvPr>
            <p:ph type="sldNum" sz="quarter" idx="11"/>
          </p:nvPr>
        </p:nvSpPr>
        <p:spPr/>
        <p:txBody>
          <a:bodyPr/>
          <a:lstStyle/>
          <a:p>
            <a:fld id="{2C93C694-92E8-0F42-991B-4111D8F9743B}" type="slidenum">
              <a:rPr lang="en-US" smtClean="0">
                <a:solidFill>
                  <a:srgbClr val="000000"/>
                </a:solidFill>
              </a:rPr>
              <a:pPr/>
              <a:t>3</a:t>
            </a:fld>
            <a:endParaRPr lang="en-US">
              <a:solidFill>
                <a:srgbClr val="000000"/>
              </a:solidFill>
            </a:endParaRPr>
          </a:p>
        </p:txBody>
      </p:sp>
      <p:sp>
        <p:nvSpPr>
          <p:cNvPr id="5" name="TextBox 4"/>
          <p:cNvSpPr txBox="1"/>
          <p:nvPr/>
        </p:nvSpPr>
        <p:spPr>
          <a:xfrm>
            <a:off x="5905911" y="2364920"/>
            <a:ext cx="3048788" cy="1015663"/>
          </a:xfrm>
          <a:prstGeom prst="rect">
            <a:avLst/>
          </a:prstGeom>
          <a:noFill/>
        </p:spPr>
        <p:txBody>
          <a:bodyPr wrap="square" rtlCol="0">
            <a:spAutoFit/>
          </a:bodyPr>
          <a:lstStyle/>
          <a:p>
            <a:pPr algn="ctr"/>
            <a:r>
              <a:rPr lang="en-US" sz="2000" i="1" dirty="0" smtClean="0">
                <a:solidFill>
                  <a:srgbClr val="000000"/>
                </a:solidFill>
              </a:rPr>
              <a:t>Safe Patient </a:t>
            </a:r>
          </a:p>
          <a:p>
            <a:pPr algn="ctr"/>
            <a:r>
              <a:rPr lang="en-US" sz="2000" i="1" dirty="0" smtClean="0">
                <a:solidFill>
                  <a:srgbClr val="000000"/>
                </a:solidFill>
              </a:rPr>
              <a:t>Handling </a:t>
            </a:r>
          </a:p>
          <a:p>
            <a:pPr algn="ctr"/>
            <a:r>
              <a:rPr lang="en-US" sz="2000" i="1" dirty="0" smtClean="0">
                <a:solidFill>
                  <a:srgbClr val="000000"/>
                </a:solidFill>
              </a:rPr>
              <a:t>&amp; Mobility</a:t>
            </a:r>
            <a:endParaRPr lang="en-US" sz="2000" i="1" dirty="0">
              <a:solidFill>
                <a:srgbClr val="000000"/>
              </a:solidFill>
            </a:endParaRPr>
          </a:p>
        </p:txBody>
      </p:sp>
      <p:sp>
        <p:nvSpPr>
          <p:cNvPr id="6" name="TextBox 5"/>
          <p:cNvSpPr txBox="1"/>
          <p:nvPr/>
        </p:nvSpPr>
        <p:spPr>
          <a:xfrm>
            <a:off x="5677294" y="4846320"/>
            <a:ext cx="3375824" cy="1323439"/>
          </a:xfrm>
          <a:prstGeom prst="rect">
            <a:avLst/>
          </a:prstGeom>
          <a:noFill/>
        </p:spPr>
        <p:txBody>
          <a:bodyPr wrap="square" rtlCol="0">
            <a:spAutoFit/>
          </a:bodyPr>
          <a:lstStyle/>
          <a:p>
            <a:pPr algn="ctr"/>
            <a:r>
              <a:rPr lang="en-US" sz="2000" b="1" dirty="0">
                <a:solidFill>
                  <a:srgbClr val="FF0000"/>
                </a:solidFill>
              </a:rPr>
              <a:t>It is injury prevention for </a:t>
            </a:r>
            <a:r>
              <a:rPr lang="en-US" sz="2000" b="1" dirty="0" smtClean="0">
                <a:solidFill>
                  <a:srgbClr val="FF0000"/>
                </a:solidFill>
              </a:rPr>
              <a:t>patients, staff &amp; volunteers!</a:t>
            </a:r>
            <a:endParaRPr lang="en-US" sz="2000" b="1" dirty="0">
              <a:solidFill>
                <a:srgbClr val="FF0000"/>
              </a:solidFill>
            </a:endParaRPr>
          </a:p>
          <a:p>
            <a:pPr algn="ctr"/>
            <a:endParaRPr lang="en-US" sz="2000" dirty="0">
              <a:solidFill>
                <a:srgbClr val="FF0000"/>
              </a:solidFill>
            </a:endParaRPr>
          </a:p>
        </p:txBody>
      </p:sp>
    </p:spTree>
    <p:custDataLst>
      <p:tags r:id="rId1"/>
    </p:custDataLst>
    <p:extLst>
      <p:ext uri="{BB962C8B-B14F-4D97-AF65-F5344CB8AC3E}">
        <p14:creationId xmlns:p14="http://schemas.microsoft.com/office/powerpoint/2010/main" val="110182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care about SPHM?</a:t>
            </a:r>
            <a:endParaRPr lang="en-US" dirty="0"/>
          </a:p>
        </p:txBody>
      </p:sp>
      <p:sp>
        <p:nvSpPr>
          <p:cNvPr id="3" name="Content Placeholder 2"/>
          <p:cNvSpPr>
            <a:spLocks noGrp="1"/>
          </p:cNvSpPr>
          <p:nvPr>
            <p:ph idx="1"/>
          </p:nvPr>
        </p:nvSpPr>
        <p:spPr>
          <a:xfrm>
            <a:off x="793750" y="1691640"/>
            <a:ext cx="8185150" cy="4201160"/>
          </a:xfrm>
        </p:spPr>
        <p:txBody>
          <a:bodyPr/>
          <a:lstStyle/>
          <a:p>
            <a:pPr>
              <a:buFont typeface="Wingdings" panose="05000000000000000000" pitchFamily="2" charset="2"/>
              <a:buChar char="Ø"/>
            </a:pPr>
            <a:r>
              <a:rPr lang="en-US" sz="1900" dirty="0" smtClean="0"/>
              <a:t> Using SPHM equipment to assist moving patients can </a:t>
            </a:r>
            <a:r>
              <a:rPr lang="en-US" sz="1900" b="1" dirty="0" smtClean="0"/>
              <a:t>decrease injuries </a:t>
            </a:r>
            <a:r>
              <a:rPr lang="en-US" sz="1900" dirty="0" smtClean="0"/>
              <a:t>to staff members, volunteers and patients. </a:t>
            </a:r>
          </a:p>
          <a:p>
            <a:pPr>
              <a:buFont typeface="Wingdings" panose="05000000000000000000" pitchFamily="2" charset="2"/>
              <a:buChar char="Ø"/>
            </a:pPr>
            <a:endParaRPr lang="en-US" sz="1900" dirty="0" smtClean="0"/>
          </a:p>
          <a:p>
            <a:pPr>
              <a:buFont typeface="Wingdings" panose="05000000000000000000" pitchFamily="2" charset="2"/>
              <a:buChar char="Ø"/>
            </a:pPr>
            <a:r>
              <a:rPr lang="en-US" sz="1900" dirty="0" smtClean="0"/>
              <a:t> NY </a:t>
            </a:r>
            <a:r>
              <a:rPr lang="en-US" sz="1900" dirty="0"/>
              <a:t>State law requires that any patient who weighs over 35 </a:t>
            </a:r>
            <a:r>
              <a:rPr lang="en-US" sz="1900" dirty="0" err="1"/>
              <a:t>lbs</a:t>
            </a:r>
            <a:r>
              <a:rPr lang="en-US" sz="1900" dirty="0"/>
              <a:t> and cannot assist themselves should have a </a:t>
            </a:r>
            <a:r>
              <a:rPr lang="en-US" sz="1900" b="1" dirty="0"/>
              <a:t>staff member using </a:t>
            </a:r>
            <a:r>
              <a:rPr lang="en-US" sz="1900" b="1" dirty="0" smtClean="0"/>
              <a:t>SPHM </a:t>
            </a:r>
            <a:r>
              <a:rPr lang="en-US" sz="1900" b="1" dirty="0"/>
              <a:t>equipment</a:t>
            </a:r>
            <a:r>
              <a:rPr lang="en-US" sz="1900" dirty="0"/>
              <a:t> assisting them</a:t>
            </a:r>
            <a:r>
              <a:rPr lang="en-US" sz="1900" dirty="0" smtClean="0"/>
              <a:t>.*</a:t>
            </a:r>
            <a:endParaRPr lang="en-US" sz="1900" dirty="0"/>
          </a:p>
          <a:p>
            <a:endParaRPr lang="en-US" sz="1900" dirty="0" smtClean="0"/>
          </a:p>
          <a:p>
            <a:endParaRPr lang="en-US" sz="1900" dirty="0" smtClean="0"/>
          </a:p>
          <a:p>
            <a:r>
              <a:rPr lang="en-US" sz="1600" i="1" dirty="0" smtClean="0"/>
              <a:t>*Staff members have been properly trained on the use of SPHM equipment.  </a:t>
            </a:r>
            <a:endParaRPr lang="en-US" sz="1600" i="1" dirty="0"/>
          </a:p>
        </p:txBody>
      </p:sp>
      <p:sp>
        <p:nvSpPr>
          <p:cNvPr id="4" name="Slide Number Placeholder 3"/>
          <p:cNvSpPr>
            <a:spLocks noGrp="1"/>
          </p:cNvSpPr>
          <p:nvPr>
            <p:ph type="sldNum" sz="quarter" idx="11"/>
          </p:nvPr>
        </p:nvSpPr>
        <p:spPr/>
        <p:txBody>
          <a:bodyPr/>
          <a:lstStyle/>
          <a:p>
            <a:fld id="{2C93C694-92E8-0F42-991B-4111D8F9743B}" type="slidenum">
              <a:rPr lang="en-US" smtClean="0"/>
              <a:pPr/>
              <a:t>4</a:t>
            </a:fld>
            <a:endParaRPr lang="en-US"/>
          </a:p>
        </p:txBody>
      </p:sp>
    </p:spTree>
    <p:extLst>
      <p:ext uri="{BB962C8B-B14F-4D97-AF65-F5344CB8AC3E}">
        <p14:creationId xmlns:p14="http://schemas.microsoft.com/office/powerpoint/2010/main" val="2537334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Body Mechanics</a:t>
            </a:r>
            <a:endParaRPr lang="en-US" dirty="0"/>
          </a:p>
        </p:txBody>
      </p:sp>
      <p:sp>
        <p:nvSpPr>
          <p:cNvPr id="3" name="Content Placeholder 2"/>
          <p:cNvSpPr>
            <a:spLocks noGrp="1"/>
          </p:cNvSpPr>
          <p:nvPr>
            <p:ph idx="1"/>
          </p:nvPr>
        </p:nvSpPr>
        <p:spPr>
          <a:xfrm>
            <a:off x="793750" y="1230313"/>
            <a:ext cx="8185150" cy="4865687"/>
          </a:xfrm>
        </p:spPr>
        <p:txBody>
          <a:bodyPr/>
          <a:lstStyle/>
          <a:p>
            <a:pPr>
              <a:buFont typeface="Wingdings" panose="05000000000000000000" pitchFamily="2" charset="2"/>
              <a:buChar char="Ø"/>
            </a:pPr>
            <a:r>
              <a:rPr lang="en-US" sz="1900" dirty="0" smtClean="0"/>
              <a:t> Squat</a:t>
            </a:r>
            <a:r>
              <a:rPr lang="en-US" sz="1900" dirty="0"/>
              <a:t>: bend your knees and </a:t>
            </a:r>
            <a:r>
              <a:rPr lang="en-US" sz="1900" b="1" dirty="0"/>
              <a:t>use your legs to </a:t>
            </a:r>
            <a:r>
              <a:rPr lang="en-US" sz="1900" b="1" dirty="0" smtClean="0"/>
              <a:t>lift</a:t>
            </a:r>
            <a:r>
              <a:rPr lang="en-US" sz="1900" dirty="0" smtClean="0"/>
              <a:t>.</a:t>
            </a:r>
            <a:endParaRPr lang="en-US" sz="1900" dirty="0"/>
          </a:p>
          <a:p>
            <a:pPr>
              <a:buFont typeface="Wingdings" panose="05000000000000000000" pitchFamily="2" charset="2"/>
              <a:buChar char="Ø"/>
            </a:pPr>
            <a:r>
              <a:rPr lang="en-US" sz="1900" b="1" dirty="0" smtClean="0"/>
              <a:t> Avoid reaching</a:t>
            </a:r>
            <a:r>
              <a:rPr lang="en-US" sz="1900" dirty="0" smtClean="0"/>
              <a:t> across the bed (reduce bending).</a:t>
            </a:r>
          </a:p>
          <a:p>
            <a:pPr>
              <a:buFont typeface="Wingdings" panose="05000000000000000000" pitchFamily="2" charset="2"/>
              <a:buChar char="Ø"/>
            </a:pPr>
            <a:r>
              <a:rPr lang="en-US" sz="1900" dirty="0" smtClean="0"/>
              <a:t> Keep </a:t>
            </a:r>
            <a:r>
              <a:rPr lang="en-US" sz="1900" dirty="0"/>
              <a:t>objects </a:t>
            </a:r>
            <a:r>
              <a:rPr lang="en-US" sz="1900" b="1" dirty="0"/>
              <a:t>close to the </a:t>
            </a:r>
            <a:r>
              <a:rPr lang="en-US" sz="1900" b="1" dirty="0" smtClean="0"/>
              <a:t>body </a:t>
            </a:r>
            <a:r>
              <a:rPr lang="en-US" sz="1900" dirty="0" smtClean="0"/>
              <a:t>when lifting.</a:t>
            </a:r>
          </a:p>
          <a:p>
            <a:pPr>
              <a:buFont typeface="Wingdings" panose="05000000000000000000" pitchFamily="2" charset="2"/>
              <a:buChar char="Ø"/>
            </a:pPr>
            <a:r>
              <a:rPr lang="en-US" sz="1900" b="1" dirty="0" smtClean="0"/>
              <a:t> Pushin</a:t>
            </a:r>
            <a:r>
              <a:rPr lang="en-US" sz="1900" dirty="0" smtClean="0"/>
              <a:t>g is better than pulling.</a:t>
            </a:r>
            <a:endParaRPr lang="en-US" sz="1900" dirty="0"/>
          </a:p>
          <a:p>
            <a:pPr>
              <a:buFont typeface="Wingdings" panose="05000000000000000000" pitchFamily="2" charset="2"/>
              <a:buChar char="Ø"/>
            </a:pPr>
            <a:r>
              <a:rPr lang="en-US" sz="1900" b="1" dirty="0" smtClean="0"/>
              <a:t> Raise </a:t>
            </a:r>
            <a:r>
              <a:rPr lang="en-US" sz="1900" b="1" dirty="0"/>
              <a:t>the bed </a:t>
            </a:r>
            <a:r>
              <a:rPr lang="en-US" sz="1900" dirty="0"/>
              <a:t>to your waist, but be sure </a:t>
            </a:r>
            <a:r>
              <a:rPr lang="en-US" sz="1900" u="sng" dirty="0"/>
              <a:t>NOT</a:t>
            </a:r>
            <a:r>
              <a:rPr lang="en-US" sz="1900" dirty="0"/>
              <a:t> to leave the patient’s side without putting the bed back down to the lowest position.</a:t>
            </a:r>
          </a:p>
          <a:p>
            <a:pPr>
              <a:buFont typeface="Wingdings" panose="05000000000000000000" pitchFamily="2" charset="2"/>
              <a:buChar char="Ø"/>
            </a:pPr>
            <a:r>
              <a:rPr lang="en-US" sz="1900" dirty="0" smtClean="0"/>
              <a:t> If a patient is </a:t>
            </a:r>
            <a:r>
              <a:rPr lang="en-US" sz="1900" dirty="0"/>
              <a:t>unable to assist </a:t>
            </a:r>
            <a:r>
              <a:rPr lang="en-US" sz="1900" dirty="0" smtClean="0"/>
              <a:t>(and more </a:t>
            </a:r>
            <a:r>
              <a:rPr lang="en-US" sz="1900" dirty="0"/>
              <a:t>than 35 pounds</a:t>
            </a:r>
            <a:r>
              <a:rPr lang="en-US" sz="1900" dirty="0" smtClean="0"/>
              <a:t>), please   </a:t>
            </a:r>
            <a:r>
              <a:rPr lang="en-US" sz="1900" b="1" dirty="0" smtClean="0"/>
              <a:t>ask a staff member </a:t>
            </a:r>
            <a:r>
              <a:rPr lang="en-US" sz="1900" dirty="0" smtClean="0"/>
              <a:t>(using </a:t>
            </a:r>
            <a:r>
              <a:rPr lang="en-US" sz="1900" dirty="0"/>
              <a:t>SPH </a:t>
            </a:r>
            <a:r>
              <a:rPr lang="en-US" sz="1900" dirty="0" smtClean="0"/>
              <a:t>equipment) to help the patient.    </a:t>
            </a:r>
            <a:r>
              <a:rPr lang="en-US" sz="1800" i="1" u="sng" dirty="0" smtClean="0">
                <a:solidFill>
                  <a:srgbClr val="FF0000"/>
                </a:solidFill>
              </a:rPr>
              <a:t>DO NOT</a:t>
            </a:r>
            <a:r>
              <a:rPr lang="en-US" sz="1800" i="1" dirty="0" smtClean="0">
                <a:solidFill>
                  <a:srgbClr val="FF0000"/>
                </a:solidFill>
              </a:rPr>
              <a:t> attempt to help the patient on your own. </a:t>
            </a:r>
            <a:endParaRPr lang="en-US" sz="1800" i="1" dirty="0">
              <a:solidFill>
                <a:srgbClr val="FF0000"/>
              </a:solidFill>
            </a:endParaRPr>
          </a:p>
          <a:p>
            <a:endParaRPr lang="en-US" sz="1900" dirty="0"/>
          </a:p>
        </p:txBody>
      </p:sp>
      <p:sp>
        <p:nvSpPr>
          <p:cNvPr id="4" name="Slide Number Placeholder 3"/>
          <p:cNvSpPr>
            <a:spLocks noGrp="1"/>
          </p:cNvSpPr>
          <p:nvPr>
            <p:ph type="sldNum" sz="quarter" idx="11"/>
          </p:nvPr>
        </p:nvSpPr>
        <p:spPr/>
        <p:txBody>
          <a:bodyPr/>
          <a:lstStyle/>
          <a:p>
            <a:fld id="{2C93C694-92E8-0F42-991B-4111D8F9743B}" type="slidenum">
              <a:rPr lang="en-US" smtClean="0"/>
              <a:pPr/>
              <a:t>5</a:t>
            </a:fld>
            <a:endParaRPr lang="en-US"/>
          </a:p>
        </p:txBody>
      </p:sp>
    </p:spTree>
    <p:extLst>
      <p:ext uri="{BB962C8B-B14F-4D97-AF65-F5344CB8AC3E}">
        <p14:creationId xmlns:p14="http://schemas.microsoft.com/office/powerpoint/2010/main" val="3394109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Pediatric Concerns with SPH</a:t>
            </a:r>
            <a:endParaRPr lang="en-US" dirty="0"/>
          </a:p>
        </p:txBody>
      </p:sp>
      <p:sp>
        <p:nvSpPr>
          <p:cNvPr id="3" name="Content Placeholder 2"/>
          <p:cNvSpPr>
            <a:spLocks noGrp="1"/>
          </p:cNvSpPr>
          <p:nvPr>
            <p:ph idx="1"/>
          </p:nvPr>
        </p:nvSpPr>
        <p:spPr>
          <a:xfrm>
            <a:off x="275590" y="1584960"/>
            <a:ext cx="4966970" cy="3959860"/>
          </a:xfrm>
        </p:spPr>
        <p:txBody>
          <a:bodyPr/>
          <a:lstStyle/>
          <a:p>
            <a:r>
              <a:rPr lang="en-US" dirty="0" smtClean="0"/>
              <a:t>- Try to do activities on a table or the bed instead of the floor.</a:t>
            </a:r>
          </a:p>
          <a:p>
            <a:endParaRPr lang="en-US" dirty="0" smtClean="0"/>
          </a:p>
          <a:p>
            <a:endParaRPr lang="en-US" dirty="0" smtClean="0"/>
          </a:p>
          <a:p>
            <a:r>
              <a:rPr lang="en-US" dirty="0" smtClean="0"/>
              <a:t>- Have the child stand or walk on their own as much as possible (the child does </a:t>
            </a:r>
            <a:r>
              <a:rPr lang="en-US" dirty="0"/>
              <a:t>the majority of the work</a:t>
            </a:r>
            <a:r>
              <a:rPr lang="en-US" dirty="0" smtClean="0"/>
              <a:t>). </a:t>
            </a:r>
          </a:p>
          <a:p>
            <a:endParaRPr lang="en-US" dirty="0" smtClean="0"/>
          </a:p>
        </p:txBody>
      </p:sp>
      <p:sp>
        <p:nvSpPr>
          <p:cNvPr id="4" name="Slide Number Placeholder 3"/>
          <p:cNvSpPr>
            <a:spLocks noGrp="1"/>
          </p:cNvSpPr>
          <p:nvPr>
            <p:ph type="sldNum" sz="quarter" idx="11"/>
          </p:nvPr>
        </p:nvSpPr>
        <p:spPr/>
        <p:txBody>
          <a:bodyPr/>
          <a:lstStyle/>
          <a:p>
            <a:fld id="{2C93C694-92E8-0F42-991B-4111D8F9743B}" type="slidenum">
              <a:rPr lang="en-US" smtClean="0"/>
              <a:pPr/>
              <a:t>6</a:t>
            </a:fld>
            <a:endParaRPr lang="en-US"/>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9720" y="1196885"/>
            <a:ext cx="2716684" cy="18093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ospital volunte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9720" y="3234669"/>
            <a:ext cx="2716684" cy="19404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9560" y="5222141"/>
            <a:ext cx="8549640" cy="1200329"/>
          </a:xfrm>
          <a:prstGeom prst="rect">
            <a:avLst/>
          </a:prstGeom>
          <a:noFill/>
        </p:spPr>
        <p:txBody>
          <a:bodyPr wrap="square" rtlCol="0">
            <a:spAutoFit/>
          </a:bodyPr>
          <a:lstStyle/>
          <a:p>
            <a:pPr algn="l"/>
            <a:r>
              <a:rPr lang="en-US" sz="1800" dirty="0">
                <a:solidFill>
                  <a:srgbClr val="FF0000"/>
                </a:solidFill>
              </a:rPr>
              <a:t>*If the child is unable to stand or walk, be sure to use proper body mechanics when assisting the child (see previous slide</a:t>
            </a:r>
            <a:r>
              <a:rPr lang="en-US" sz="1800" dirty="0" smtClean="0">
                <a:solidFill>
                  <a:srgbClr val="FF0000"/>
                </a:solidFill>
              </a:rPr>
              <a:t>), or call a staff member to assist if SPHM equipment is needed.</a:t>
            </a:r>
            <a:endParaRPr lang="en-US" sz="1800" dirty="0">
              <a:solidFill>
                <a:srgbClr val="FF0000"/>
              </a:solidFill>
            </a:endParaRPr>
          </a:p>
          <a:p>
            <a:pPr algn="l"/>
            <a:endParaRPr lang="en-US" sz="1800" dirty="0">
              <a:solidFill>
                <a:srgbClr val="FF0000"/>
              </a:solidFill>
            </a:endParaRPr>
          </a:p>
        </p:txBody>
      </p:sp>
    </p:spTree>
    <p:extLst>
      <p:ext uri="{BB962C8B-B14F-4D97-AF65-F5344CB8AC3E}">
        <p14:creationId xmlns:p14="http://schemas.microsoft.com/office/powerpoint/2010/main" val="3045951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Wheelchair Safety Tips</a:t>
            </a:r>
            <a:endParaRPr lang="en-US" dirty="0"/>
          </a:p>
        </p:txBody>
      </p:sp>
      <p:sp>
        <p:nvSpPr>
          <p:cNvPr id="3" name="Content Placeholder 2"/>
          <p:cNvSpPr>
            <a:spLocks noGrp="1"/>
          </p:cNvSpPr>
          <p:nvPr>
            <p:ph idx="1"/>
          </p:nvPr>
        </p:nvSpPr>
        <p:spPr>
          <a:xfrm>
            <a:off x="594359" y="1219200"/>
            <a:ext cx="5675313" cy="4937760"/>
          </a:xfrm>
        </p:spPr>
        <p:txBody>
          <a:bodyPr/>
          <a:lstStyle/>
          <a:p>
            <a:pPr>
              <a:buFont typeface="Wingdings" panose="05000000000000000000" pitchFamily="2" charset="2"/>
              <a:buChar char="Ø"/>
            </a:pPr>
            <a:r>
              <a:rPr lang="en-US" dirty="0" smtClean="0"/>
              <a:t>Brakes should be on at all times, unless the wheelchair is in motion.</a:t>
            </a:r>
          </a:p>
          <a:p>
            <a:pPr>
              <a:buFont typeface="Wingdings" panose="05000000000000000000" pitchFamily="2" charset="2"/>
              <a:buChar char="Ø"/>
            </a:pPr>
            <a:endParaRPr lang="en-US" sz="600" dirty="0" smtClean="0"/>
          </a:p>
          <a:p>
            <a:pPr>
              <a:buFont typeface="Wingdings" panose="05000000000000000000" pitchFamily="2" charset="2"/>
              <a:buChar char="Ø"/>
            </a:pPr>
            <a:r>
              <a:rPr lang="en-US" dirty="0" smtClean="0"/>
              <a:t>The patient’s arms, hands, legs, and feet should be on the appropriate armrests/footrests (out of harm’s way) while transporting the patient.</a:t>
            </a:r>
          </a:p>
          <a:p>
            <a:pPr>
              <a:buFont typeface="Wingdings" panose="05000000000000000000" pitchFamily="2" charset="2"/>
              <a:buChar char="Ø"/>
            </a:pPr>
            <a:endParaRPr lang="en-US" sz="600" dirty="0" smtClean="0"/>
          </a:p>
          <a:p>
            <a:pPr>
              <a:buFont typeface="Wingdings" panose="05000000000000000000" pitchFamily="2" charset="2"/>
              <a:buChar char="Ø"/>
            </a:pPr>
            <a:r>
              <a:rPr lang="en-US" dirty="0" smtClean="0"/>
              <a:t>Back down ramps and be aware of surroundings/oncoming traffic when turning corners.</a:t>
            </a:r>
          </a:p>
          <a:p>
            <a:pPr>
              <a:buFont typeface="Wingdings" panose="05000000000000000000" pitchFamily="2" charset="2"/>
              <a:buChar char="Ø"/>
            </a:pPr>
            <a:endParaRPr lang="en-US" sz="600" dirty="0" smtClean="0"/>
          </a:p>
          <a:p>
            <a:pPr>
              <a:buFont typeface="Wingdings" panose="05000000000000000000" pitchFamily="2" charset="2"/>
              <a:buChar char="Ø"/>
            </a:pPr>
            <a:r>
              <a:rPr lang="en-US" dirty="0" smtClean="0"/>
              <a:t>Do </a:t>
            </a:r>
            <a:r>
              <a:rPr lang="en-US" u="sng" dirty="0" smtClean="0"/>
              <a:t>NOT</a:t>
            </a:r>
            <a:r>
              <a:rPr lang="en-US" dirty="0" smtClean="0"/>
              <a:t> attach any bags or pumps to the back of the wheelchair, as this can make the wheelchair off-balance and could easily tip. </a:t>
            </a:r>
          </a:p>
          <a:p>
            <a:pPr>
              <a:buFont typeface="Wingdings" panose="05000000000000000000" pitchFamily="2" charset="2"/>
              <a:buChar char="Ø"/>
            </a:pPr>
            <a:endParaRPr lang="en-US" dirty="0"/>
          </a:p>
        </p:txBody>
      </p:sp>
      <p:sp>
        <p:nvSpPr>
          <p:cNvPr id="4" name="Slide Number Placeholder 3"/>
          <p:cNvSpPr>
            <a:spLocks noGrp="1"/>
          </p:cNvSpPr>
          <p:nvPr>
            <p:ph type="sldNum" sz="quarter" idx="11"/>
          </p:nvPr>
        </p:nvSpPr>
        <p:spPr/>
        <p:txBody>
          <a:bodyPr/>
          <a:lstStyle/>
          <a:p>
            <a:fld id="{2C93C694-92E8-0F42-991B-4111D8F9743B}" type="slidenum">
              <a:rPr lang="en-US" smtClean="0"/>
              <a:pPr/>
              <a:t>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1" y="2495975"/>
            <a:ext cx="2059304" cy="3660985"/>
          </a:xfrm>
          <a:prstGeom prst="rect">
            <a:avLst/>
          </a:prstGeom>
        </p:spPr>
      </p:pic>
      <p:sp>
        <p:nvSpPr>
          <p:cNvPr id="7" name="Multiply 6"/>
          <p:cNvSpPr/>
          <p:nvPr/>
        </p:nvSpPr>
        <p:spPr bwMode="auto">
          <a:xfrm>
            <a:off x="6840220" y="2205227"/>
            <a:ext cx="1637665" cy="4242479"/>
          </a:xfrm>
          <a:prstGeom prst="mathMultiply">
            <a:avLst>
              <a:gd name="adj1" fmla="val 5884"/>
            </a:avLst>
          </a:prstGeom>
          <a:solidFill>
            <a:srgbClr val="FF0000"/>
          </a:solidFill>
          <a:ln w="63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28688"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Verdana" charset="0"/>
              <a:ea typeface="ＭＳ Ｐゴシック" charset="0"/>
            </a:endParaRPr>
          </a:p>
        </p:txBody>
      </p:sp>
      <p:sp>
        <p:nvSpPr>
          <p:cNvPr id="8" name="TextBox 7"/>
          <p:cNvSpPr txBox="1"/>
          <p:nvPr/>
        </p:nvSpPr>
        <p:spPr>
          <a:xfrm>
            <a:off x="6629401" y="1187197"/>
            <a:ext cx="2068513" cy="1015663"/>
          </a:xfrm>
          <a:prstGeom prst="rect">
            <a:avLst/>
          </a:prstGeom>
          <a:noFill/>
        </p:spPr>
        <p:txBody>
          <a:bodyPr wrap="square" rtlCol="0">
            <a:spAutoFit/>
          </a:bodyPr>
          <a:lstStyle/>
          <a:p>
            <a:pPr algn="ctr"/>
            <a:r>
              <a:rPr lang="en-US" sz="1200" b="1" dirty="0" smtClean="0">
                <a:solidFill>
                  <a:srgbClr val="FF0000"/>
                </a:solidFill>
              </a:rPr>
              <a:t>*Wheelchair Resource Video available on the Friends of Strong Website</a:t>
            </a:r>
            <a:endParaRPr lang="en-US" sz="1200" b="1" dirty="0">
              <a:solidFill>
                <a:srgbClr val="FF0000"/>
              </a:solidFill>
            </a:endParaRPr>
          </a:p>
        </p:txBody>
      </p:sp>
    </p:spTree>
    <p:extLst>
      <p:ext uri="{BB962C8B-B14F-4D97-AF65-F5344CB8AC3E}">
        <p14:creationId xmlns:p14="http://schemas.microsoft.com/office/powerpoint/2010/main" val="149469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I do if…</a:t>
            </a:r>
            <a:endParaRPr lang="en-US" dirty="0"/>
          </a:p>
        </p:txBody>
      </p:sp>
      <p:sp>
        <p:nvSpPr>
          <p:cNvPr id="3" name="Content Placeholder 2"/>
          <p:cNvSpPr>
            <a:spLocks noGrp="1"/>
          </p:cNvSpPr>
          <p:nvPr>
            <p:ph idx="1"/>
          </p:nvPr>
        </p:nvSpPr>
        <p:spPr/>
        <p:txBody>
          <a:bodyPr/>
          <a:lstStyle/>
          <a:p>
            <a:r>
              <a:rPr lang="en-US" sz="1800" b="1" dirty="0" smtClean="0"/>
              <a:t>… I get injured?</a:t>
            </a:r>
          </a:p>
          <a:p>
            <a:r>
              <a:rPr lang="en-US" dirty="0" smtClean="0"/>
              <a:t>Report your injury to the supervisor on the floor AND your supervisor in the Friends of Strong (FOS) Office.  Ask them to assist you in completing an Employee Incident Report (NOT an RL Solutions Report). If needed, have a staff member escort you to the emergency room.</a:t>
            </a:r>
          </a:p>
          <a:p>
            <a:endParaRPr lang="en-US" sz="1200" dirty="0" smtClean="0"/>
          </a:p>
          <a:p>
            <a:r>
              <a:rPr lang="en-US" sz="1800" b="1" dirty="0" smtClean="0"/>
              <a:t>… I’m asked to go beyond what I’m allowed to do?</a:t>
            </a:r>
          </a:p>
          <a:p>
            <a:r>
              <a:rPr lang="en-US" dirty="0" smtClean="0"/>
              <a:t>Explain to the patient/staff member that you are not supposed to be doing.  You are not allowed to do it, as it falls outside of your scope/responsibilities. You have not been properly trained to perform the task appropriately. If needed, contact the floor supervisor or FOS supervisor so they are aware of what is being asked of you.</a:t>
            </a:r>
            <a:endParaRPr lang="en-US" dirty="0"/>
          </a:p>
        </p:txBody>
      </p:sp>
      <p:sp>
        <p:nvSpPr>
          <p:cNvPr id="4" name="Slide Number Placeholder 3"/>
          <p:cNvSpPr>
            <a:spLocks noGrp="1"/>
          </p:cNvSpPr>
          <p:nvPr>
            <p:ph type="sldNum" sz="quarter" idx="11"/>
          </p:nvPr>
        </p:nvSpPr>
        <p:spPr/>
        <p:txBody>
          <a:bodyPr/>
          <a:lstStyle/>
          <a:p>
            <a:fld id="{2C93C694-92E8-0F42-991B-4111D8F9743B}" type="slidenum">
              <a:rPr lang="en-US" smtClean="0"/>
              <a:pPr/>
              <a:t>8</a:t>
            </a:fld>
            <a:endParaRPr lang="en-US"/>
          </a:p>
        </p:txBody>
      </p:sp>
    </p:spTree>
    <p:extLst>
      <p:ext uri="{BB962C8B-B14F-4D97-AF65-F5344CB8AC3E}">
        <p14:creationId xmlns:p14="http://schemas.microsoft.com/office/powerpoint/2010/main" val="3590424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1"/>
          </p:nvPr>
        </p:nvSpPr>
        <p:spPr/>
        <p:txBody>
          <a:bodyPr/>
          <a:lstStyle/>
          <a:p>
            <a:fld id="{790B5E99-FE40-1744-B40F-E125542D3870}" type="slidenum">
              <a:rPr lang="en-US"/>
              <a:pPr/>
              <a:t>9</a:t>
            </a:fld>
            <a:endParaRPr lang="en-US"/>
          </a:p>
        </p:txBody>
      </p:sp>
      <p:pic>
        <p:nvPicPr>
          <p:cNvPr id="2" name="Picture 1" descr="Closer 1 URM_PPT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372600" cy="6858000"/>
          </a:xfrm>
          <a:prstGeom prst="rect">
            <a:avLst/>
          </a:prstGeom>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RMC_Template4">
  <a:themeElements>
    <a:clrScheme name="Office Theme 1">
      <a:dk1>
        <a:srgbClr val="000000"/>
      </a:dk1>
      <a:lt1>
        <a:srgbClr val="FFFFFF"/>
      </a:lt1>
      <a:dk2>
        <a:srgbClr val="00467F"/>
      </a:dk2>
      <a:lt2>
        <a:srgbClr val="FFDD00"/>
      </a:lt2>
      <a:accent1>
        <a:srgbClr val="73C167"/>
      </a:accent1>
      <a:accent2>
        <a:srgbClr val="F89828"/>
      </a:accent2>
      <a:accent3>
        <a:srgbClr val="FFFFFF"/>
      </a:accent3>
      <a:accent4>
        <a:srgbClr val="000000"/>
      </a:accent4>
      <a:accent5>
        <a:srgbClr val="BCDDB8"/>
      </a:accent5>
      <a:accent6>
        <a:srgbClr val="E18923"/>
      </a:accent6>
      <a:hlink>
        <a:srgbClr val="EE3224"/>
      </a:hlink>
      <a:folHlink>
        <a:srgbClr val="EC008C"/>
      </a:folHlink>
    </a:clrScheme>
    <a:fontScheme name="Office Them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28688"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defRPr>
        </a:defPPr>
      </a:lstStyle>
    </a:spDef>
    <a:lnDef>
      <a:spPr bwMode="auto">
        <a:xfrm>
          <a:off x="0" y="0"/>
          <a:ext cx="1" cy="1"/>
        </a:xfrm>
        <a:custGeom>
          <a:avLst/>
          <a:gdLst/>
          <a:ahLst/>
          <a:cxnLst/>
          <a:rect l="0" t="0" r="0" b="0"/>
          <a:pathLst/>
        </a:custGeom>
        <a:solidFill>
          <a:schemeClr val="tx2"/>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28688"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defRPr>
        </a:defPPr>
      </a:lstStyle>
    </a:lnDef>
  </a:objectDefaults>
  <a:extraClrSchemeLst>
    <a:extraClrScheme>
      <a:clrScheme name="Office Theme 1">
        <a:dk1>
          <a:srgbClr val="000000"/>
        </a:dk1>
        <a:lt1>
          <a:srgbClr val="FFFFFF"/>
        </a:lt1>
        <a:dk2>
          <a:srgbClr val="00467F"/>
        </a:dk2>
        <a:lt2>
          <a:srgbClr val="FFDD00"/>
        </a:lt2>
        <a:accent1>
          <a:srgbClr val="73C167"/>
        </a:accent1>
        <a:accent2>
          <a:srgbClr val="F89828"/>
        </a:accent2>
        <a:accent3>
          <a:srgbClr val="FFFFFF"/>
        </a:accent3>
        <a:accent4>
          <a:srgbClr val="000000"/>
        </a:accent4>
        <a:accent5>
          <a:srgbClr val="BCDDB8"/>
        </a:accent5>
        <a:accent6>
          <a:srgbClr val="E18923"/>
        </a:accent6>
        <a:hlink>
          <a:srgbClr val="EE3224"/>
        </a:hlink>
        <a:folHlink>
          <a:srgbClr val="EC008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D62CFD03028D47BAAA083FACA1250C" ma:contentTypeVersion="0" ma:contentTypeDescription="Create a new document." ma:contentTypeScope="" ma:versionID="06f9b713a6f93ea4984f79be8e192ca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C67D84-E689-4A30-A979-4219D6FC6FF3}">
  <ds:schemaRefs>
    <ds:schemaRef ds:uri="http://schemas.microsoft.com/office/2006/metadata/properties"/>
    <ds:schemaRef ds:uri="http://schemas.openxmlformats.org/package/2006/metadata/core-properties"/>
    <ds:schemaRef ds:uri="http://purl.org/dc/terms/"/>
    <ds:schemaRef ds:uri="http://purl.org/dc/elements/1.1/"/>
    <ds:schemaRef ds:uri="http://schemas.microsoft.com/office/infopath/2007/PartnerControl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8FEE8A96-1319-4AF5-89C7-8D4493AF72B3}">
  <ds:schemaRefs>
    <ds:schemaRef ds:uri="http://schemas.microsoft.com/sharepoint/v3/contenttype/forms"/>
  </ds:schemaRefs>
</ds:datastoreItem>
</file>

<file path=customXml/itemProps3.xml><?xml version="1.0" encoding="utf-8"?>
<ds:datastoreItem xmlns:ds="http://schemas.openxmlformats.org/officeDocument/2006/customXml" ds:itemID="{31AB5047-6F14-4F22-819E-7D8E7CFC87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URMC_Template4.pot</Template>
  <TotalTime>4093</TotalTime>
  <Words>691</Words>
  <Application>Microsoft Office PowerPoint</Application>
  <PresentationFormat>Custom</PresentationFormat>
  <Paragraphs>82</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URMC_Template4</vt:lpstr>
      <vt:lpstr>Safe Patient Handling &amp; Mobility Education</vt:lpstr>
      <vt:lpstr>Objectives</vt:lpstr>
      <vt:lpstr>What is Safe Patient Handling &amp; Mobility(SPHM)?</vt:lpstr>
      <vt:lpstr>Why care about SPHM?</vt:lpstr>
      <vt:lpstr>Basic Body Mechanics</vt:lpstr>
      <vt:lpstr>Pediatric Concerns with SPH</vt:lpstr>
      <vt:lpstr>Basic Wheelchair Safety Tips</vt:lpstr>
      <vt:lpstr>What do I do if…</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Carrie Duncan</dc:creator>
  <cp:lastModifiedBy>Susan Sullivan</cp:lastModifiedBy>
  <cp:revision>181</cp:revision>
  <cp:lastPrinted>2017-01-16T20:37:15Z</cp:lastPrinted>
  <dcterms:created xsi:type="dcterms:W3CDTF">2008-01-23T20:51:27Z</dcterms:created>
  <dcterms:modified xsi:type="dcterms:W3CDTF">2017-07-26T15:37:38Z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0x01010007D62CFD03028D47BAAA083FACA1250C</vt:lpwstr>
  </property>
  <property fmtid="{D5CDD505-2E9C-101B-9397-08002B2CF9AE}" pid="3" name="ArticulateGUID">
    <vt:lpwstr>DDCF7DAF-6618-4842-A45A-07B2B4794B71</vt:lpwstr>
  </property>
  <property fmtid="{D5CDD505-2E9C-101B-9397-08002B2CF9AE}" pid="4" name="ArticulatePath">
    <vt:lpwstr>DRAFT - Patient Contact Edu</vt:lpwstr>
  </property>
</Properties>
</file>