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32918400" cy="16459200"/>
  <p:notesSz cx="6858000" cy="9144000"/>
  <p:defaultTextStyle>
    <a:defPPr>
      <a:defRPr lang="en-US"/>
    </a:defPPr>
    <a:lvl1pPr marL="0" algn="l" defTabSz="2821564" rtl="0" eaLnBrk="1" latinLnBrk="0" hangingPunct="1">
      <a:defRPr sz="5600" kern="1200">
        <a:solidFill>
          <a:schemeClr val="tx1"/>
        </a:solidFill>
        <a:latin typeface="+mn-lt"/>
        <a:ea typeface="+mn-ea"/>
        <a:cs typeface="+mn-cs"/>
      </a:defRPr>
    </a:lvl1pPr>
    <a:lvl2pPr marL="1410782" algn="l" defTabSz="2821564" rtl="0" eaLnBrk="1" latinLnBrk="0" hangingPunct="1">
      <a:defRPr sz="5600" kern="1200">
        <a:solidFill>
          <a:schemeClr val="tx1"/>
        </a:solidFill>
        <a:latin typeface="+mn-lt"/>
        <a:ea typeface="+mn-ea"/>
        <a:cs typeface="+mn-cs"/>
      </a:defRPr>
    </a:lvl2pPr>
    <a:lvl3pPr marL="2821564" algn="l" defTabSz="2821564" rtl="0" eaLnBrk="1" latinLnBrk="0" hangingPunct="1">
      <a:defRPr sz="5600" kern="1200">
        <a:solidFill>
          <a:schemeClr val="tx1"/>
        </a:solidFill>
        <a:latin typeface="+mn-lt"/>
        <a:ea typeface="+mn-ea"/>
        <a:cs typeface="+mn-cs"/>
      </a:defRPr>
    </a:lvl3pPr>
    <a:lvl4pPr marL="4232346" algn="l" defTabSz="2821564" rtl="0" eaLnBrk="1" latinLnBrk="0" hangingPunct="1">
      <a:defRPr sz="5600" kern="1200">
        <a:solidFill>
          <a:schemeClr val="tx1"/>
        </a:solidFill>
        <a:latin typeface="+mn-lt"/>
        <a:ea typeface="+mn-ea"/>
        <a:cs typeface="+mn-cs"/>
      </a:defRPr>
    </a:lvl4pPr>
    <a:lvl5pPr marL="5643128" algn="l" defTabSz="2821564" rtl="0" eaLnBrk="1" latinLnBrk="0" hangingPunct="1">
      <a:defRPr sz="5600" kern="1200">
        <a:solidFill>
          <a:schemeClr val="tx1"/>
        </a:solidFill>
        <a:latin typeface="+mn-lt"/>
        <a:ea typeface="+mn-ea"/>
        <a:cs typeface="+mn-cs"/>
      </a:defRPr>
    </a:lvl5pPr>
    <a:lvl6pPr marL="7053910" algn="l" defTabSz="2821564" rtl="0" eaLnBrk="1" latinLnBrk="0" hangingPunct="1">
      <a:defRPr sz="5600" kern="1200">
        <a:solidFill>
          <a:schemeClr val="tx1"/>
        </a:solidFill>
        <a:latin typeface="+mn-lt"/>
        <a:ea typeface="+mn-ea"/>
        <a:cs typeface="+mn-cs"/>
      </a:defRPr>
    </a:lvl6pPr>
    <a:lvl7pPr marL="8464692" algn="l" defTabSz="2821564" rtl="0" eaLnBrk="1" latinLnBrk="0" hangingPunct="1">
      <a:defRPr sz="5600" kern="1200">
        <a:solidFill>
          <a:schemeClr val="tx1"/>
        </a:solidFill>
        <a:latin typeface="+mn-lt"/>
        <a:ea typeface="+mn-ea"/>
        <a:cs typeface="+mn-cs"/>
      </a:defRPr>
    </a:lvl7pPr>
    <a:lvl8pPr marL="9875474" algn="l" defTabSz="2821564" rtl="0" eaLnBrk="1" latinLnBrk="0" hangingPunct="1">
      <a:defRPr sz="5600" kern="1200">
        <a:solidFill>
          <a:schemeClr val="tx1"/>
        </a:solidFill>
        <a:latin typeface="+mn-lt"/>
        <a:ea typeface="+mn-ea"/>
        <a:cs typeface="+mn-cs"/>
      </a:defRPr>
    </a:lvl8pPr>
    <a:lvl9pPr marL="11286256" algn="l" defTabSz="2821564" rtl="0" eaLnBrk="1" latinLnBrk="0" hangingPunct="1">
      <a:defRPr sz="5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F75F2"/>
    <a:srgbClr val="D85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281" autoAdjust="0"/>
  </p:normalViewPr>
  <p:slideViewPr>
    <p:cSldViewPr showGuides="1">
      <p:cViewPr>
        <p:scale>
          <a:sx n="40" d="100"/>
          <a:sy n="40" d="100"/>
        </p:scale>
        <p:origin x="-684" y="-480"/>
      </p:cViewPr>
      <p:guideLst>
        <p:guide orient="horz" pos="518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113021"/>
            <a:ext cx="2798064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9326880"/>
            <a:ext cx="23042880" cy="4206240"/>
          </a:xfrm>
        </p:spPr>
        <p:txBody>
          <a:bodyPr/>
          <a:lstStyle>
            <a:lvl1pPr marL="0" indent="0" algn="ctr">
              <a:buNone/>
              <a:defRPr>
                <a:solidFill>
                  <a:schemeClr val="tx1">
                    <a:tint val="75000"/>
                  </a:schemeClr>
                </a:solidFill>
              </a:defRPr>
            </a:lvl1pPr>
            <a:lvl2pPr marL="1410782" indent="0" algn="ctr">
              <a:buNone/>
              <a:defRPr>
                <a:solidFill>
                  <a:schemeClr val="tx1">
                    <a:tint val="75000"/>
                  </a:schemeClr>
                </a:solidFill>
              </a:defRPr>
            </a:lvl2pPr>
            <a:lvl3pPr marL="2821564" indent="0" algn="ctr">
              <a:buNone/>
              <a:defRPr>
                <a:solidFill>
                  <a:schemeClr val="tx1">
                    <a:tint val="75000"/>
                  </a:schemeClr>
                </a:solidFill>
              </a:defRPr>
            </a:lvl3pPr>
            <a:lvl4pPr marL="4232346" indent="0" algn="ctr">
              <a:buNone/>
              <a:defRPr>
                <a:solidFill>
                  <a:schemeClr val="tx1">
                    <a:tint val="75000"/>
                  </a:schemeClr>
                </a:solidFill>
              </a:defRPr>
            </a:lvl4pPr>
            <a:lvl5pPr marL="5643128" indent="0" algn="ctr">
              <a:buNone/>
              <a:defRPr>
                <a:solidFill>
                  <a:schemeClr val="tx1">
                    <a:tint val="75000"/>
                  </a:schemeClr>
                </a:solidFill>
              </a:defRPr>
            </a:lvl5pPr>
            <a:lvl6pPr marL="7053910" indent="0" algn="ctr">
              <a:buNone/>
              <a:defRPr>
                <a:solidFill>
                  <a:schemeClr val="tx1">
                    <a:tint val="75000"/>
                  </a:schemeClr>
                </a:solidFill>
              </a:defRPr>
            </a:lvl6pPr>
            <a:lvl7pPr marL="8464692" indent="0" algn="ctr">
              <a:buNone/>
              <a:defRPr>
                <a:solidFill>
                  <a:schemeClr val="tx1">
                    <a:tint val="75000"/>
                  </a:schemeClr>
                </a:solidFill>
              </a:defRPr>
            </a:lvl7pPr>
            <a:lvl8pPr marL="9875474" indent="0" algn="ctr">
              <a:buNone/>
              <a:defRPr>
                <a:solidFill>
                  <a:schemeClr val="tx1">
                    <a:tint val="75000"/>
                  </a:schemeClr>
                </a:solidFill>
              </a:defRPr>
            </a:lvl8pPr>
            <a:lvl9pPr marL="112862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B0C33-8F9F-4EC7-BB90-B0B15E34ED35}"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130330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B0C33-8F9F-4EC7-BB90-B0B15E34ED35}"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189994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581151"/>
            <a:ext cx="26660477" cy="337070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1581151"/>
            <a:ext cx="79444213" cy="337070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B0C33-8F9F-4EC7-BB90-B0B15E34ED35}"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12578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B0C33-8F9F-4EC7-BB90-B0B15E34ED35}"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214131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0576561"/>
            <a:ext cx="27980640" cy="3268980"/>
          </a:xfrm>
        </p:spPr>
        <p:txBody>
          <a:bodyPr anchor="t"/>
          <a:lstStyle>
            <a:lvl1pPr algn="l">
              <a:defRPr sz="123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6976112"/>
            <a:ext cx="27980640" cy="3600449"/>
          </a:xfrm>
        </p:spPr>
        <p:txBody>
          <a:bodyPr anchor="b"/>
          <a:lstStyle>
            <a:lvl1pPr marL="0" indent="0">
              <a:buNone/>
              <a:defRPr sz="6200">
                <a:solidFill>
                  <a:schemeClr val="tx1">
                    <a:tint val="75000"/>
                  </a:schemeClr>
                </a:solidFill>
              </a:defRPr>
            </a:lvl1pPr>
            <a:lvl2pPr marL="1410782" indent="0">
              <a:buNone/>
              <a:defRPr sz="5600">
                <a:solidFill>
                  <a:schemeClr val="tx1">
                    <a:tint val="75000"/>
                  </a:schemeClr>
                </a:solidFill>
              </a:defRPr>
            </a:lvl2pPr>
            <a:lvl3pPr marL="2821564" indent="0">
              <a:buNone/>
              <a:defRPr sz="4900">
                <a:solidFill>
                  <a:schemeClr val="tx1">
                    <a:tint val="75000"/>
                  </a:schemeClr>
                </a:solidFill>
              </a:defRPr>
            </a:lvl3pPr>
            <a:lvl4pPr marL="4232346" indent="0">
              <a:buNone/>
              <a:defRPr sz="4300">
                <a:solidFill>
                  <a:schemeClr val="tx1">
                    <a:tint val="75000"/>
                  </a:schemeClr>
                </a:solidFill>
              </a:defRPr>
            </a:lvl4pPr>
            <a:lvl5pPr marL="5643128" indent="0">
              <a:buNone/>
              <a:defRPr sz="4300">
                <a:solidFill>
                  <a:schemeClr val="tx1">
                    <a:tint val="75000"/>
                  </a:schemeClr>
                </a:solidFill>
              </a:defRPr>
            </a:lvl5pPr>
            <a:lvl6pPr marL="7053910" indent="0">
              <a:buNone/>
              <a:defRPr sz="4300">
                <a:solidFill>
                  <a:schemeClr val="tx1">
                    <a:tint val="75000"/>
                  </a:schemeClr>
                </a:solidFill>
              </a:defRPr>
            </a:lvl6pPr>
            <a:lvl7pPr marL="8464692" indent="0">
              <a:buNone/>
              <a:defRPr sz="4300">
                <a:solidFill>
                  <a:schemeClr val="tx1">
                    <a:tint val="75000"/>
                  </a:schemeClr>
                </a:solidFill>
              </a:defRPr>
            </a:lvl7pPr>
            <a:lvl8pPr marL="9875474" indent="0">
              <a:buNone/>
              <a:defRPr sz="4300">
                <a:solidFill>
                  <a:schemeClr val="tx1">
                    <a:tint val="75000"/>
                  </a:schemeClr>
                </a:solidFill>
              </a:defRPr>
            </a:lvl8pPr>
            <a:lvl9pPr marL="11286256" indent="0">
              <a:buNone/>
              <a:defRPr sz="4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B0C33-8F9F-4EC7-BB90-B0B15E34ED35}"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47615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9216391"/>
            <a:ext cx="53052343" cy="26071829"/>
          </a:xfrm>
        </p:spPr>
        <p:txBody>
          <a:bodyPr/>
          <a:lstStyle>
            <a:lvl1pPr>
              <a:defRPr sz="8600"/>
            </a:lvl1pPr>
            <a:lvl2pPr>
              <a:defRPr sz="7400"/>
            </a:lvl2pPr>
            <a:lvl3pPr>
              <a:defRPr sz="62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9216391"/>
            <a:ext cx="53052347" cy="26071829"/>
          </a:xfrm>
        </p:spPr>
        <p:txBody>
          <a:bodyPr/>
          <a:lstStyle>
            <a:lvl1pPr>
              <a:defRPr sz="8600"/>
            </a:lvl1pPr>
            <a:lvl2pPr>
              <a:defRPr sz="7400"/>
            </a:lvl2pPr>
            <a:lvl3pPr>
              <a:defRPr sz="62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B0C33-8F9F-4EC7-BB90-B0B15E34ED35}"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67342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659131"/>
            <a:ext cx="2962656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3684271"/>
            <a:ext cx="14544677" cy="1535429"/>
          </a:xfrm>
        </p:spPr>
        <p:txBody>
          <a:bodyPr anchor="b"/>
          <a:lstStyle>
            <a:lvl1pPr marL="0" indent="0">
              <a:buNone/>
              <a:defRPr sz="7400" b="1"/>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645920" y="5219700"/>
            <a:ext cx="14544677" cy="9483091"/>
          </a:xfrm>
        </p:spPr>
        <p:txBody>
          <a:bodyPr/>
          <a:lstStyle>
            <a:lvl1pPr>
              <a:defRPr sz="7400"/>
            </a:lvl1pPr>
            <a:lvl2pPr>
              <a:defRPr sz="6200"/>
            </a:lvl2pPr>
            <a:lvl3pPr>
              <a:defRPr sz="56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3684271"/>
            <a:ext cx="14550390" cy="1535429"/>
          </a:xfrm>
        </p:spPr>
        <p:txBody>
          <a:bodyPr anchor="b"/>
          <a:lstStyle>
            <a:lvl1pPr marL="0" indent="0">
              <a:buNone/>
              <a:defRPr sz="7400" b="1"/>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6722092" y="5219700"/>
            <a:ext cx="14550390" cy="9483091"/>
          </a:xfrm>
        </p:spPr>
        <p:txBody>
          <a:bodyPr/>
          <a:lstStyle>
            <a:lvl1pPr>
              <a:defRPr sz="7400"/>
            </a:lvl1pPr>
            <a:lvl2pPr>
              <a:defRPr sz="6200"/>
            </a:lvl2pPr>
            <a:lvl3pPr>
              <a:defRPr sz="56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B0C33-8F9F-4EC7-BB90-B0B15E34ED35}" type="datetimeFigureOut">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334587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B0C33-8F9F-4EC7-BB90-B0B15E34ED35}"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44601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B0C33-8F9F-4EC7-BB90-B0B15E34ED35}" type="datetimeFigureOut">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373288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655320"/>
            <a:ext cx="10829927" cy="278892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2870180" y="655321"/>
            <a:ext cx="18402300" cy="14047471"/>
          </a:xfrm>
        </p:spPr>
        <p:txBody>
          <a:bodyPr/>
          <a:lstStyle>
            <a:lvl1pPr>
              <a:defRPr sz="9900"/>
            </a:lvl1pPr>
            <a:lvl2pPr>
              <a:defRPr sz="8600"/>
            </a:lvl2pPr>
            <a:lvl3pPr>
              <a:defRPr sz="74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3444241"/>
            <a:ext cx="10829927" cy="11258551"/>
          </a:xfrm>
        </p:spPr>
        <p:txBody>
          <a:bodyPr/>
          <a:lstStyle>
            <a:lvl1pPr marL="0" indent="0">
              <a:buNone/>
              <a:defRPr sz="4300"/>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B0C33-8F9F-4EC7-BB90-B0B15E34ED35}"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24165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1521440"/>
            <a:ext cx="19751040" cy="1360171"/>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6452237" y="1470660"/>
            <a:ext cx="19751040" cy="9875520"/>
          </a:xfrm>
        </p:spPr>
        <p:txBody>
          <a:bodyPr/>
          <a:lstStyle>
            <a:lvl1pPr marL="0" indent="0">
              <a:buNone/>
              <a:defRPr sz="9900"/>
            </a:lvl1pPr>
            <a:lvl2pPr marL="1410782" indent="0">
              <a:buNone/>
              <a:defRPr sz="8600"/>
            </a:lvl2pPr>
            <a:lvl3pPr marL="2821564" indent="0">
              <a:buNone/>
              <a:defRPr sz="7400"/>
            </a:lvl3pPr>
            <a:lvl4pPr marL="4232346" indent="0">
              <a:buNone/>
              <a:defRPr sz="6200"/>
            </a:lvl4pPr>
            <a:lvl5pPr marL="5643128" indent="0">
              <a:buNone/>
              <a:defRPr sz="6200"/>
            </a:lvl5pPr>
            <a:lvl6pPr marL="7053910" indent="0">
              <a:buNone/>
              <a:defRPr sz="6200"/>
            </a:lvl6pPr>
            <a:lvl7pPr marL="8464692" indent="0">
              <a:buNone/>
              <a:defRPr sz="6200"/>
            </a:lvl7pPr>
            <a:lvl8pPr marL="9875474" indent="0">
              <a:buNone/>
              <a:defRPr sz="6200"/>
            </a:lvl8pPr>
            <a:lvl9pPr marL="11286256" indent="0">
              <a:buNone/>
              <a:defRPr sz="6200"/>
            </a:lvl9pPr>
          </a:lstStyle>
          <a:p>
            <a:endParaRPr lang="en-US"/>
          </a:p>
        </p:txBody>
      </p:sp>
      <p:sp>
        <p:nvSpPr>
          <p:cNvPr id="4" name="Text Placeholder 3"/>
          <p:cNvSpPr>
            <a:spLocks noGrp="1"/>
          </p:cNvSpPr>
          <p:nvPr>
            <p:ph type="body" sz="half" idx="2"/>
          </p:nvPr>
        </p:nvSpPr>
        <p:spPr>
          <a:xfrm>
            <a:off x="6452237" y="12881611"/>
            <a:ext cx="19751040" cy="1931669"/>
          </a:xfrm>
        </p:spPr>
        <p:txBody>
          <a:bodyPr/>
          <a:lstStyle>
            <a:lvl1pPr marL="0" indent="0">
              <a:buNone/>
              <a:defRPr sz="4300"/>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B0C33-8F9F-4EC7-BB90-B0B15E34ED35}"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3DC5E-85AA-48E8-8437-625EA7F7DA24}" type="slidenum">
              <a:rPr lang="en-US" smtClean="0"/>
              <a:t>‹#›</a:t>
            </a:fld>
            <a:endParaRPr lang="en-US"/>
          </a:p>
        </p:txBody>
      </p:sp>
    </p:spTree>
    <p:extLst>
      <p:ext uri="{BB962C8B-B14F-4D97-AF65-F5344CB8AC3E}">
        <p14:creationId xmlns:p14="http://schemas.microsoft.com/office/powerpoint/2010/main" val="19225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659131"/>
            <a:ext cx="29626560" cy="2743200"/>
          </a:xfrm>
          <a:prstGeom prst="rect">
            <a:avLst/>
          </a:prstGeom>
        </p:spPr>
        <p:txBody>
          <a:bodyPr vert="horz" lIns="282156" tIns="141078" rIns="282156" bIns="1410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3840481"/>
            <a:ext cx="29626560" cy="10862311"/>
          </a:xfrm>
          <a:prstGeom prst="rect">
            <a:avLst/>
          </a:prstGeom>
        </p:spPr>
        <p:txBody>
          <a:bodyPr vert="horz" lIns="282156" tIns="141078" rIns="282156" bIns="1410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15255241"/>
            <a:ext cx="7680960" cy="876300"/>
          </a:xfrm>
          <a:prstGeom prst="rect">
            <a:avLst/>
          </a:prstGeom>
        </p:spPr>
        <p:txBody>
          <a:bodyPr vert="horz" lIns="282156" tIns="141078" rIns="282156" bIns="141078" rtlCol="0" anchor="ctr"/>
          <a:lstStyle>
            <a:lvl1pPr algn="l">
              <a:defRPr sz="3700">
                <a:solidFill>
                  <a:schemeClr val="tx1">
                    <a:tint val="75000"/>
                  </a:schemeClr>
                </a:solidFill>
              </a:defRPr>
            </a:lvl1pPr>
          </a:lstStyle>
          <a:p>
            <a:fld id="{C08B0C33-8F9F-4EC7-BB90-B0B15E34ED35}" type="datetimeFigureOut">
              <a:rPr lang="en-US" smtClean="0"/>
              <a:t>4/22/2016</a:t>
            </a:fld>
            <a:endParaRPr lang="en-US"/>
          </a:p>
        </p:txBody>
      </p:sp>
      <p:sp>
        <p:nvSpPr>
          <p:cNvPr id="5" name="Footer Placeholder 4"/>
          <p:cNvSpPr>
            <a:spLocks noGrp="1"/>
          </p:cNvSpPr>
          <p:nvPr>
            <p:ph type="ftr" sz="quarter" idx="3"/>
          </p:nvPr>
        </p:nvSpPr>
        <p:spPr>
          <a:xfrm>
            <a:off x="11247120" y="15255241"/>
            <a:ext cx="10424160" cy="876300"/>
          </a:xfrm>
          <a:prstGeom prst="rect">
            <a:avLst/>
          </a:prstGeom>
        </p:spPr>
        <p:txBody>
          <a:bodyPr vert="horz" lIns="282156" tIns="141078" rIns="282156" bIns="141078" rtlCol="0" anchor="ctr"/>
          <a:lstStyle>
            <a:lvl1pPr algn="ctr">
              <a:defRPr sz="3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15255241"/>
            <a:ext cx="7680960" cy="876300"/>
          </a:xfrm>
          <a:prstGeom prst="rect">
            <a:avLst/>
          </a:prstGeom>
        </p:spPr>
        <p:txBody>
          <a:bodyPr vert="horz" lIns="282156" tIns="141078" rIns="282156" bIns="141078" rtlCol="0" anchor="ctr"/>
          <a:lstStyle>
            <a:lvl1pPr algn="r">
              <a:defRPr sz="3700">
                <a:solidFill>
                  <a:schemeClr val="tx1">
                    <a:tint val="75000"/>
                  </a:schemeClr>
                </a:solidFill>
              </a:defRPr>
            </a:lvl1pPr>
          </a:lstStyle>
          <a:p>
            <a:fld id="{F523DC5E-85AA-48E8-8437-625EA7F7DA24}" type="slidenum">
              <a:rPr lang="en-US" smtClean="0"/>
              <a:t>‹#›</a:t>
            </a:fld>
            <a:endParaRPr lang="en-US"/>
          </a:p>
        </p:txBody>
      </p:sp>
    </p:spTree>
    <p:extLst>
      <p:ext uri="{BB962C8B-B14F-4D97-AF65-F5344CB8AC3E}">
        <p14:creationId xmlns:p14="http://schemas.microsoft.com/office/powerpoint/2010/main" val="80750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21564" rtl="0" eaLnBrk="1" latinLnBrk="0" hangingPunct="1">
        <a:spcBef>
          <a:spcPct val="0"/>
        </a:spcBef>
        <a:buNone/>
        <a:defRPr sz="13600" kern="1200">
          <a:solidFill>
            <a:schemeClr val="tx1"/>
          </a:solidFill>
          <a:latin typeface="+mj-lt"/>
          <a:ea typeface="+mj-ea"/>
          <a:cs typeface="+mj-cs"/>
        </a:defRPr>
      </a:lvl1pPr>
    </p:titleStyle>
    <p:bodyStyle>
      <a:lvl1pPr marL="1058087" indent="-1058087" algn="l" defTabSz="2821564"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1pPr>
      <a:lvl2pPr marL="2292521" indent="-881739" algn="l" defTabSz="2821564" rtl="0" eaLnBrk="1" latinLnBrk="0" hangingPunct="1">
        <a:spcBef>
          <a:spcPct val="20000"/>
        </a:spcBef>
        <a:buFont typeface="Arial" panose="020B0604020202020204" pitchFamily="34" charset="0"/>
        <a:buChar char="–"/>
        <a:defRPr sz="8600" kern="1200">
          <a:solidFill>
            <a:schemeClr val="tx1"/>
          </a:solidFill>
          <a:latin typeface="+mn-lt"/>
          <a:ea typeface="+mn-ea"/>
          <a:cs typeface="+mn-cs"/>
        </a:defRPr>
      </a:lvl2pPr>
      <a:lvl3pPr marL="3526955" indent="-705391" algn="l" defTabSz="2821564" rtl="0" eaLnBrk="1" latinLnBrk="0" hangingPunct="1">
        <a:spcBef>
          <a:spcPct val="20000"/>
        </a:spcBef>
        <a:buFont typeface="Arial" panose="020B0604020202020204" pitchFamily="34" charset="0"/>
        <a:buChar char="•"/>
        <a:defRPr sz="7400" kern="1200">
          <a:solidFill>
            <a:schemeClr val="tx1"/>
          </a:solidFill>
          <a:latin typeface="+mn-lt"/>
          <a:ea typeface="+mn-ea"/>
          <a:cs typeface="+mn-cs"/>
        </a:defRPr>
      </a:lvl3pPr>
      <a:lvl4pPr marL="4937737"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4pPr>
      <a:lvl5pPr marL="6348519"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5pPr>
      <a:lvl6pPr marL="7759301"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6pPr>
      <a:lvl7pPr marL="9170083"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7pPr>
      <a:lvl8pPr marL="10580865"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8pPr>
      <a:lvl9pPr marL="11991647"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9pPr>
    </p:bodyStyle>
    <p:otherStyle>
      <a:defPPr>
        <a:defRPr lang="en-US"/>
      </a:defPPr>
      <a:lvl1pPr marL="0" algn="l" defTabSz="2821564" rtl="0" eaLnBrk="1" latinLnBrk="0" hangingPunct="1">
        <a:defRPr sz="5600" kern="1200">
          <a:solidFill>
            <a:schemeClr val="tx1"/>
          </a:solidFill>
          <a:latin typeface="+mn-lt"/>
          <a:ea typeface="+mn-ea"/>
          <a:cs typeface="+mn-cs"/>
        </a:defRPr>
      </a:lvl1pPr>
      <a:lvl2pPr marL="1410782" algn="l" defTabSz="2821564" rtl="0" eaLnBrk="1" latinLnBrk="0" hangingPunct="1">
        <a:defRPr sz="5600" kern="1200">
          <a:solidFill>
            <a:schemeClr val="tx1"/>
          </a:solidFill>
          <a:latin typeface="+mn-lt"/>
          <a:ea typeface="+mn-ea"/>
          <a:cs typeface="+mn-cs"/>
        </a:defRPr>
      </a:lvl2pPr>
      <a:lvl3pPr marL="2821564" algn="l" defTabSz="2821564" rtl="0" eaLnBrk="1" latinLnBrk="0" hangingPunct="1">
        <a:defRPr sz="5600" kern="1200">
          <a:solidFill>
            <a:schemeClr val="tx1"/>
          </a:solidFill>
          <a:latin typeface="+mn-lt"/>
          <a:ea typeface="+mn-ea"/>
          <a:cs typeface="+mn-cs"/>
        </a:defRPr>
      </a:lvl3pPr>
      <a:lvl4pPr marL="4232346" algn="l" defTabSz="2821564" rtl="0" eaLnBrk="1" latinLnBrk="0" hangingPunct="1">
        <a:defRPr sz="5600" kern="1200">
          <a:solidFill>
            <a:schemeClr val="tx1"/>
          </a:solidFill>
          <a:latin typeface="+mn-lt"/>
          <a:ea typeface="+mn-ea"/>
          <a:cs typeface="+mn-cs"/>
        </a:defRPr>
      </a:lvl4pPr>
      <a:lvl5pPr marL="5643128" algn="l" defTabSz="2821564" rtl="0" eaLnBrk="1" latinLnBrk="0" hangingPunct="1">
        <a:defRPr sz="5600" kern="1200">
          <a:solidFill>
            <a:schemeClr val="tx1"/>
          </a:solidFill>
          <a:latin typeface="+mn-lt"/>
          <a:ea typeface="+mn-ea"/>
          <a:cs typeface="+mn-cs"/>
        </a:defRPr>
      </a:lvl5pPr>
      <a:lvl6pPr marL="7053910" algn="l" defTabSz="2821564" rtl="0" eaLnBrk="1" latinLnBrk="0" hangingPunct="1">
        <a:defRPr sz="5600" kern="1200">
          <a:solidFill>
            <a:schemeClr val="tx1"/>
          </a:solidFill>
          <a:latin typeface="+mn-lt"/>
          <a:ea typeface="+mn-ea"/>
          <a:cs typeface="+mn-cs"/>
        </a:defRPr>
      </a:lvl6pPr>
      <a:lvl7pPr marL="8464692" algn="l" defTabSz="2821564" rtl="0" eaLnBrk="1" latinLnBrk="0" hangingPunct="1">
        <a:defRPr sz="5600" kern="1200">
          <a:solidFill>
            <a:schemeClr val="tx1"/>
          </a:solidFill>
          <a:latin typeface="+mn-lt"/>
          <a:ea typeface="+mn-ea"/>
          <a:cs typeface="+mn-cs"/>
        </a:defRPr>
      </a:lvl7pPr>
      <a:lvl8pPr marL="9875474" algn="l" defTabSz="2821564" rtl="0" eaLnBrk="1" latinLnBrk="0" hangingPunct="1">
        <a:defRPr sz="5600" kern="1200">
          <a:solidFill>
            <a:schemeClr val="tx1"/>
          </a:solidFill>
          <a:latin typeface="+mn-lt"/>
          <a:ea typeface="+mn-ea"/>
          <a:cs typeface="+mn-cs"/>
        </a:defRPr>
      </a:lvl8pPr>
      <a:lvl9pPr marL="11286256" algn="l" defTabSz="2821564"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275"/>
            <a:ext cx="32918400" cy="1814498"/>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11500" b="1" spc="150" dirty="0">
                <a:ln w="11430"/>
                <a:solidFill>
                  <a:srgbClr val="FFC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Hematology and </a:t>
            </a:r>
            <a:r>
              <a:rPr lang="en-US" sz="11500" b="1" spc="150" dirty="0" smtClean="0">
                <a:ln w="11430"/>
                <a:solidFill>
                  <a:srgbClr val="FFC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Chemistry Laboratory </a:t>
            </a:r>
          </a:p>
        </p:txBody>
      </p:sp>
      <p:pic>
        <p:nvPicPr>
          <p:cNvPr id="7" name="Picture 6"/>
          <p:cNvPicPr/>
          <p:nvPr/>
        </p:nvPicPr>
        <p:blipFill>
          <a:blip r:embed="rId2"/>
          <a:stretch>
            <a:fillRect/>
          </a:stretch>
        </p:blipFill>
        <p:spPr>
          <a:xfrm>
            <a:off x="26605971" y="14610900"/>
            <a:ext cx="6165284" cy="1848299"/>
          </a:xfrm>
          <a:prstGeom prst="rect">
            <a:avLst/>
          </a:prstGeom>
        </p:spPr>
      </p:pic>
      <p:sp>
        <p:nvSpPr>
          <p:cNvPr id="3" name="AutoShape 2" descr="https://mail.urmc.rochester.edu/owa/service.svc/s/GetFileAttachment?id=AAMkAGZkY2U2MGYzLWE0NDctNGFjNS1hZWRkLWZkZWQzNjNhZDY1YQBGAAAAAADrU5CNwPEzQ4iqDRj82X2zBwDRvurOlLclR4Ww8jPdNctyAKyB7fmWAAARoT9M9lkcRYFmrL8E1cOCAACZ%2FWg6AAABEgAQABBhXEXtmcRJjyhVf0XoGr4%3D&amp;X-OWA-CANARY=9mxYTzIx7kCoNVEWbg962Syf1ZMSHdMI83VcFCzTqV-GLlaOSU1kFd1p1rXkKrEqiusFvxJuKm8."/>
          <p:cNvSpPr>
            <a:spLocks noChangeAspect="1" noChangeArrowheads="1"/>
          </p:cNvSpPr>
          <p:nvPr/>
        </p:nvSpPr>
        <p:spPr bwMode="auto">
          <a:xfrm>
            <a:off x="31750" y="-84138"/>
            <a:ext cx="3429000" cy="3457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0992427" y="14691459"/>
            <a:ext cx="10738184"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7,714,096</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grpSp>
        <p:nvGrpSpPr>
          <p:cNvPr id="45" name="Group 44"/>
          <p:cNvGrpSpPr/>
          <p:nvPr/>
        </p:nvGrpSpPr>
        <p:grpSpPr>
          <a:xfrm>
            <a:off x="22086671" y="12845769"/>
            <a:ext cx="3814498" cy="3159733"/>
            <a:chOff x="21687958" y="12780509"/>
            <a:chExt cx="3814498" cy="3159733"/>
          </a:xfrm>
        </p:grpSpPr>
        <p:pic>
          <p:nvPicPr>
            <p:cNvPr id="1034" name="Picture 10" descr="C:\Users\lisu-sg1625-0464\AppData\Local\Microsoft\Windows\Temporary Internet Files\Content.IE5\7444DX30\IMG_0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7958" y="12780509"/>
              <a:ext cx="3814498" cy="2851956"/>
            </a:xfrm>
            <a:prstGeom prst="rect">
              <a:avLst/>
            </a:prstGeom>
            <a:noFill/>
            <a:ln w="19050">
              <a:solidFill>
                <a:srgbClr val="0033CC"/>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1712702" y="15632465"/>
              <a:ext cx="3765011" cy="307777"/>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(Chemistry and Hematology Supervisory Staff</a:t>
              </a:r>
              <a:r>
                <a:rPr lang="en-US" sz="1400" b="1" dirty="0" smtClean="0">
                  <a:solidFill>
                    <a:schemeClr val="tx2">
                      <a:lumMod val="75000"/>
                    </a:schemeClr>
                  </a:solidFill>
                </a:rPr>
                <a:t>)</a:t>
              </a:r>
              <a:endParaRPr lang="en-US" sz="1400" b="1" dirty="0">
                <a:solidFill>
                  <a:schemeClr val="tx2">
                    <a:lumMod val="75000"/>
                  </a:schemeClr>
                </a:solidFill>
              </a:endParaRPr>
            </a:p>
          </p:txBody>
        </p:sp>
      </p:grpSp>
      <p:grpSp>
        <p:nvGrpSpPr>
          <p:cNvPr id="42" name="Group 41"/>
          <p:cNvGrpSpPr/>
          <p:nvPr/>
        </p:nvGrpSpPr>
        <p:grpSpPr>
          <a:xfrm>
            <a:off x="366042" y="10468359"/>
            <a:ext cx="9837870" cy="5639591"/>
            <a:chOff x="303052" y="9908025"/>
            <a:chExt cx="9837870" cy="5639591"/>
          </a:xfrm>
        </p:grpSpPr>
        <p:sp>
          <p:nvSpPr>
            <p:cNvPr id="2" name="TextBox 1"/>
            <p:cNvSpPr txBox="1"/>
            <p:nvPr/>
          </p:nvSpPr>
          <p:spPr>
            <a:xfrm>
              <a:off x="303052" y="10038416"/>
              <a:ext cx="9837870" cy="5509200"/>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	</a:t>
              </a:r>
              <a:r>
                <a:rPr lang="en-US" sz="3600" b="1" dirty="0" smtClean="0">
                  <a:solidFill>
                    <a:schemeClr val="tx2">
                      <a:lumMod val="75000"/>
                    </a:schemeClr>
                  </a:solidFill>
                  <a:latin typeface="Times New Roman" panose="02020603050405020304" pitchFamily="18" charset="0"/>
                  <a:cs typeface="Times New Roman" panose="02020603050405020304" pitchFamily="18" charset="0"/>
                </a:rPr>
                <a:t>How We Help Our Patients</a:t>
              </a:r>
            </a:p>
            <a:p>
              <a:r>
                <a:rPr lang="en-US" sz="3600" b="1" dirty="0" smtClean="0">
                  <a:solidFill>
                    <a:schemeClr val="tx2">
                      <a:lumMod val="75000"/>
                    </a:schemeClr>
                  </a:solidFill>
                  <a:latin typeface="Times New Roman" panose="02020603050405020304" pitchFamily="18" charset="0"/>
                  <a:cs typeface="Times New Roman" panose="02020603050405020304" pitchFamily="18" charset="0"/>
                </a:rPr>
                <a:t>	(Hematology)</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While performing a manual review of 	a blood   	sample, Geoffrey Harris MT made the careful observation </a:t>
              </a:r>
              <a:r>
                <a:rPr lang="en-US" sz="2800" dirty="0">
                  <a:latin typeface="Times New Roman" panose="02020603050405020304" pitchFamily="18" charset="0"/>
                  <a:cs typeface="Times New Roman" panose="02020603050405020304" pitchFamily="18" charset="0"/>
                </a:rPr>
                <a:t>that </a:t>
              </a:r>
              <a:r>
                <a:rPr lang="en-US" sz="2800" dirty="0" smtClean="0">
                  <a:latin typeface="Times New Roman" panose="02020603050405020304" pitchFamily="18" charset="0"/>
                  <a:cs typeface="Times New Roman" panose="02020603050405020304" pitchFamily="18" charset="0"/>
                </a:rPr>
                <a:t>a young baby in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PICU had unusual white blood cells. </a:t>
              </a:r>
              <a:r>
                <a:rPr lang="en-US" sz="2800" dirty="0">
                  <a:latin typeface="Times New Roman" panose="02020603050405020304" pitchFamily="18" charset="0"/>
                  <a:cs typeface="Times New Roman" panose="02020603050405020304" pitchFamily="18" charset="0"/>
                </a:rPr>
                <a:t>The detection of those abnormal cells helped lead to the diagnosis of a rare genetic disorder that gave providers valuable insights to symptoms that would have otherwise been unexplained.  Geoff's careful attention to detail in performing his duties in the Hematology Lab not only solved this medical mystery but gave the family </a:t>
              </a:r>
              <a:r>
                <a:rPr lang="en-US" sz="2800" dirty="0" smtClean="0">
                  <a:latin typeface="Times New Roman" panose="02020603050405020304" pitchFamily="18" charset="0"/>
                  <a:cs typeface="Times New Roman" panose="02020603050405020304" pitchFamily="18" charset="0"/>
                </a:rPr>
                <a:t>answers and </a:t>
              </a:r>
              <a:r>
                <a:rPr lang="en-US" sz="2800" dirty="0">
                  <a:latin typeface="Times New Roman" panose="02020603050405020304" pitchFamily="18" charset="0"/>
                  <a:cs typeface="Times New Roman" panose="02020603050405020304" pitchFamily="18" charset="0"/>
                </a:rPr>
                <a:t>closure. This is only one example of the critical work that we do in our laboratories.</a:t>
              </a:r>
              <a:endParaRPr lang="en-US" sz="2400" dirty="0">
                <a:latin typeface="Arial" panose="020B0604020202020204" pitchFamily="34" charset="0"/>
                <a:cs typeface="Arial" panose="020B0604020202020204" pitchFamily="34" charset="0"/>
              </a:endParaRPr>
            </a:p>
          </p:txBody>
        </p:sp>
        <p:grpSp>
          <p:nvGrpSpPr>
            <p:cNvPr id="27" name="Group 26"/>
            <p:cNvGrpSpPr/>
            <p:nvPr/>
          </p:nvGrpSpPr>
          <p:grpSpPr>
            <a:xfrm>
              <a:off x="583503" y="9908025"/>
              <a:ext cx="4038600" cy="2167674"/>
              <a:chOff x="313562" y="10134903"/>
              <a:chExt cx="4038600" cy="2167674"/>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235" t="7332" r="14677" b="18572"/>
              <a:stretch/>
            </p:blipFill>
            <p:spPr bwMode="auto">
              <a:xfrm>
                <a:off x="457199" y="10134903"/>
                <a:ext cx="2159873" cy="188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13562" y="11994800"/>
                <a:ext cx="4038600" cy="307777"/>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(Abnormal Lymphocyte</a:t>
                </a:r>
                <a:r>
                  <a:rPr lang="en-US" sz="1400" b="1" dirty="0" smtClean="0"/>
                  <a:t>)</a:t>
                </a:r>
                <a:endParaRPr lang="en-US" sz="1400" b="1" dirty="0"/>
              </a:p>
            </p:txBody>
          </p:sp>
        </p:grpSp>
      </p:grpSp>
      <p:grpSp>
        <p:nvGrpSpPr>
          <p:cNvPr id="40" name="Group 39"/>
          <p:cNvGrpSpPr/>
          <p:nvPr/>
        </p:nvGrpSpPr>
        <p:grpSpPr>
          <a:xfrm>
            <a:off x="23747535" y="2002938"/>
            <a:ext cx="8773487" cy="5940088"/>
            <a:chOff x="23716121" y="3017829"/>
            <a:chExt cx="8773487" cy="5940088"/>
          </a:xfrm>
        </p:grpSpPr>
        <p:sp>
          <p:nvSpPr>
            <p:cNvPr id="11" name="TextBox 10"/>
            <p:cNvSpPr txBox="1"/>
            <p:nvPr/>
          </p:nvSpPr>
          <p:spPr>
            <a:xfrm>
              <a:off x="23716121" y="3017829"/>
              <a:ext cx="8773487" cy="5940088"/>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a:t>
              </a:r>
              <a:r>
                <a:rPr lang="en-US" sz="3600" b="1" dirty="0" smtClean="0">
                  <a:solidFill>
                    <a:schemeClr val="tx2">
                      <a:lumMod val="75000"/>
                    </a:schemeClr>
                  </a:solidFill>
                  <a:latin typeface="Times New Roman" panose="02020603050405020304" pitchFamily="18" charset="0"/>
                  <a:cs typeface="Times New Roman" panose="02020603050405020304" pitchFamily="18" charset="0"/>
                </a:rPr>
                <a:t>How We Help Our Patients</a:t>
              </a:r>
            </a:p>
            <a:p>
              <a:r>
                <a:rPr lang="en-US" sz="3600" b="1" dirty="0" smtClean="0">
                  <a:solidFill>
                    <a:schemeClr val="tx2">
                      <a:lumMod val="75000"/>
                    </a:schemeClr>
                  </a:solidFill>
                  <a:latin typeface="Times New Roman" panose="02020603050405020304" pitchFamily="18" charset="0"/>
                  <a:cs typeface="Times New Roman" panose="02020603050405020304" pitchFamily="18" charset="0"/>
                </a:rPr>
                <a:t>	(Chemistry)</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 patient was admitted to the ED 	presenting with eyesight trouble and 	cold blue extremities. Subsequent chemistry results and blood protein analysis contributed to an overall diagnosis of </a:t>
              </a:r>
              <a:r>
                <a:rPr lang="en-US" sz="2800" dirty="0" err="1" smtClean="0">
                  <a:latin typeface="Times New Roman" panose="02020603050405020304" pitchFamily="18" charset="0"/>
                  <a:cs typeface="Times New Roman" panose="02020603050405020304" pitchFamily="18" charset="0"/>
                </a:rPr>
                <a:t>Waldenstrom’s</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Macroglobulinemia</a:t>
              </a:r>
              <a:r>
                <a:rPr lang="en-US" sz="2800" dirty="0" smtClean="0">
                  <a:latin typeface="Times New Roman" panose="02020603050405020304" pitchFamily="18" charset="0"/>
                  <a:cs typeface="Times New Roman" panose="02020603050405020304" pitchFamily="18" charset="0"/>
                </a:rPr>
                <a:t>. This disease is a type of cancer that causes an increased amount of a specific protein in the blood. Thanks to the combined work of Chemistry’s main lab and the protein electrophoresis lab, providers were able to deliver the correct diagnosis in time for treatment.  </a:t>
              </a:r>
              <a:endParaRPr lang="en-US"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23906906" y="3177600"/>
              <a:ext cx="5105400" cy="2327079"/>
              <a:chOff x="23836802" y="3619498"/>
              <a:chExt cx="5105399" cy="2327079"/>
            </a:xfrm>
          </p:grpSpPr>
          <p:pic>
            <p:nvPicPr>
              <p:cNvPr id="1028" name="Picture 4" descr="C:\Users\lisu-sg1625-0464\AppData\Local\Microsoft\Windows\Temporary Internet Files\Content.IE5\J8UV3WLU\IMG_415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18" t="11400" r="5937" b="7788"/>
              <a:stretch/>
            </p:blipFill>
            <p:spPr bwMode="auto">
              <a:xfrm>
                <a:off x="23964897" y="3619498"/>
                <a:ext cx="2240058" cy="20193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836802" y="5638800"/>
                <a:ext cx="5105399" cy="307777"/>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(Protein Electrophoresis Gel)</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grpSp>
        <p:nvGrpSpPr>
          <p:cNvPr id="41" name="Group 40"/>
          <p:cNvGrpSpPr/>
          <p:nvPr/>
        </p:nvGrpSpPr>
        <p:grpSpPr>
          <a:xfrm>
            <a:off x="21530300" y="3645958"/>
            <a:ext cx="2463620" cy="2722282"/>
            <a:chOff x="21530300" y="3645958"/>
            <a:chExt cx="2463620" cy="2722282"/>
          </a:xfrm>
        </p:grpSpPr>
        <p:pic>
          <p:nvPicPr>
            <p:cNvPr id="1029"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1668192" y="3645958"/>
              <a:ext cx="1444712" cy="196539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 name="TextBox 1023"/>
            <p:cNvSpPr txBox="1"/>
            <p:nvPr/>
          </p:nvSpPr>
          <p:spPr>
            <a:xfrm>
              <a:off x="21530300" y="5629576"/>
              <a:ext cx="2463620" cy="738664"/>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(Stacy Daley accepting </a:t>
              </a:r>
            </a:p>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A Strong Star from</a:t>
              </a:r>
            </a:p>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 Dr. </a:t>
              </a:r>
              <a:r>
                <a:rPr lang="en-US" sz="1400" b="1" dirty="0" err="1" smtClean="0">
                  <a:solidFill>
                    <a:schemeClr val="tx2">
                      <a:lumMod val="75000"/>
                    </a:schemeClr>
                  </a:solidFill>
                  <a:latin typeface="Times New Roman" panose="02020603050405020304" pitchFamily="18" charset="0"/>
                  <a:cs typeface="Times New Roman" panose="02020603050405020304" pitchFamily="18" charset="0"/>
                </a:rPr>
                <a:t>Kwong</a:t>
              </a:r>
              <a:r>
                <a:rPr lang="en-US" sz="1400" b="1" dirty="0" smtClean="0">
                  <a:solidFill>
                    <a:schemeClr val="tx2">
                      <a:lumMod val="75000"/>
                    </a:schemeClr>
                  </a:solidFill>
                  <a:latin typeface="Times New Roman" panose="02020603050405020304" pitchFamily="18" charset="0"/>
                  <a:cs typeface="Times New Roman" panose="02020603050405020304" pitchFamily="18" charset="0"/>
                </a:rPr>
                <a:t>) </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52" name="Group 51"/>
          <p:cNvGrpSpPr/>
          <p:nvPr/>
        </p:nvGrpSpPr>
        <p:grpSpPr>
          <a:xfrm>
            <a:off x="26845555" y="9685852"/>
            <a:ext cx="5675467" cy="4879777"/>
            <a:chOff x="26737405" y="8637522"/>
            <a:chExt cx="5675467" cy="4879777"/>
          </a:xfrm>
        </p:grpSpPr>
        <p:pic>
          <p:nvPicPr>
            <p:cNvPr id="23"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9443"/>
            <a:stretch/>
          </p:blipFill>
          <p:spPr bwMode="auto">
            <a:xfrm>
              <a:off x="26737405" y="8637522"/>
              <a:ext cx="5675467" cy="4572000"/>
            </a:xfrm>
            <a:prstGeom prst="rect">
              <a:avLst/>
            </a:prstGeom>
            <a:noFill/>
            <a:ln w="19050">
              <a:solidFill>
                <a:srgbClr val="0033CC"/>
              </a:solidFill>
              <a:miter lim="800000"/>
              <a:headEnd/>
              <a:tailEnd/>
            </a:ln>
            <a:extLst>
              <a:ext uri="{909E8E84-426E-40DD-AFC4-6F175D3DCCD1}">
                <a14:hiddenFill xmlns:a14="http://schemas.microsoft.com/office/drawing/2010/main">
                  <a:solidFill>
                    <a:schemeClr val="accent1"/>
                  </a:solidFill>
                </a14:hiddenFill>
              </a:ext>
            </a:extLst>
          </p:spPr>
        </p:pic>
        <p:sp>
          <p:nvSpPr>
            <p:cNvPr id="1030" name="TextBox 1029"/>
            <p:cNvSpPr txBox="1"/>
            <p:nvPr/>
          </p:nvSpPr>
          <p:spPr>
            <a:xfrm>
              <a:off x="27009548" y="13209522"/>
              <a:ext cx="5131180" cy="307777"/>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(Day and Evening Chemistry and Protein Electrophoresis Staff)</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47" name="Group 46"/>
          <p:cNvGrpSpPr/>
          <p:nvPr/>
        </p:nvGrpSpPr>
        <p:grpSpPr>
          <a:xfrm>
            <a:off x="22151790" y="8783827"/>
            <a:ext cx="4065830" cy="3369063"/>
            <a:chOff x="21842170" y="9064590"/>
            <a:chExt cx="4065830" cy="3369063"/>
          </a:xfrm>
        </p:grpSpPr>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608"/>
            <a:stretch/>
          </p:blipFill>
          <p:spPr bwMode="auto">
            <a:xfrm>
              <a:off x="21842170" y="9064590"/>
              <a:ext cx="4065830" cy="3061286"/>
            </a:xfrm>
            <a:prstGeom prst="rect">
              <a:avLst/>
            </a:prstGeom>
            <a:noFill/>
            <a:ln w="19050">
              <a:solidFill>
                <a:srgbClr val="0033CC"/>
              </a:solidFill>
              <a:miter lim="800000"/>
              <a:headEnd/>
              <a:tailEnd/>
            </a:ln>
            <a:extLst>
              <a:ext uri="{909E8E84-426E-40DD-AFC4-6F175D3DCCD1}">
                <a14:hiddenFill xmlns:a14="http://schemas.microsoft.com/office/drawing/2010/main">
                  <a:solidFill>
                    <a:schemeClr val="accent1"/>
                  </a:solidFill>
                </a14:hiddenFill>
              </a:ext>
            </a:extLst>
          </p:spPr>
        </p:pic>
        <p:sp>
          <p:nvSpPr>
            <p:cNvPr id="1031" name="TextBox 1030"/>
            <p:cNvSpPr txBox="1"/>
            <p:nvPr/>
          </p:nvSpPr>
          <p:spPr>
            <a:xfrm>
              <a:off x="22337470" y="12125876"/>
              <a:ext cx="3075230" cy="307777"/>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(Day and Evening Hematology Staff)</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8105112" y="5378064"/>
            <a:ext cx="2286984" cy="2524002"/>
            <a:chOff x="8105112" y="5378064"/>
            <a:chExt cx="2286984" cy="2524002"/>
          </a:xfrm>
        </p:grpSpPr>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248213" y="5294548"/>
              <a:ext cx="2000782" cy="2167814"/>
            </a:xfrm>
            <a:prstGeom prst="rect">
              <a:avLst/>
            </a:prstGeom>
            <a:ln w="19050">
              <a:solidFill>
                <a:srgbClr val="0033CC"/>
              </a:solidFill>
            </a:ln>
          </p:spPr>
        </p:pic>
        <p:sp>
          <p:nvSpPr>
            <p:cNvPr id="1036" name="TextBox 1035"/>
            <p:cNvSpPr txBox="1"/>
            <p:nvPr/>
          </p:nvSpPr>
          <p:spPr>
            <a:xfrm>
              <a:off x="8105112" y="7378846"/>
              <a:ext cx="2286984" cy="523220"/>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a:t>
              </a:r>
              <a:r>
                <a:rPr lang="en-US" sz="1400" b="1" dirty="0" err="1" smtClean="0">
                  <a:solidFill>
                    <a:schemeClr val="tx2">
                      <a:lumMod val="75000"/>
                    </a:schemeClr>
                  </a:solidFill>
                  <a:latin typeface="Times New Roman" panose="02020603050405020304" pitchFamily="18" charset="0"/>
                  <a:cs typeface="Times New Roman" panose="02020603050405020304" pitchFamily="18" charset="0"/>
                </a:rPr>
                <a:t>Cellavision</a:t>
              </a:r>
              <a:r>
                <a:rPr lang="en-US" sz="1400" b="1" dirty="0" smtClean="0">
                  <a:solidFill>
                    <a:schemeClr val="tx2">
                      <a:lumMod val="75000"/>
                    </a:schemeClr>
                  </a:solidFill>
                  <a:latin typeface="Times New Roman" panose="02020603050405020304" pitchFamily="18" charset="0"/>
                  <a:cs typeface="Times New Roman" panose="02020603050405020304" pitchFamily="18" charset="0"/>
                </a:rPr>
                <a:t> software used for manual cell review)</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7832888" y="2261225"/>
            <a:ext cx="2831432" cy="2769465"/>
            <a:chOff x="7607968" y="7013853"/>
            <a:chExt cx="2831432" cy="2769465"/>
          </a:xfrm>
        </p:grpSpPr>
        <p:pic>
          <p:nvPicPr>
            <p:cNvPr id="1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7720620" y="7060421"/>
              <a:ext cx="2466869" cy="237373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39" name="TextBox 1038"/>
            <p:cNvSpPr txBox="1"/>
            <p:nvPr/>
          </p:nvSpPr>
          <p:spPr>
            <a:xfrm>
              <a:off x="7607968" y="9475541"/>
              <a:ext cx="2831432" cy="307777"/>
            </a:xfrm>
            <a:prstGeom prst="rect">
              <a:avLst/>
            </a:prstGeom>
            <a:noFill/>
          </p:spPr>
          <p:txBody>
            <a:bodyPr wrap="square" rtlCol="0">
              <a:spAutoFit/>
            </a:bodyPr>
            <a:lstStyle/>
            <a:p>
              <a:pPr algn="ctr"/>
              <a:r>
                <a:rPr lang="en-US" sz="1400" b="1" dirty="0" smtClean="0">
                  <a:solidFill>
                    <a:schemeClr val="tx2">
                      <a:lumMod val="75000"/>
                    </a:schemeClr>
                  </a:solidFill>
                  <a:latin typeface="Times New Roman" panose="02020603050405020304" pitchFamily="18" charset="0"/>
                  <a:cs typeface="Times New Roman" panose="02020603050405020304" pitchFamily="18" charset="0"/>
                </a:rPr>
                <a:t>(Special Hematology</a:t>
              </a:r>
              <a:r>
                <a:rPr lang="en-US" sz="1400" b="1" dirty="0" smtClean="0"/>
                <a:t>)</a:t>
              </a:r>
              <a:endParaRPr lang="en-US" sz="1400" b="1" dirty="0"/>
            </a:p>
          </p:txBody>
        </p:sp>
      </p:grpSp>
      <p:grpSp>
        <p:nvGrpSpPr>
          <p:cNvPr id="30" name="Group 29"/>
          <p:cNvGrpSpPr/>
          <p:nvPr/>
        </p:nvGrpSpPr>
        <p:grpSpPr>
          <a:xfrm>
            <a:off x="8316189" y="8348094"/>
            <a:ext cx="1864830" cy="1631989"/>
            <a:chOff x="8316189" y="8348094"/>
            <a:chExt cx="1864830" cy="1631989"/>
          </a:xfrm>
        </p:grpSpPr>
        <p:pic>
          <p:nvPicPr>
            <p:cNvPr id="19"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9974"/>
            <a:stretch/>
          </p:blipFill>
          <p:spPr bwMode="auto">
            <a:xfrm rot="5400000">
              <a:off x="8586498" y="8182830"/>
              <a:ext cx="1324213" cy="1654741"/>
            </a:xfrm>
            <a:prstGeom prst="rect">
              <a:avLst/>
            </a:prstGeom>
            <a:noFill/>
            <a:ln w="19050">
              <a:solidFill>
                <a:srgbClr val="0033CC"/>
              </a:solidFill>
              <a:miter lim="800000"/>
              <a:headEnd/>
              <a:tailEnd/>
            </a:ln>
            <a:extLst>
              <a:ext uri="{909E8E84-426E-40DD-AFC4-6F175D3DCCD1}">
                <a14:hiddenFill xmlns:a14="http://schemas.microsoft.com/office/drawing/2010/main">
                  <a:solidFill>
                    <a:schemeClr val="accent1"/>
                  </a:solidFill>
                </a14:hiddenFill>
              </a:ext>
            </a:extLst>
          </p:spPr>
        </p:pic>
        <p:sp>
          <p:nvSpPr>
            <p:cNvPr id="1042" name="TextBox 1041"/>
            <p:cNvSpPr txBox="1"/>
            <p:nvPr/>
          </p:nvSpPr>
          <p:spPr>
            <a:xfrm>
              <a:off x="8316189" y="9672306"/>
              <a:ext cx="1864830" cy="307777"/>
            </a:xfrm>
            <a:prstGeom prst="rect">
              <a:avLst/>
            </a:prstGeom>
            <a:noFill/>
          </p:spPr>
          <p:txBody>
            <a:bodyPr wrap="square" rtlCol="0">
              <a:spAutoFit/>
            </a:bodyPr>
            <a:lstStyle/>
            <a:p>
              <a:pPr algn="ctr"/>
              <a:r>
                <a:rPr lang="en-US" sz="1400" b="1" dirty="0" smtClean="0">
                  <a:solidFill>
                    <a:schemeClr val="tx2">
                      <a:lumMod val="75000"/>
                    </a:schemeClr>
                  </a:solidFill>
                  <a:latin typeface="Times New Roman" panose="02020603050405020304" pitchFamily="18" charset="0"/>
                  <a:cs typeface="Times New Roman" panose="02020603050405020304" pitchFamily="18" charset="0"/>
                </a:rPr>
                <a:t>(TEG clot analyzers)</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402657" y="7690499"/>
            <a:ext cx="2588590" cy="1995353"/>
            <a:chOff x="402657" y="7690499"/>
            <a:chExt cx="2588590" cy="1995353"/>
          </a:xfrm>
        </p:grpSpPr>
        <p:pic>
          <p:nvPicPr>
            <p:cNvPr id="103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5400000">
              <a:off x="853164" y="7858719"/>
              <a:ext cx="1687576" cy="1351135"/>
            </a:xfrm>
            <a:prstGeom prst="rect">
              <a:avLst/>
            </a:prstGeom>
            <a:noFill/>
            <a:ln w="19050">
              <a:solidFill>
                <a:srgbClr val="0033CC"/>
              </a:solidFill>
              <a:miter lim="800000"/>
              <a:headEnd/>
              <a:tailEnd/>
            </a:ln>
            <a:extLst>
              <a:ext uri="{909E8E84-426E-40DD-AFC4-6F175D3DCCD1}">
                <a14:hiddenFill xmlns:a14="http://schemas.microsoft.com/office/drawing/2010/main">
                  <a:solidFill>
                    <a:schemeClr val="accent1"/>
                  </a:solidFill>
                </a14:hiddenFill>
              </a:ext>
            </a:extLst>
          </p:spPr>
        </p:pic>
        <p:sp>
          <p:nvSpPr>
            <p:cNvPr id="1043" name="TextBox 1042"/>
            <p:cNvSpPr txBox="1"/>
            <p:nvPr/>
          </p:nvSpPr>
          <p:spPr>
            <a:xfrm>
              <a:off x="402657" y="9378075"/>
              <a:ext cx="2588590" cy="307777"/>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(Hematology CBC analyzer)</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59" name="Group 58"/>
          <p:cNvGrpSpPr/>
          <p:nvPr/>
        </p:nvGrpSpPr>
        <p:grpSpPr>
          <a:xfrm>
            <a:off x="21559713" y="6555762"/>
            <a:ext cx="2139597" cy="1759241"/>
            <a:chOff x="21559713" y="6555762"/>
            <a:chExt cx="2139597" cy="1759241"/>
          </a:xfrm>
        </p:grpSpPr>
        <p:pic>
          <p:nvPicPr>
            <p:cNvPr id="1040" name="Picture 5"/>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192" r="10159" b="30861"/>
            <a:stretch/>
          </p:blipFill>
          <p:spPr bwMode="auto">
            <a:xfrm>
              <a:off x="21559713" y="6555762"/>
              <a:ext cx="2139597" cy="1451464"/>
            </a:xfrm>
            <a:prstGeom prst="rect">
              <a:avLst/>
            </a:prstGeom>
            <a:noFill/>
            <a:ln w="9525">
              <a:solidFill>
                <a:srgbClr val="0033CC"/>
              </a:solidFill>
              <a:miter lim="800000"/>
              <a:headEnd/>
              <a:tailEnd/>
            </a:ln>
            <a:extLst>
              <a:ext uri="{909E8E84-426E-40DD-AFC4-6F175D3DCCD1}">
                <a14:hiddenFill xmlns:a14="http://schemas.microsoft.com/office/drawing/2010/main">
                  <a:solidFill>
                    <a:schemeClr val="accent1"/>
                  </a:solidFill>
                </a14:hiddenFill>
              </a:ext>
            </a:extLst>
          </p:spPr>
        </p:pic>
        <p:sp>
          <p:nvSpPr>
            <p:cNvPr id="1044" name="TextBox 1043"/>
            <p:cNvSpPr txBox="1"/>
            <p:nvPr/>
          </p:nvSpPr>
          <p:spPr>
            <a:xfrm>
              <a:off x="21559713" y="8007226"/>
              <a:ext cx="2139597" cy="307777"/>
            </a:xfrm>
            <a:prstGeom prst="rect">
              <a:avLst/>
            </a:prstGeom>
            <a:noFill/>
          </p:spPr>
          <p:txBody>
            <a:bodyPr wrap="square" rtlCol="0">
              <a:spAutoFit/>
            </a:bodyPr>
            <a:lstStyle/>
            <a:p>
              <a:pPr algn="ctr"/>
              <a:r>
                <a:rPr lang="en-US" sz="1400" b="1" dirty="0" smtClean="0">
                  <a:solidFill>
                    <a:schemeClr val="tx2">
                      <a:lumMod val="75000"/>
                    </a:schemeClr>
                  </a:solidFill>
                  <a:latin typeface="Times New Roman" panose="02020603050405020304" pitchFamily="18" charset="0"/>
                  <a:cs typeface="Times New Roman" panose="02020603050405020304" pitchFamily="18" charset="0"/>
                </a:rPr>
                <a:t>(Chemistry analyzers)</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aphicFrame>
        <p:nvGraphicFramePr>
          <p:cNvPr id="50" name="Table 49"/>
          <p:cNvGraphicFramePr>
            <a:graphicFrameLocks noGrp="1"/>
          </p:cNvGraphicFramePr>
          <p:nvPr>
            <p:extLst>
              <p:ext uri="{D42A27DB-BD31-4B8C-83A1-F6EECF244321}">
                <p14:modId xmlns:p14="http://schemas.microsoft.com/office/powerpoint/2010/main" val="3542362671"/>
              </p:ext>
            </p:extLst>
          </p:nvPr>
        </p:nvGraphicFramePr>
        <p:xfrm>
          <a:off x="10736974" y="2332814"/>
          <a:ext cx="10567131" cy="8934551"/>
        </p:xfrm>
        <a:graphic>
          <a:graphicData uri="http://schemas.openxmlformats.org/drawingml/2006/table">
            <a:tbl>
              <a:tblPr firstRow="1" bandRow="1">
                <a:tableStyleId>{D113A9D2-9D6B-4929-AA2D-F23B5EE8CBE7}</a:tableStyleId>
              </a:tblPr>
              <a:tblGrid>
                <a:gridCol w="2888119"/>
                <a:gridCol w="2471876"/>
                <a:gridCol w="2603568"/>
                <a:gridCol w="2603568"/>
              </a:tblGrid>
              <a:tr h="828484">
                <a:tc>
                  <a:txBody>
                    <a:bodyPr/>
                    <a:lstStyle/>
                    <a:p>
                      <a:pPr algn="ctr"/>
                      <a:endParaRPr lang="en-US" sz="4800" dirty="0">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Chemistry</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Hematology</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Strong West</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610197">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Test</a:t>
                      </a:r>
                      <a:r>
                        <a:rPr lang="en-US" sz="3400" baseline="0" dirty="0" smtClean="0">
                          <a:solidFill>
                            <a:srgbClr val="FFC000"/>
                          </a:solidFill>
                          <a:latin typeface="Times New Roman" panose="02020603050405020304" pitchFamily="18" charset="0"/>
                          <a:cs typeface="Times New Roman" panose="02020603050405020304" pitchFamily="18" charset="0"/>
                        </a:rPr>
                        <a:t> types</a:t>
                      </a: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82</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66</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60</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710537">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Night</a:t>
                      </a:r>
                      <a:r>
                        <a:rPr lang="en-US" sz="3400" baseline="0" dirty="0" smtClean="0">
                          <a:solidFill>
                            <a:srgbClr val="FFC000"/>
                          </a:solidFill>
                          <a:latin typeface="Times New Roman" panose="02020603050405020304" pitchFamily="18" charset="0"/>
                          <a:cs typeface="Times New Roman" panose="02020603050405020304" pitchFamily="18" charset="0"/>
                        </a:rPr>
                        <a:t> Staff</a:t>
                      </a: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6</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7</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2</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710537">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Day Staff</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20</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15</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3</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722294">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Evening Staff</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12</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13</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2</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1159568">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Lab Bench</a:t>
                      </a:r>
                      <a:r>
                        <a:rPr lang="en-US" sz="3400" baseline="0" dirty="0" smtClean="0">
                          <a:solidFill>
                            <a:srgbClr val="FFC000"/>
                          </a:solidFill>
                          <a:latin typeface="Times New Roman" panose="02020603050405020304" pitchFamily="18" charset="0"/>
                          <a:cs typeface="Times New Roman" panose="02020603050405020304" pitchFamily="18" charset="0"/>
                        </a:rPr>
                        <a:t> Assignments</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15</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13</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672073">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Supervisors</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6</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3</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649230">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Faculty</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6</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616723">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Support Staff</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1</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708588">
                <a:tc>
                  <a:txBody>
                    <a:bodyPr/>
                    <a:lstStyle/>
                    <a:p>
                      <a:pPr algn="ctr"/>
                      <a:r>
                        <a:rPr lang="en-US" sz="3400" dirty="0" smtClean="0">
                          <a:solidFill>
                            <a:srgbClr val="FFC000"/>
                          </a:solidFill>
                          <a:latin typeface="Times New Roman" panose="02020603050405020304" pitchFamily="18" charset="0"/>
                          <a:cs typeface="Times New Roman" panose="02020603050405020304" pitchFamily="18" charset="0"/>
                        </a:rPr>
                        <a:t>Students Per Year</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41</a:t>
                      </a:r>
                      <a:endParaRPr lang="en-US" sz="3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a:t>
                      </a:r>
                      <a:endParaRPr lang="en-US" sz="3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1140322">
                <a:tc>
                  <a:txBody>
                    <a:bodyPr/>
                    <a:lstStyle/>
                    <a:p>
                      <a:pPr marL="0" marR="0" indent="0" algn="ctr" defTabSz="2821564" rtl="0" eaLnBrk="1" fontAlgn="auto" latinLnBrk="0" hangingPunct="1">
                        <a:lnSpc>
                          <a:spcPct val="100000"/>
                        </a:lnSpc>
                        <a:spcBef>
                          <a:spcPts val="0"/>
                        </a:spcBef>
                        <a:spcAft>
                          <a:spcPts val="0"/>
                        </a:spcAft>
                        <a:buClrTx/>
                        <a:buSzTx/>
                        <a:buFontTx/>
                        <a:buNone/>
                        <a:tabLst/>
                        <a:defRPr/>
                      </a:pPr>
                      <a:r>
                        <a:rPr lang="en-US" sz="3400" dirty="0" smtClean="0">
                          <a:solidFill>
                            <a:srgbClr val="FFC000"/>
                          </a:solidFill>
                          <a:latin typeface="Times New Roman" panose="02020603050405020304" pitchFamily="18" charset="0"/>
                          <a:cs typeface="Times New Roman" panose="02020603050405020304" pitchFamily="18" charset="0"/>
                        </a:rPr>
                        <a:t>Total Number of Tests Yearly </a:t>
                      </a:r>
                      <a:endParaRPr lang="en-US" sz="3400" dirty="0">
                        <a:solidFill>
                          <a:srgbClr val="FFC000"/>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6,725,827</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929,821</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3400" dirty="0" smtClean="0">
                          <a:solidFill>
                            <a:schemeClr val="bg1"/>
                          </a:solidFill>
                          <a:latin typeface="Times New Roman" panose="02020603050405020304" pitchFamily="18" charset="0"/>
                          <a:cs typeface="Times New Roman" panose="02020603050405020304" pitchFamily="18" charset="0"/>
                        </a:rPr>
                        <a:t>58,448</a:t>
                      </a:r>
                      <a:endParaRPr lang="en-US" sz="3400" dirty="0">
                        <a:solidFill>
                          <a:schemeClr val="bg1"/>
                        </a:solidFill>
                        <a:latin typeface="Times New Roman" panose="02020603050405020304" pitchFamily="18" charset="0"/>
                        <a:cs typeface="Times New Roman" panose="02020603050405020304" pitchFamily="18" charset="0"/>
                      </a:endParaRPr>
                    </a:p>
                  </a:txBody>
                  <a:tcPr marL="78266" marR="78266" marT="39133" marB="391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bl>
          </a:graphicData>
        </a:graphic>
      </p:graphicFrame>
      <p:grpSp>
        <p:nvGrpSpPr>
          <p:cNvPr id="31" name="Group 30"/>
          <p:cNvGrpSpPr/>
          <p:nvPr/>
        </p:nvGrpSpPr>
        <p:grpSpPr>
          <a:xfrm>
            <a:off x="10992427" y="11441679"/>
            <a:ext cx="10363200" cy="3056409"/>
            <a:chOff x="10901775" y="11913437"/>
            <a:chExt cx="10363200" cy="3056409"/>
          </a:xfrm>
        </p:grpSpPr>
        <p:sp>
          <p:nvSpPr>
            <p:cNvPr id="20" name="Curved Down Ribbon 19"/>
            <p:cNvSpPr/>
            <p:nvPr/>
          </p:nvSpPr>
          <p:spPr>
            <a:xfrm>
              <a:off x="10901775" y="11913437"/>
              <a:ext cx="10363200" cy="2918697"/>
            </a:xfrm>
            <a:prstGeom prst="ellipse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139974" y="12661522"/>
              <a:ext cx="4114800" cy="2308324"/>
            </a:xfrm>
            <a:prstGeom prst="rect">
              <a:avLst/>
            </a:prstGeom>
            <a:noFill/>
          </p:spPr>
          <p:txBody>
            <a:bodyPr wrap="square" rtlCol="0">
              <a:spAutoFit/>
            </a:bodyPr>
            <a:lstStyle/>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Yearly Combined Test</a:t>
              </a:r>
            </a:p>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Number</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grpSp>
      <p:grpSp>
        <p:nvGrpSpPr>
          <p:cNvPr id="49" name="Group 48"/>
          <p:cNvGrpSpPr/>
          <p:nvPr/>
        </p:nvGrpSpPr>
        <p:grpSpPr>
          <a:xfrm>
            <a:off x="2950003" y="7959874"/>
            <a:ext cx="2743200" cy="2271056"/>
            <a:chOff x="3368039" y="7640456"/>
            <a:chExt cx="3833873" cy="2961694"/>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68039" y="7640456"/>
              <a:ext cx="3833873" cy="2560320"/>
            </a:xfrm>
            <a:prstGeom prst="rect">
              <a:avLst/>
            </a:prstGeom>
            <a:ln w="19050">
              <a:solidFill>
                <a:srgbClr val="0033CC"/>
              </a:solidFill>
            </a:ln>
          </p:spPr>
        </p:pic>
        <p:sp>
          <p:nvSpPr>
            <p:cNvPr id="48" name="TextBox 47"/>
            <p:cNvSpPr txBox="1"/>
            <p:nvPr/>
          </p:nvSpPr>
          <p:spPr>
            <a:xfrm>
              <a:off x="3421379" y="10200777"/>
              <a:ext cx="3727193" cy="401373"/>
            </a:xfrm>
            <a:prstGeom prst="rect">
              <a:avLst/>
            </a:prstGeom>
            <a:noFill/>
          </p:spPr>
          <p:txBody>
            <a:bodyPr wrap="square" rtlCol="0">
              <a:spAutoFit/>
            </a:bodyPr>
            <a:lstStyle/>
            <a:p>
              <a:pPr algn="ctr"/>
              <a:r>
                <a:rPr lang="en-US" sz="1400" b="1" dirty="0" smtClean="0">
                  <a:solidFill>
                    <a:schemeClr val="tx2">
                      <a:lumMod val="75000"/>
                    </a:schemeClr>
                  </a:solidFill>
                  <a:latin typeface="Times New Roman" panose="02020603050405020304" pitchFamily="18" charset="0"/>
                  <a:cs typeface="Times New Roman" panose="02020603050405020304" pitchFamily="18" charset="0"/>
                </a:rPr>
                <a:t>(Strong West)</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60" name="Group 59"/>
          <p:cNvGrpSpPr/>
          <p:nvPr/>
        </p:nvGrpSpPr>
        <p:grpSpPr>
          <a:xfrm>
            <a:off x="739076" y="2261224"/>
            <a:ext cx="6462836" cy="5003686"/>
            <a:chOff x="739076" y="2261224"/>
            <a:chExt cx="6462836" cy="5003686"/>
          </a:xfrm>
        </p:grpSpPr>
        <p:pic>
          <p:nvPicPr>
            <p:cNvPr id="5" name="Picture 4"/>
            <p:cNvPicPr>
              <a:picLocks noChangeAspect="1"/>
            </p:cNvPicPr>
            <p:nvPr/>
          </p:nvPicPr>
          <p:blipFill rotWithShape="1">
            <a:blip r:embed="rId16" cstate="print">
              <a:extLst>
                <a:ext uri="{28A0092B-C50C-407E-A947-70E740481C1C}">
                  <a14:useLocalDpi xmlns:a14="http://schemas.microsoft.com/office/drawing/2010/main" val="0"/>
                </a:ext>
              </a:extLst>
            </a:blip>
            <a:srcRect t="4898" r="1836"/>
            <a:stretch/>
          </p:blipFill>
          <p:spPr>
            <a:xfrm>
              <a:off x="739076" y="2261224"/>
              <a:ext cx="6462836" cy="4695909"/>
            </a:xfrm>
            <a:prstGeom prst="rect">
              <a:avLst/>
            </a:prstGeom>
            <a:ln w="19050">
              <a:solidFill>
                <a:srgbClr val="0033CC"/>
              </a:solidFill>
            </a:ln>
          </p:spPr>
        </p:pic>
        <p:sp>
          <p:nvSpPr>
            <p:cNvPr id="51" name="TextBox 50"/>
            <p:cNvSpPr txBox="1"/>
            <p:nvPr/>
          </p:nvSpPr>
          <p:spPr>
            <a:xfrm>
              <a:off x="1473574" y="6957133"/>
              <a:ext cx="4993840" cy="307777"/>
            </a:xfrm>
            <a:prstGeom prst="rect">
              <a:avLst/>
            </a:prstGeom>
            <a:noFill/>
          </p:spPr>
          <p:txBody>
            <a:bodyPr wrap="square" rtlCol="0">
              <a:spAutoFit/>
            </a:bodyPr>
            <a:lstStyle/>
            <a:p>
              <a:pPr algn="ctr"/>
              <a:r>
                <a:rPr lang="en-US" sz="1400" b="1" dirty="0" smtClean="0">
                  <a:solidFill>
                    <a:schemeClr val="tx2">
                      <a:lumMod val="75000"/>
                    </a:schemeClr>
                  </a:solidFill>
                  <a:latin typeface="Times New Roman" panose="02020603050405020304" pitchFamily="18" charset="0"/>
                  <a:cs typeface="Times New Roman" panose="02020603050405020304" pitchFamily="18" charset="0"/>
                </a:rPr>
                <a:t>(Day Shift Hematology, Chemistry &amp; Protein Staff)</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56" name="Group 55"/>
          <p:cNvGrpSpPr/>
          <p:nvPr/>
        </p:nvGrpSpPr>
        <p:grpSpPr>
          <a:xfrm>
            <a:off x="5982778" y="7658300"/>
            <a:ext cx="2009329" cy="2284569"/>
            <a:chOff x="5982778" y="7658300"/>
            <a:chExt cx="2009329" cy="2284569"/>
          </a:xfrm>
        </p:grpSpPr>
        <p:pic>
          <p:nvPicPr>
            <p:cNvPr id="53" name="Picture 52"/>
            <p:cNvPicPr>
              <a:picLocks noChangeAspect="1"/>
            </p:cNvPicPr>
            <p:nvPr/>
          </p:nvPicPr>
          <p:blipFill rotWithShape="1">
            <a:blip r:embed="rId17" cstate="print">
              <a:extLst>
                <a:ext uri="{28A0092B-C50C-407E-A947-70E740481C1C}">
                  <a14:useLocalDpi xmlns:a14="http://schemas.microsoft.com/office/drawing/2010/main" val="0"/>
                </a:ext>
              </a:extLst>
            </a:blip>
            <a:srcRect l="6071" t="26472" r="9034" b="27892"/>
            <a:stretch/>
          </p:blipFill>
          <p:spPr>
            <a:xfrm>
              <a:off x="5982778" y="7658300"/>
              <a:ext cx="2009329" cy="1920240"/>
            </a:xfrm>
            <a:prstGeom prst="rect">
              <a:avLst/>
            </a:prstGeom>
            <a:ln w="19050">
              <a:solidFill>
                <a:srgbClr val="0033CC"/>
              </a:solidFill>
            </a:ln>
          </p:spPr>
        </p:pic>
        <p:sp>
          <p:nvSpPr>
            <p:cNvPr id="55" name="TextBox 54"/>
            <p:cNvSpPr txBox="1"/>
            <p:nvPr/>
          </p:nvSpPr>
          <p:spPr>
            <a:xfrm>
              <a:off x="6233298" y="9635092"/>
              <a:ext cx="1508288" cy="307777"/>
            </a:xfrm>
            <a:prstGeom prst="rect">
              <a:avLst/>
            </a:prstGeom>
            <a:noFill/>
          </p:spPr>
          <p:txBody>
            <a:bodyPr wrap="square" rtlCol="0">
              <a:spAutoFit/>
            </a:bodyPr>
            <a:lstStyle/>
            <a:p>
              <a:pPr algn="ctr"/>
              <a:r>
                <a:rPr lang="en-US" sz="1400" b="1" dirty="0" smtClean="0">
                  <a:solidFill>
                    <a:schemeClr val="tx2">
                      <a:lumMod val="75000"/>
                    </a:schemeClr>
                  </a:solidFill>
                  <a:latin typeface="Times New Roman" panose="02020603050405020304" pitchFamily="18" charset="0"/>
                  <a:cs typeface="Times New Roman" panose="02020603050405020304" pitchFamily="18" charset="0"/>
                </a:rPr>
                <a:t>(Strong West) </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30213300" y="7192017"/>
            <a:ext cx="2035578" cy="2382942"/>
            <a:chOff x="30213300" y="7192017"/>
            <a:chExt cx="2035578" cy="2382942"/>
          </a:xfrm>
        </p:grpSpPr>
        <p:pic>
          <p:nvPicPr>
            <p:cNvPr id="54" name="Picture 53"/>
            <p:cNvPicPr>
              <a:picLocks noChangeAspect="1"/>
            </p:cNvPicPr>
            <p:nvPr/>
          </p:nvPicPr>
          <p:blipFill rotWithShape="1">
            <a:blip r:embed="rId18" cstate="print">
              <a:extLst>
                <a:ext uri="{28A0092B-C50C-407E-A947-70E740481C1C}">
                  <a14:useLocalDpi xmlns:a14="http://schemas.microsoft.com/office/drawing/2010/main" val="0"/>
                </a:ext>
              </a:extLst>
            </a:blip>
            <a:srcRect t="22923" r="7583" b="7071"/>
            <a:stretch/>
          </p:blipFill>
          <p:spPr>
            <a:xfrm>
              <a:off x="30460619" y="7192017"/>
              <a:ext cx="1540940" cy="2075165"/>
            </a:xfrm>
            <a:prstGeom prst="rect">
              <a:avLst/>
            </a:prstGeom>
            <a:ln w="19050">
              <a:solidFill>
                <a:srgbClr val="0033CC"/>
              </a:solidFill>
            </a:ln>
          </p:spPr>
        </p:pic>
        <p:sp>
          <p:nvSpPr>
            <p:cNvPr id="57" name="TextBox 56"/>
            <p:cNvSpPr txBox="1"/>
            <p:nvPr/>
          </p:nvSpPr>
          <p:spPr>
            <a:xfrm>
              <a:off x="30213300" y="9267182"/>
              <a:ext cx="2035578" cy="307777"/>
            </a:xfrm>
            <a:prstGeom prst="rect">
              <a:avLst/>
            </a:prstGeom>
            <a:noFill/>
          </p:spPr>
          <p:txBody>
            <a:bodyPr wrap="square" rtlCol="0">
              <a:spAutoFit/>
            </a:bodyPr>
            <a:lstStyle/>
            <a:p>
              <a:r>
                <a:rPr lang="en-US" sz="1400" b="1" dirty="0" smtClean="0">
                  <a:solidFill>
                    <a:schemeClr val="tx2">
                      <a:lumMod val="75000"/>
                    </a:schemeClr>
                  </a:solidFill>
                  <a:latin typeface="Times New Roman" panose="02020603050405020304" pitchFamily="18" charset="0"/>
                  <a:cs typeface="Times New Roman" panose="02020603050405020304" pitchFamily="18" charset="0"/>
                </a:rPr>
                <a:t>(Strong West Analyzer)</a:t>
              </a:r>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64144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EDEAE00C2C749892FCE4C00987605" ma:contentTypeVersion="0" ma:contentTypeDescription="Create a new document." ma:contentTypeScope="" ma:versionID="76ef5ad31a4618b74c29ffc025515d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B7905D-FA5A-403B-8382-DDDB514A7196}">
  <ds:schemaRefs>
    <ds:schemaRef ds:uri="http://schemas.microsoft.com/sharepoint/v3/contenttype/forms"/>
  </ds:schemaRefs>
</ds:datastoreItem>
</file>

<file path=customXml/itemProps2.xml><?xml version="1.0" encoding="utf-8"?>
<ds:datastoreItem xmlns:ds="http://schemas.openxmlformats.org/officeDocument/2006/customXml" ds:itemID="{FA9F0C6F-DE8C-45DD-993D-3609F14DF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1DE3FF3-E873-4198-B697-3FB16880EF4E}">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3363</TotalTime>
  <Words>158</Words>
  <Application>Microsoft Office PowerPoint</Application>
  <PresentationFormat>Custom</PresentationFormat>
  <Paragraphs>66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LaBarge, Melissa L</dc:creator>
  <cp:lastModifiedBy>Bushen, Bethany R</cp:lastModifiedBy>
  <cp:revision>94</cp:revision>
  <dcterms:created xsi:type="dcterms:W3CDTF">2016-01-11T20:12:07Z</dcterms:created>
  <dcterms:modified xsi:type="dcterms:W3CDTF">2016-04-22T20:17:44Z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0x010100877EDEAE00C2C749892FCE4C00987605</vt:lpwstr>
  </property>
</Properties>
</file>