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32918400" cy="16459200"/>
  <p:notesSz cx="7010400" cy="9296400"/>
  <p:custDataLst>
    <p:tags r:id="rId6"/>
  </p:custDataLst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B8"/>
    <a:srgbClr val="0000FF"/>
    <a:srgbClr val="2D2DFF"/>
    <a:srgbClr val="FFFF8F"/>
    <a:srgbClr val="6161FF"/>
    <a:srgbClr val="ABC5D1"/>
    <a:srgbClr val="8C2C65"/>
    <a:srgbClr val="9DDF9D"/>
    <a:srgbClr val="339933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8" autoAdjust="0"/>
  </p:normalViewPr>
  <p:slideViewPr>
    <p:cSldViewPr>
      <p:cViewPr>
        <p:scale>
          <a:sx n="33" d="100"/>
          <a:sy n="33" d="100"/>
        </p:scale>
        <p:origin x="-1332" y="-1068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113021"/>
            <a:ext cx="2798064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9326880"/>
            <a:ext cx="2304288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1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9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659132"/>
            <a:ext cx="7406640" cy="140436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659132"/>
            <a:ext cx="21671280" cy="14043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7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0576561"/>
            <a:ext cx="27980640" cy="3268980"/>
          </a:xfrm>
        </p:spPr>
        <p:txBody>
          <a:bodyPr anchor="t"/>
          <a:lstStyle>
            <a:lvl1pPr algn="l">
              <a:defRPr sz="12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6976112"/>
            <a:ext cx="27980640" cy="3600449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2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3840481"/>
            <a:ext cx="14538960" cy="10862311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3840481"/>
            <a:ext cx="14538960" cy="10862311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7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3684271"/>
            <a:ext cx="14544677" cy="1535429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5219700"/>
            <a:ext cx="14544677" cy="9483091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3684271"/>
            <a:ext cx="14550390" cy="1535429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5219700"/>
            <a:ext cx="14550390" cy="9483091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2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7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655320"/>
            <a:ext cx="10829927" cy="2788920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655321"/>
            <a:ext cx="18402300" cy="14047471"/>
          </a:xfrm>
        </p:spPr>
        <p:txBody>
          <a:bodyPr/>
          <a:lstStyle>
            <a:lvl1pPr>
              <a:defRPr sz="9900"/>
            </a:lvl1pPr>
            <a:lvl2pPr>
              <a:defRPr sz="86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3444241"/>
            <a:ext cx="10829927" cy="11258551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9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1521440"/>
            <a:ext cx="19751040" cy="1360171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470660"/>
            <a:ext cx="19751040" cy="9875520"/>
          </a:xfrm>
        </p:spPr>
        <p:txBody>
          <a:bodyPr/>
          <a:lstStyle>
            <a:lvl1pPr marL="0" indent="0">
              <a:buNone/>
              <a:defRPr sz="9900"/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2881611"/>
            <a:ext cx="19751040" cy="1931669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659131"/>
            <a:ext cx="29626560" cy="2743200"/>
          </a:xfrm>
          <a:prstGeom prst="rect">
            <a:avLst/>
          </a:prstGeom>
        </p:spPr>
        <p:txBody>
          <a:bodyPr vert="horz" lIns="282156" tIns="141078" rIns="282156" bIns="1410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3840481"/>
            <a:ext cx="29626560" cy="10862311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D03D-0832-4E81-B95C-5816D48AC52C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32C8-20A6-44C6-B6DD-F4136341A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2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2821564" rtl="0" eaLnBrk="1" latinLnBrk="0" hangingPunct="1">
        <a:spcBef>
          <a:spcPct val="0"/>
        </a:spcBef>
        <a:buNone/>
        <a:defRPr sz="1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8087" indent="-1058087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881739" algn="l" defTabSz="2821564" rtl="0" eaLnBrk="1" latinLnBrk="0" hangingPunct="1">
        <a:spcBef>
          <a:spcPct val="20000"/>
        </a:spcBef>
        <a:buFont typeface="Arial" panose="020B0604020202020204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5000"/>
                    </a14:imgEffect>
                    <a14:imgEffect>
                      <a14:brightnessContrast bright="29000" contrast="42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3825785"/>
              </p:ext>
            </p:extLst>
          </p:nvPr>
        </p:nvGraphicFramePr>
        <p:xfrm>
          <a:off x="263768" y="11048999"/>
          <a:ext cx="2038643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595"/>
                <a:gridCol w="4547743"/>
                <a:gridCol w="2744327"/>
                <a:gridCol w="3515953"/>
                <a:gridCol w="2835205"/>
                <a:gridCol w="3564609"/>
              </a:tblGrid>
              <a:tr h="468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 Around Time</a:t>
                      </a:r>
                    </a:p>
                  </a:txBody>
                  <a:tcPr>
                    <a:solidFill>
                      <a:srgbClr val="DF07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Bacteriology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Virology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E2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 Virology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Immunology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C2C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Serology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161FF"/>
                    </a:solidFill>
                  </a:tcPr>
                </a:tc>
              </a:tr>
              <a:tr h="94597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 hours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F07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Rapid Strept, C. difficile, Fecal Leukocytes, Fecal Lactoferrin, FLU/RSV &amp; MRSA Amplifications, Antibiotic Levels, Gram Stain, etc.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ED/INPT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Stat flu &amp; RSV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E2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C2C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Rapid HIV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161FF"/>
                    </a:solidFill>
                  </a:tcPr>
                </a:tc>
              </a:tr>
              <a:tr h="101624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24 -48 hours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F07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PCR:</a:t>
                      </a:r>
                    </a:p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Bordetella Pertussis, Mycoplasma &amp;</a:t>
                      </a:r>
                    </a:p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Pneumocystis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VIPER :  GC, Chlamydia &amp; Trichomonas</a:t>
                      </a:r>
                    </a:p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HSV &amp; VZV PCR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E2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HCV and CMV Quantitative PCR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Anti-nuclear antibody (ANA) Screening &amp; associated antibody testing (dsDNA, sm/RNP, etc.)</a:t>
                      </a:r>
                    </a:p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Celiac Disease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C2C6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Hepatitis A, B, &amp; C, Peri-natal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Syphilis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Confirmation, HIV with Confirmation, Routine Syphilis, Infectious Mononucleosis, Viral Antibody testing (EBV, CMV, Parvovirus B19), Lyme Disease with Confirmation</a:t>
                      </a:r>
                    </a:p>
                  </a:txBody>
                  <a:tcPr>
                    <a:solidFill>
                      <a:srgbClr val="6161FF"/>
                    </a:solidFill>
                  </a:tcPr>
                </a:tc>
              </a:tr>
              <a:tr h="66572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 days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F07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Bacterial Culture (Aerobic &amp; Anaerobic)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BK/EBV PCR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E2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HBV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HIV-1 Quantitative PCRs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C2C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161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days  to 3 weeks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F07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Fungal Culture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Virus Culture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E2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C2C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161FF"/>
                    </a:solidFill>
                  </a:tcPr>
                </a:tc>
              </a:tr>
              <a:tr h="47630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weeks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F07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AFB Culture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E2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B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C2C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821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161FF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64600" y="12192000"/>
            <a:ext cx="7239001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 and Fun Group</a:t>
            </a:r>
          </a:p>
          <a:p>
            <a:pPr>
              <a:buClr>
                <a:srgbClr val="64FC64"/>
              </a:buClr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Laser Tag</a:t>
            </a:r>
          </a:p>
          <a:p>
            <a:pPr>
              <a:buClr>
                <a:srgbClr val="64FC64"/>
              </a:buClr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Apple Pumpkin Food Fest</a:t>
            </a:r>
          </a:p>
          <a:p>
            <a:pPr>
              <a:buClr>
                <a:srgbClr val="64FC64"/>
              </a:buClr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Chocolate and Wine </a:t>
            </a:r>
          </a:p>
          <a:p>
            <a:pPr>
              <a:buClr>
                <a:srgbClr val="64FC64"/>
              </a:buClr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Bowling</a:t>
            </a:r>
          </a:p>
          <a:p>
            <a:pPr>
              <a:buClr>
                <a:srgbClr val="64FC64"/>
              </a:buClr>
            </a:pPr>
            <a:endParaRPr lang="en-US" sz="5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7800" y="8458200"/>
            <a:ext cx="900964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Working behind the scenes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patient care, 365 days a year!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3823" y="10127159"/>
            <a:ext cx="11990577" cy="7694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quickly results get to you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(upon receipt</a:t>
            </a:r>
            <a:r>
              <a:rPr lang="en-US" sz="4400" b="1" dirty="0" smtClean="0">
                <a:solidFill>
                  <a:schemeClr val="bg1"/>
                </a:solidFill>
              </a:rPr>
              <a:t>)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40800" y="11346359"/>
            <a:ext cx="10668000" cy="7694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like to have </a:t>
            </a:r>
            <a:r>
              <a:rPr lang="en-US" sz="4400" dirty="0" smtClean="0">
                <a:solidFill>
                  <a:srgbClr val="A828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en-US" sz="4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Micro</a:t>
            </a:r>
            <a:endParaRPr lang="en-US" sz="4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swagner\AppData\Local\Microsoft\Windows\Temporary Internet Files\Content.IE5\GNTBKWWR\family-playing-board-games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904" y="12268200"/>
            <a:ext cx="3898938" cy="393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wagner\AppData\Local\Microsoft\Windows\Temporary Internet Files\Content.IE5\XXC2LYWH\Agarplate_redbloodcell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117" y="7229405"/>
            <a:ext cx="5153259" cy="3282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32918400" cy="2295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533" y="-304800"/>
            <a:ext cx="17602200" cy="2819400"/>
          </a:xfrm>
        </p:spPr>
        <p:txBody>
          <a:bodyPr>
            <a:normAutofit/>
          </a:bodyPr>
          <a:lstStyle/>
          <a:p>
            <a:r>
              <a:rPr lang="en-US" sz="7500" dirty="0">
                <a:solidFill>
                  <a:schemeClr val="bg1"/>
                </a:solidFill>
                <a:latin typeface="Britannic Bold" panose="020B0903060703020204" pitchFamily="34" charset="0"/>
                <a:ea typeface="MS PMincho" panose="02020600040205080304" pitchFamily="18" charset="-128"/>
              </a:rPr>
              <a:t>Pathology &amp; Laboratory </a:t>
            </a:r>
            <a:r>
              <a:rPr lang="en-US" sz="7500" dirty="0" smtClean="0">
                <a:solidFill>
                  <a:schemeClr val="bg1"/>
                </a:solidFill>
                <a:latin typeface="Britannic Bold" panose="020B0903060703020204" pitchFamily="34" charset="0"/>
                <a:ea typeface="MS PMincho" panose="02020600040205080304" pitchFamily="18" charset="-128"/>
              </a:rPr>
              <a:t>Medicine</a:t>
            </a:r>
            <a:r>
              <a:rPr lang="en-US" sz="8000" b="1" dirty="0" smtClean="0">
                <a:solidFill>
                  <a:schemeClr val="bg1"/>
                </a:solidFill>
                <a:latin typeface="Britannic Bold" panose="020B0903060703020204" pitchFamily="34" charset="0"/>
                <a:ea typeface="MS PMincho" panose="02020600040205080304" pitchFamily="18" charset="-128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Britannic Bold" panose="020B0903060703020204" pitchFamily="34" charset="0"/>
                <a:ea typeface="MS PMincho" panose="02020600040205080304" pitchFamily="18" charset="-128"/>
              </a:rPr>
            </a:br>
            <a:r>
              <a:rPr lang="en-US" sz="6000" b="1" i="1" dirty="0" smtClean="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Clinical Microbiology</a:t>
            </a:r>
            <a:endParaRPr lang="en-US" sz="6000" b="1" i="1" dirty="0">
              <a:solidFill>
                <a:schemeClr val="bg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266386"/>
            <a:ext cx="32918400" cy="33516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87670" y="2443156"/>
            <a:ext cx="691551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Bacteriology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(covering 3 shifts)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 Medical Technologists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Tech Specialists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Assistant Supervisors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Supervisors</a:t>
            </a:r>
          </a:p>
          <a:p>
            <a:pPr algn="ctr"/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0" y="2854752"/>
            <a:ext cx="525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Virology</a:t>
            </a:r>
            <a:endParaRPr lang="en-US" sz="36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Medical Technologists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Supervisor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57035" y="2502877"/>
            <a:ext cx="82208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Molecular, Immunology &amp; Serology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Medical Technologists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Transplant Technologists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Assistant Supervisor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Supervisor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969" y="2516148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Specimen Receiving (MSR)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(covering 3 shifts)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Clinical Support Tech III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Clinical Support Tech IV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Supervisor</a:t>
            </a:r>
          </a:p>
          <a:p>
            <a:pPr algn="ctr"/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1100687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DIRECTORS: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Dr. Dwight J. Hardy &amp; Dr. Marilyn Menegus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69863" y="1189168"/>
            <a:ext cx="598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SUPERVISOR: 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Debra Jesien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C:\Users\swagner\AppData\Local\Microsoft\Windows\Temporary Internet Files\Content.IE5\TB1RDZ20\flu_virionw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633" y="3367088"/>
            <a:ext cx="1713767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wagner\AppData\Local\Microsoft\Windows\Temporary Internet Files\Content.IE5\TB1RDZ20\funny-bacilli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367088"/>
            <a:ext cx="1131852" cy="14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wagner\AppData\Local\Microsoft\Windows\Temporary Internet Files\Content.IE5\TBBOQQMU\dreamstime_171138[1]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97258"/>
            <a:ext cx="1102895" cy="170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wagner\AppData\Local\Microsoft\Windows\Temporary Internet Files\Content.IE5\TB1RDZ20\Molecule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900" y="3659985"/>
            <a:ext cx="1447800" cy="14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wagner\AppData\Local\Microsoft\Windows\Temporary Internet Files\Content.IE5\TBBOQQMU\hermandad-de-donantes-de-sangre-264xxx80-300xXx801[1]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53" y="3737875"/>
            <a:ext cx="843014" cy="13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0" y="5770662"/>
            <a:ext cx="4781550" cy="314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http://sharepoint.mc.rochester.edu/sites/BRANDCENTER/URMC/Logos/UR%20Medicine%20Logos/URM_horiz_blk_rev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491"/>
            <a:ext cx="3771900" cy="16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3481" r="1912" b="4752"/>
          <a:stretch/>
        </p:blipFill>
        <p:spPr bwMode="auto">
          <a:xfrm>
            <a:off x="582426" y="5663982"/>
            <a:ext cx="12295374" cy="4394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062" y="5183148"/>
            <a:ext cx="4850841" cy="328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2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EDEAE00C2C749892FCE4C00987605" ma:contentTypeVersion="0" ma:contentTypeDescription="Create a new document." ma:contentTypeScope="" ma:versionID="76ef5ad31a4618b74c29ffc025515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D3E1A-7DA8-49F1-B338-3E51E4F4A613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8F1F25-F086-49A3-8CEA-2E95E46FA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CF05DC-5DCB-4A94-AF86-B84596A71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290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Pathology &amp; Laboratory Medicine Clinical Microbiology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vroberts</dc:creator>
  <cp:lastModifiedBy>Bushen, Bethany R</cp:lastModifiedBy>
  <cp:revision>67</cp:revision>
  <cp:lastPrinted>2016-04-07T15:59:45Z</cp:lastPrinted>
  <dcterms:created xsi:type="dcterms:W3CDTF">2015-12-11T18:11:25Z</dcterms:created>
  <dcterms:modified xsi:type="dcterms:W3CDTF">2016-04-22T20:19:49Z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0x010100877EDEAE00C2C749892FCE4C00987605</vt:lpwstr>
  </property>
</Properties>
</file>