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</p:sldIdLst>
  <p:sldSz cx="329184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684" y="-744"/>
      </p:cViewPr>
      <p:guideLst>
        <p:guide orient="horz" pos="518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113021"/>
            <a:ext cx="2798064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9326880"/>
            <a:ext cx="2304288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0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7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0" y="659132"/>
            <a:ext cx="7406640" cy="140436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659132"/>
            <a:ext cx="21671280" cy="14043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1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8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0576561"/>
            <a:ext cx="27980640" cy="3268980"/>
          </a:xfrm>
        </p:spPr>
        <p:txBody>
          <a:bodyPr anchor="t"/>
          <a:lstStyle>
            <a:lvl1pPr algn="l">
              <a:defRPr sz="12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6976112"/>
            <a:ext cx="27980640" cy="3600449"/>
          </a:xfrm>
        </p:spPr>
        <p:txBody>
          <a:bodyPr anchor="b"/>
          <a:lstStyle>
            <a:lvl1pPr marL="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3840481"/>
            <a:ext cx="14538960" cy="10862311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0" y="3840481"/>
            <a:ext cx="14538960" cy="10862311"/>
          </a:xfrm>
        </p:spPr>
        <p:txBody>
          <a:bodyPr/>
          <a:lstStyle>
            <a:lvl1pPr>
              <a:defRPr sz="8600"/>
            </a:lvl1pPr>
            <a:lvl2pPr>
              <a:defRPr sz="7400"/>
            </a:lvl2pPr>
            <a:lvl3pPr>
              <a:defRPr sz="620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1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3684271"/>
            <a:ext cx="14544677" cy="1535429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5219700"/>
            <a:ext cx="14544677" cy="9483091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3684271"/>
            <a:ext cx="14550390" cy="1535429"/>
          </a:xfrm>
        </p:spPr>
        <p:txBody>
          <a:bodyPr anchor="b"/>
          <a:lstStyle>
            <a:lvl1pPr marL="0" indent="0">
              <a:buNone/>
              <a:defRPr sz="7400" b="1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5219700"/>
            <a:ext cx="14550390" cy="9483091"/>
          </a:xfrm>
        </p:spPr>
        <p:txBody>
          <a:bodyPr/>
          <a:lstStyle>
            <a:lvl1pPr>
              <a:defRPr sz="7400"/>
            </a:lvl1pPr>
            <a:lvl2pPr>
              <a:defRPr sz="6200"/>
            </a:lvl2pPr>
            <a:lvl3pPr>
              <a:defRPr sz="5600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3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6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655320"/>
            <a:ext cx="10829927" cy="2788920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655321"/>
            <a:ext cx="18402300" cy="14047471"/>
          </a:xfrm>
        </p:spPr>
        <p:txBody>
          <a:bodyPr/>
          <a:lstStyle>
            <a:lvl1pPr>
              <a:defRPr sz="9900"/>
            </a:lvl1pPr>
            <a:lvl2pPr>
              <a:defRPr sz="8600"/>
            </a:lvl2pPr>
            <a:lvl3pPr>
              <a:defRPr sz="74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3444241"/>
            <a:ext cx="10829927" cy="11258551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5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1521440"/>
            <a:ext cx="19751040" cy="1360171"/>
          </a:xfrm>
        </p:spPr>
        <p:txBody>
          <a:bodyPr anchor="b"/>
          <a:lstStyle>
            <a:lvl1pPr algn="l">
              <a:defRPr sz="6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470660"/>
            <a:ext cx="19751040" cy="9875520"/>
          </a:xfrm>
        </p:spPr>
        <p:txBody>
          <a:bodyPr/>
          <a:lstStyle>
            <a:lvl1pPr marL="0" indent="0">
              <a:buNone/>
              <a:defRPr sz="9900"/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2881611"/>
            <a:ext cx="19751040" cy="1931669"/>
          </a:xfrm>
        </p:spPr>
        <p:txBody>
          <a:bodyPr/>
          <a:lstStyle>
            <a:lvl1pPr marL="0" indent="0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7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659131"/>
            <a:ext cx="29626560" cy="2743200"/>
          </a:xfrm>
          <a:prstGeom prst="rect">
            <a:avLst/>
          </a:prstGeom>
        </p:spPr>
        <p:txBody>
          <a:bodyPr vert="horz" lIns="282156" tIns="141078" rIns="282156" bIns="14107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3840481"/>
            <a:ext cx="29626560" cy="10862311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15255241"/>
            <a:ext cx="76809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A0BC3-C682-4A54-B4A3-EA9C9A488586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15255241"/>
            <a:ext cx="104241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15255241"/>
            <a:ext cx="768096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A1AD-6383-47FB-AFE1-C5BE252EBB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2821564" rtl="0" eaLnBrk="1" latinLnBrk="0" hangingPunct="1">
        <a:spcBef>
          <a:spcPct val="0"/>
        </a:spcBef>
        <a:buNone/>
        <a:defRPr sz="1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58087" indent="-1058087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881739" algn="l" defTabSz="2821564" rtl="0" eaLnBrk="1" latinLnBrk="0" hangingPunct="1">
        <a:spcBef>
          <a:spcPct val="20000"/>
        </a:spcBef>
        <a:buFont typeface="Arial" panose="020B0604020202020204" pitchFamily="34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–"/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»"/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Font typeface="Arial" panose="020B0604020202020204" pitchFamily="34" charset="0"/>
        <a:buChar char="•"/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KIT BUILDING FLOW CHART 2016  3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18085" r="6361" b="2639"/>
          <a:stretch/>
        </p:blipFill>
        <p:spPr>
          <a:xfrm>
            <a:off x="10551696" y="5029200"/>
            <a:ext cx="14161646" cy="1125455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57201" y="7239000"/>
            <a:ext cx="10058399" cy="8839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524440" y="3899328"/>
            <a:ext cx="9111998" cy="4657349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688800" y="8710642"/>
            <a:ext cx="6994397" cy="452431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</a:ln>
        </p:spPr>
        <p:txBody>
          <a:bodyPr wrap="square" numCol="2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Canada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Jamaica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Brazil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China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Japan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United Kingdom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Germany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Spain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Argentina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Egypt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Lebanon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Oman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Belgium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France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Panama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Demark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Switzerland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Turkey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 smtClean="0"/>
              <a:t>Saudi Arabia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2400" dirty="0"/>
              <a:t>Dominican Republic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28"/>
            <a:ext cx="32918400" cy="2590800"/>
          </a:xfr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1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Pathology and Laboratory Medicine</a:t>
            </a:r>
            <a:endParaRPr lang="en-US" sz="1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593" y="12456755"/>
            <a:ext cx="2362200" cy="36214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612599" y="2935069"/>
            <a:ext cx="7222999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Countries We Ship To…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935069"/>
            <a:ext cx="8153400" cy="249299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We Do…</a:t>
            </a:r>
          </a:p>
          <a:p>
            <a:pPr algn="ctr"/>
            <a:r>
              <a:rPr lang="en-US" sz="2400" dirty="0" smtClean="0"/>
              <a:t>The </a:t>
            </a:r>
            <a:r>
              <a:rPr lang="en-US" sz="2400" b="1" dirty="0" smtClean="0"/>
              <a:t>Clinical Trials Kit Building Department</a:t>
            </a:r>
            <a:r>
              <a:rPr lang="en-US" sz="2400" dirty="0" smtClean="0"/>
              <a:t> is responsible for creating custom specimen collection kits for multiple research studies across the globe.  Our department was created because of the growth of Clinical Trials.  We currently have over 2 dozen studies that we manage and we continue to grow every year.   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1458575" y="2792788"/>
            <a:ext cx="1100224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Clinical Trials Kit Building Department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372350"/>
            <a:ext cx="4800600" cy="3600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638" y="4265629"/>
            <a:ext cx="8785601" cy="38877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4013" y="6364069"/>
            <a:ext cx="8764387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A Glance of supplies we provide…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7239001"/>
            <a:ext cx="10287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Vacutainers with various additives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Urine Cups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Blood Draw Kits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Hematology Slide Kits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Pipets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Specimen transport bags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Various sizes of cryovials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Formalin Biopsy Jars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DNA Specialty tubes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Buccal Swabs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/>
              <a:t>We also provide various shipping containers that our sites use to return samples  that are either frozen, ambient, or refrigerated. 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344400"/>
            <a:ext cx="3530600" cy="2647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2260391"/>
            <a:ext cx="24003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5087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Ambient Shipper Supplies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458200" y="13010347"/>
            <a:ext cx="11128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Cooler </a:t>
            </a:r>
          </a:p>
          <a:p>
            <a:pPr algn="ctr"/>
            <a:r>
              <a:rPr lang="en-US" sz="2000" dirty="0" smtClean="0"/>
              <a:t>for </a:t>
            </a:r>
          </a:p>
          <a:p>
            <a:pPr algn="ctr"/>
            <a:r>
              <a:rPr lang="en-US" sz="2000" dirty="0" smtClean="0"/>
              <a:t>Samples </a:t>
            </a:r>
          </a:p>
          <a:p>
            <a:pPr algn="ctr"/>
            <a:r>
              <a:rPr lang="en-US" sz="2000" dirty="0" smtClean="0"/>
              <a:t>on </a:t>
            </a:r>
          </a:p>
          <a:p>
            <a:pPr algn="ctr"/>
            <a:r>
              <a:rPr lang="en-US" sz="2000" dirty="0" smtClean="0"/>
              <a:t>Dry Ice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991600" y="4343400"/>
            <a:ext cx="9923101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Process Flow Chart for One Kit Build…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150" y="9406157"/>
            <a:ext cx="4449531" cy="25435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763" y="9372601"/>
            <a:ext cx="4585677" cy="25771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5174684"/>
            <a:ext cx="5359506" cy="401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9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EDEAE00C2C749892FCE4C00987605" ma:contentTypeVersion="0" ma:contentTypeDescription="Create a new document." ma:contentTypeScope="" ma:versionID="76ef5ad31a4618b74c29ffc025515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6110D8-F070-4B5F-A593-DBBAD793C5B7}">
  <ds:schemaRefs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A44A30-2E15-409E-8F2C-92630B302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708115-0F08-4370-A3A8-2D421BA46F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932</TotalTime>
  <Words>170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Department of Pathology and Laboratory Medicine</vt:lpstr>
    </vt:vector>
  </TitlesOfParts>
  <Company>URMC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Pathology and  Laboratory Medicine</dc:title>
  <dc:creator>Winters, Shira M</dc:creator>
  <cp:lastModifiedBy>Bushen, Bethany R</cp:lastModifiedBy>
  <cp:revision>26</cp:revision>
  <dcterms:created xsi:type="dcterms:W3CDTF">2015-12-10T20:34:04Z</dcterms:created>
  <dcterms:modified xsi:type="dcterms:W3CDTF">2016-04-22T20:20:22Z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0x010100877EDEAE00C2C749892FCE4C00987605</vt:lpwstr>
  </property>
</Properties>
</file>