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56" r:id="rId5"/>
  </p:sldIdLst>
  <p:sldSz cx="32918400" cy="16459200"/>
  <p:notesSz cx="6858000" cy="9144000"/>
  <p:defaultTextStyle>
    <a:defPPr>
      <a:defRPr lang="en-US"/>
    </a:defPPr>
    <a:lvl1pPr marL="0" algn="l" defTabSz="2820250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122" algn="l" defTabSz="2820250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0250" algn="l" defTabSz="2820250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0371" algn="l" defTabSz="2820250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0496" algn="l" defTabSz="2820250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0621" algn="l" defTabSz="2820250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0743" algn="l" defTabSz="2820250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0870" algn="l" defTabSz="2820250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0992" algn="l" defTabSz="2820250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1104" y="-834"/>
      </p:cViewPr>
      <p:guideLst>
        <p:guide orient="horz" pos="518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D1D4D-DA8C-460C-BBB7-8887873E072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6A799-50A0-4E0D-B383-C5AE630A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9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86" algn="l" defTabSz="9139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75" algn="l" defTabSz="9139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58" algn="l" defTabSz="9139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47" algn="l" defTabSz="9139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33" algn="l" defTabSz="9139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22" algn="l" defTabSz="9139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08" algn="l" defTabSz="9139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894" algn="l" defTabSz="9139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685800"/>
            <a:ext cx="6858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6A799-50A0-4E0D-B383-C5AE630AA7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0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822961" y="548640"/>
            <a:ext cx="31305398" cy="1448409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761995" y="12849511"/>
            <a:ext cx="31404154" cy="3195792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840481"/>
            <a:ext cx="27980640" cy="4272259"/>
          </a:xfrm>
        </p:spPr>
        <p:txBody>
          <a:bodyPr anchor="b">
            <a:normAutofit/>
          </a:bodyPr>
          <a:lstStyle>
            <a:lvl1pPr>
              <a:defRPr sz="1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8534402"/>
            <a:ext cx="23042880" cy="3535680"/>
          </a:xfrm>
        </p:spPr>
        <p:txBody>
          <a:bodyPr>
            <a:normAutofit/>
          </a:bodyPr>
          <a:lstStyle>
            <a:lvl1pPr marL="0" indent="0" algn="ctr">
              <a:buNone/>
              <a:defRPr sz="6200">
                <a:solidFill>
                  <a:srgbClr val="FFFFFF"/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03D-0832-4E81-B95C-5816D48AC52C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32C8-20A6-44C6-B6DD-F4136341A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03D-0832-4E81-B95C-5816D48AC52C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32C8-20A6-44C6-B6DD-F4136341A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822961" y="548640"/>
            <a:ext cx="31305398" cy="342351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03D-0832-4E81-B95C-5816D48AC52C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32C8-20A6-44C6-B6DD-F4136341A6EF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761995" y="1714058"/>
            <a:ext cx="31404154" cy="3195792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3474722"/>
            <a:ext cx="7406640" cy="10769599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3474720"/>
            <a:ext cx="21671280" cy="10769602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03D-0832-4E81-B95C-5816D48AC52C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32C8-20A6-44C6-B6DD-F4136341A6E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822961" y="548641"/>
            <a:ext cx="31305398" cy="11367821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21770780" y="10088621"/>
            <a:ext cx="10355144" cy="1713662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282156" tIns="141078" rIns="282156" bIns="1410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9429555" y="9780697"/>
            <a:ext cx="19960254" cy="2040331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282156" tIns="141078" rIns="282156" bIns="1410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10183422" y="9810150"/>
            <a:ext cx="19684728" cy="1858253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282156" tIns="141078" rIns="282156" bIns="1410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20194160" y="9778019"/>
            <a:ext cx="11908800" cy="1563718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282156" tIns="141078" rIns="282156" bIns="1410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761995" y="9740532"/>
            <a:ext cx="31404154" cy="3191698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282156" tIns="141078" rIns="282156" bIns="1410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116" y="5912544"/>
            <a:ext cx="27980640" cy="3657600"/>
          </a:xfrm>
        </p:spPr>
        <p:txBody>
          <a:bodyPr anchor="t">
            <a:normAutofit/>
          </a:bodyPr>
          <a:lstStyle>
            <a:lvl1pPr algn="ctr">
              <a:defRPr sz="1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2515" y="3449877"/>
            <a:ext cx="23103842" cy="2255522"/>
          </a:xfrm>
        </p:spPr>
        <p:txBody>
          <a:bodyPr anchor="b">
            <a:normAutofit/>
          </a:bodyPr>
          <a:lstStyle>
            <a:lvl1pPr marL="0" indent="0" algn="ctr">
              <a:buNone/>
              <a:defRPr sz="6200">
                <a:solidFill>
                  <a:srgbClr val="FFFFFF"/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03D-0832-4E81-B95C-5816D48AC52C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32C8-20A6-44C6-B6DD-F4136341A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03D-0832-4E81-B95C-5816D48AC52C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32C8-20A6-44C6-B6DD-F4136341A6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435958" y="6430062"/>
            <a:ext cx="13759892" cy="8273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16722548" y="6430062"/>
            <a:ext cx="13759892" cy="8273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5962" y="6427475"/>
            <a:ext cx="13759892" cy="1535429"/>
          </a:xfrm>
        </p:spPr>
        <p:txBody>
          <a:bodyPr anchor="ctr"/>
          <a:lstStyle>
            <a:lvl1pPr marL="0" indent="0" algn="ctr">
              <a:buNone/>
              <a:defRPr sz="7400" b="0">
                <a:solidFill>
                  <a:schemeClr val="tx2"/>
                </a:solidFill>
                <a:latin typeface="+mj-lt"/>
              </a:defRPr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8399" y="8229602"/>
            <a:ext cx="13752198" cy="6473191"/>
          </a:xfrm>
        </p:spPr>
        <p:txBody>
          <a:bodyPr/>
          <a:lstStyle>
            <a:lvl1pPr>
              <a:defRPr sz="6200"/>
            </a:lvl1pPr>
            <a:lvl2pPr>
              <a:defRPr sz="5600"/>
            </a:lvl2pPr>
            <a:lvl3pPr>
              <a:defRPr sz="4900"/>
            </a:lvl3pPr>
            <a:lvl4pPr>
              <a:defRPr sz="4300"/>
            </a:lvl4pPr>
            <a:lvl5pPr>
              <a:defRPr sz="43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33520" y="6427472"/>
            <a:ext cx="13759892" cy="1535429"/>
          </a:xfrm>
        </p:spPr>
        <p:txBody>
          <a:bodyPr anchor="ctr"/>
          <a:lstStyle>
            <a:lvl1pPr marL="0" indent="0" algn="ctr">
              <a:buNone/>
              <a:defRPr sz="7400" b="0" i="0">
                <a:solidFill>
                  <a:schemeClr val="tx2"/>
                </a:solidFill>
                <a:latin typeface="+mj-lt"/>
              </a:defRPr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0" y="8229602"/>
            <a:ext cx="13759892" cy="6473191"/>
          </a:xfrm>
        </p:spPr>
        <p:txBody>
          <a:bodyPr/>
          <a:lstStyle>
            <a:lvl1pPr>
              <a:defRPr sz="6200"/>
            </a:lvl1pPr>
            <a:lvl2pPr>
              <a:defRPr sz="5600"/>
            </a:lvl2pPr>
            <a:lvl3pPr>
              <a:defRPr sz="4900"/>
            </a:lvl3pPr>
            <a:lvl4pPr>
              <a:defRPr sz="4300"/>
            </a:lvl4pPr>
            <a:lvl5pPr>
              <a:defRPr sz="43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03D-0832-4E81-B95C-5816D48AC52C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32C8-20A6-44C6-B6DD-F4136341A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03D-0832-4E81-B95C-5816D48AC52C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32C8-20A6-44C6-B6DD-F4136341A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22961" y="548640"/>
            <a:ext cx="31305398" cy="342351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761995" y="1714058"/>
            <a:ext cx="31404154" cy="3191698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03D-0832-4E81-B95C-5816D48AC52C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32C8-20A6-44C6-B6DD-F4136341A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822961" y="548640"/>
            <a:ext cx="31305398" cy="342351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03D-0832-4E81-B95C-5816D48AC52C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32C8-20A6-44C6-B6DD-F4136341A6E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91840" y="8595361"/>
            <a:ext cx="12070080" cy="45720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1851"/>
              </a:spcAft>
              <a:buNone/>
              <a:defRPr sz="5600">
                <a:solidFill>
                  <a:schemeClr val="tx2"/>
                </a:solidFill>
              </a:defRPr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761995" y="1714058"/>
            <a:ext cx="31404154" cy="3195792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3291840" y="5486401"/>
            <a:ext cx="12070080" cy="3006547"/>
          </a:xfrm>
        </p:spPr>
        <p:txBody>
          <a:bodyPr anchor="b">
            <a:noAutofit/>
          </a:bodyPr>
          <a:lstStyle>
            <a:lvl1pPr algn="l">
              <a:defRPr sz="9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7065" y="4389120"/>
            <a:ext cx="14054674" cy="9144000"/>
          </a:xfrm>
        </p:spPr>
        <p:txBody>
          <a:bodyPr anchor="ctr"/>
          <a:lstStyle>
            <a:lvl1pPr>
              <a:buClr>
                <a:schemeClr val="bg1"/>
              </a:buClr>
              <a:defRPr sz="68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62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56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49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4900">
                <a:solidFill>
                  <a:schemeClr val="tx2"/>
                </a:solidFill>
              </a:defRPr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822961" y="548640"/>
            <a:ext cx="31305398" cy="1448409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761995" y="12849511"/>
            <a:ext cx="31404154" cy="3195792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6961" y="812801"/>
            <a:ext cx="13725522" cy="5831842"/>
          </a:xfrm>
        </p:spPr>
        <p:txBody>
          <a:bodyPr anchor="b">
            <a:normAutofit/>
          </a:bodyPr>
          <a:lstStyle>
            <a:lvl1pPr algn="l">
              <a:defRPr sz="8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3" y="6685281"/>
            <a:ext cx="13746482" cy="5811521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rgbClr val="FFFFFF"/>
                </a:solidFill>
              </a:defRPr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03D-0832-4E81-B95C-5816D48AC52C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32C8-20A6-44C6-B6DD-F4136341A6E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17520" y="3291840"/>
            <a:ext cx="12838176" cy="7022592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9900">
                <a:solidFill>
                  <a:schemeClr val="bg1"/>
                </a:solidFill>
              </a:defRPr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822961" y="548640"/>
            <a:ext cx="31305398" cy="5925312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761995" y="4030629"/>
            <a:ext cx="31404154" cy="3191698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811988"/>
            <a:ext cx="29626560" cy="3006547"/>
          </a:xfrm>
          <a:prstGeom prst="rect">
            <a:avLst/>
          </a:prstGeom>
        </p:spPr>
        <p:txBody>
          <a:bodyPr vert="horz" lIns="282156" tIns="141078" rIns="282156" bIns="1410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589220" y="15000395"/>
            <a:ext cx="13632084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100">
                <a:solidFill>
                  <a:schemeClr val="tx2"/>
                </a:solidFill>
              </a:defRPr>
            </a:lvl1pPr>
          </a:lstStyle>
          <a:p>
            <a:fld id="{D4AFD03D-0832-4E81-B95C-5816D48AC52C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7098" y="15000395"/>
            <a:ext cx="13632088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l">
              <a:defRPr sz="3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67917" y="15000392"/>
            <a:ext cx="4182574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100">
                <a:solidFill>
                  <a:schemeClr val="tx2"/>
                </a:solidFill>
              </a:defRPr>
            </a:lvl1pPr>
          </a:lstStyle>
          <a:p>
            <a:fld id="{143632C8-20A6-44C6-B6DD-F4136341A6E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9442" y="6421121"/>
            <a:ext cx="26670000" cy="8281670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2821564" rtl="0" eaLnBrk="1" latinLnBrk="0" hangingPunct="1">
        <a:spcBef>
          <a:spcPct val="0"/>
        </a:spcBef>
        <a:buNone/>
        <a:defRPr sz="136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846469" indent="-846469" algn="l" defTabSz="2821564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7400" kern="1200">
          <a:solidFill>
            <a:schemeClr val="tx2"/>
          </a:solidFill>
          <a:latin typeface="+mn-lt"/>
          <a:ea typeface="+mn-ea"/>
          <a:cs typeface="+mn-cs"/>
        </a:defRPr>
      </a:lvl1pPr>
      <a:lvl2pPr marL="1778175" indent="-846469" algn="l" defTabSz="2821564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6800" kern="1200">
          <a:solidFill>
            <a:schemeClr val="tx2"/>
          </a:solidFill>
          <a:latin typeface="+mn-lt"/>
          <a:ea typeface="+mn-ea"/>
          <a:cs typeface="+mn-cs"/>
        </a:defRPr>
      </a:lvl2pPr>
      <a:lvl3pPr marL="2640319" indent="-705391" algn="l" defTabSz="2821564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6200" kern="1200">
          <a:solidFill>
            <a:schemeClr val="tx2"/>
          </a:solidFill>
          <a:latin typeface="+mn-lt"/>
          <a:ea typeface="+mn-ea"/>
          <a:cs typeface="+mn-cs"/>
        </a:defRPr>
      </a:lvl3pPr>
      <a:lvl4pPr marL="3526955" indent="-705391" algn="l" defTabSz="2821564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5600" kern="1200">
          <a:solidFill>
            <a:schemeClr val="tx2"/>
          </a:solidFill>
          <a:latin typeface="+mn-lt"/>
          <a:ea typeface="+mn-ea"/>
          <a:cs typeface="+mn-cs"/>
        </a:defRPr>
      </a:lvl4pPr>
      <a:lvl5pPr marL="4514503" indent="-705391" algn="l" defTabSz="2821564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4900" kern="1200">
          <a:solidFill>
            <a:schemeClr val="tx2"/>
          </a:solidFill>
          <a:latin typeface="+mn-lt"/>
          <a:ea typeface="+mn-ea"/>
          <a:cs typeface="+mn-cs"/>
        </a:defRPr>
      </a:lvl5pPr>
      <a:lvl6pPr marL="5502050" indent="-705391" algn="l" defTabSz="2821564" rtl="0" eaLnBrk="1" latinLnBrk="0" hangingPunct="1">
        <a:spcBef>
          <a:spcPts val="1185"/>
        </a:spcBef>
        <a:buClr>
          <a:schemeClr val="accent1"/>
        </a:buClr>
        <a:buFont typeface="Symbol" pitchFamily="18" charset="2"/>
        <a:buChar char="*"/>
        <a:defRPr sz="4300" kern="1200">
          <a:solidFill>
            <a:schemeClr val="tx2"/>
          </a:solidFill>
          <a:latin typeface="+mn-lt"/>
          <a:ea typeface="+mn-ea"/>
          <a:cs typeface="+mn-cs"/>
        </a:defRPr>
      </a:lvl6pPr>
      <a:lvl7pPr marL="6489597" indent="-705391" algn="l" defTabSz="2821564" rtl="0" eaLnBrk="1" latinLnBrk="0" hangingPunct="1">
        <a:spcBef>
          <a:spcPts val="1185"/>
        </a:spcBef>
        <a:buClr>
          <a:schemeClr val="accent1"/>
        </a:buClr>
        <a:buFont typeface="Symbol" pitchFamily="18" charset="2"/>
        <a:buChar char="*"/>
        <a:defRPr sz="4300" kern="1200">
          <a:solidFill>
            <a:schemeClr val="tx2"/>
          </a:solidFill>
          <a:latin typeface="+mn-lt"/>
          <a:ea typeface="+mn-ea"/>
          <a:cs typeface="+mn-cs"/>
        </a:defRPr>
      </a:lvl7pPr>
      <a:lvl8pPr marL="7477145" indent="-705391" algn="l" defTabSz="2821564" rtl="0" eaLnBrk="1" latinLnBrk="0" hangingPunct="1">
        <a:spcBef>
          <a:spcPts val="1185"/>
        </a:spcBef>
        <a:buClr>
          <a:schemeClr val="accent1"/>
        </a:buClr>
        <a:buFont typeface="Symbol" pitchFamily="18" charset="2"/>
        <a:buChar char="*"/>
        <a:defRPr sz="4300" kern="1200">
          <a:solidFill>
            <a:schemeClr val="tx2"/>
          </a:solidFill>
          <a:latin typeface="+mn-lt"/>
          <a:ea typeface="+mn-ea"/>
          <a:cs typeface="+mn-cs"/>
        </a:defRPr>
      </a:lvl8pPr>
      <a:lvl9pPr marL="8464692" indent="-705391" algn="l" defTabSz="2821564" rtl="0" eaLnBrk="1" latinLnBrk="0" hangingPunct="1">
        <a:spcBef>
          <a:spcPts val="1185"/>
        </a:spcBef>
        <a:buClr>
          <a:schemeClr val="accent1"/>
        </a:buClr>
        <a:buFont typeface="Symbol" pitchFamily="18" charset="2"/>
        <a:buChar char="*"/>
        <a:defRPr sz="43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PowerPoint_97-2003_Presentation1.ppt"/><Relationship Id="rId13" Type="http://schemas.openxmlformats.org/officeDocument/2006/relationships/image" Target="../media/image9.ti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8.t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tif"/><Relationship Id="rId11" Type="http://schemas.openxmlformats.org/officeDocument/2006/relationships/image" Target="../media/image7.tif"/><Relationship Id="rId5" Type="http://schemas.openxmlformats.org/officeDocument/2006/relationships/image" Target="../media/image4.tiff"/><Relationship Id="rId10" Type="http://schemas.openxmlformats.org/officeDocument/2006/relationships/image" Target="../media/image6.tif"/><Relationship Id="rId4" Type="http://schemas.openxmlformats.org/officeDocument/2006/relationships/image" Target="../media/image3.png"/><Relationship Id="rId9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" y="365760"/>
            <a:ext cx="32904684" cy="201168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MS PMincho" panose="02020600040205080304" pitchFamily="18" charset="-128"/>
                <a:cs typeface="Times New Roman" panose="02020603050405020304" pitchFamily="18" charset="0"/>
              </a:rPr>
              <a:t>Pathology &amp; Laboratory Medicine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157500"/>
            <a:ext cx="3281414" cy="14208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83122" y="8054745"/>
            <a:ext cx="7496239" cy="42535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800" y="4305177"/>
            <a:ext cx="10391919" cy="43796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91800" y="2362200"/>
            <a:ext cx="1363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Courier</a:t>
            </a:r>
            <a:r>
              <a:rPr lang="en-US" sz="10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0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endParaRPr lang="en-US" sz="10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4225" y="4707244"/>
            <a:ext cx="6477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we do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Pick up and deliver specimens,                              reports and lab supplies for several hundred clients.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Make over 280,000 scheduled stops per year.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Make over 20,000 unscheduled STAT pickups per year.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Barcode scanning of specimen bags for superior tracking.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41225" y="4731495"/>
            <a:ext cx="41980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we are</a:t>
            </a:r>
          </a:p>
          <a:p>
            <a:pPr marL="457200" indent="-457200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Couriers</a:t>
            </a:r>
          </a:p>
          <a:p>
            <a:pPr marL="457200" indent="-457200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Dispatcher</a:t>
            </a:r>
          </a:p>
          <a:p>
            <a:pPr marL="457200" indent="-457200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Asst. Supervisor</a:t>
            </a:r>
          </a:p>
          <a:p>
            <a:pPr marL="457200" indent="-457200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Supervisor </a:t>
            </a:r>
          </a:p>
          <a:p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31600" y="8939174"/>
            <a:ext cx="8534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Courier Fleet</a:t>
            </a:r>
          </a:p>
          <a:p>
            <a:pPr marL="457200" indent="-457200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vehicles</a:t>
            </a:r>
          </a:p>
          <a:p>
            <a:pPr marL="457200" indent="-457200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AWD Subaru Imprezas</a:t>
            </a:r>
          </a:p>
          <a:p>
            <a:pPr marL="457200" indent="-457200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 21,000 gallons of gas used per year</a:t>
            </a:r>
          </a:p>
          <a:p>
            <a:pPr marL="457200" indent="-457200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540,000 miles driven per year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811696"/>
              </p:ext>
            </p:extLst>
          </p:nvPr>
        </p:nvGraphicFramePr>
        <p:xfrm>
          <a:off x="12034137" y="8930302"/>
          <a:ext cx="11938607" cy="6975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resentation" r:id="rId8" imgW="3723185" imgH="2723450" progId="PowerPoint.Show.8">
                  <p:embed/>
                </p:oleObj>
              </mc:Choice>
              <mc:Fallback>
                <p:oleObj name="Presentation" r:id="rId8" imgW="3723185" imgH="2723450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034137" y="8930302"/>
                        <a:ext cx="11938607" cy="6975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0392249"/>
            <a:ext cx="5513809" cy="55138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800" y="11947700"/>
            <a:ext cx="4419600" cy="441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4" y="1990823"/>
            <a:ext cx="4251406" cy="42514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4097305"/>
            <a:ext cx="4905318" cy="4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618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7EDEAE00C2C749892FCE4C00987605" ma:contentTypeVersion="0" ma:contentTypeDescription="Create a new document." ma:contentTypeScope="" ma:versionID="76ef5ad31a4618b74c29ffc025515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CF05DC-5DCB-4A94-AF86-B84596A713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8F1F25-F086-49A3-8CEA-2E95E46FA3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0AD3E1A-7DA8-49F1-B338-3E51E4F4A613}">
  <ds:schemaRefs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90</Words>
  <Application>Microsoft Office PowerPoint</Application>
  <PresentationFormat>Custom</PresentationFormat>
  <Paragraphs>18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Waveform</vt:lpstr>
      <vt:lpstr>Presentation</vt:lpstr>
      <vt:lpstr>Pathology &amp; Laboratory Medicine</vt:lpstr>
    </vt:vector>
  </TitlesOfParts>
  <Company>URMC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vroberts</dc:creator>
  <cp:lastModifiedBy>Bushen, Bethany R</cp:lastModifiedBy>
  <cp:revision>28</cp:revision>
  <dcterms:created xsi:type="dcterms:W3CDTF">2015-12-11T18:11:25Z</dcterms:created>
  <dcterms:modified xsi:type="dcterms:W3CDTF">2016-04-22T20:20:56Z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0x010100877EDEAE00C2C749892FCE4C00987605</vt:lpwstr>
  </property>
</Properties>
</file>