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
  </p:notesMasterIdLst>
  <p:sldIdLst>
    <p:sldId id="256" r:id="rId5"/>
  </p:sldIdLst>
  <p:sldSz cx="43891200" cy="32918400"/>
  <p:notesSz cx="7010400" cy="9296400"/>
  <p:defaultTextStyle>
    <a:defPPr>
      <a:defRPr lang="en-US"/>
    </a:defPPr>
    <a:lvl1pPr marL="0" algn="l" defTabSz="4388943" rtl="0" eaLnBrk="1" latinLnBrk="0" hangingPunct="1">
      <a:defRPr sz="8700" kern="1200">
        <a:solidFill>
          <a:schemeClr val="tx1"/>
        </a:solidFill>
        <a:latin typeface="+mn-lt"/>
        <a:ea typeface="+mn-ea"/>
        <a:cs typeface="+mn-cs"/>
      </a:defRPr>
    </a:lvl1pPr>
    <a:lvl2pPr marL="2194471" algn="l" defTabSz="4388943" rtl="0" eaLnBrk="1" latinLnBrk="0" hangingPunct="1">
      <a:defRPr sz="8700" kern="1200">
        <a:solidFill>
          <a:schemeClr val="tx1"/>
        </a:solidFill>
        <a:latin typeface="+mn-lt"/>
        <a:ea typeface="+mn-ea"/>
        <a:cs typeface="+mn-cs"/>
      </a:defRPr>
    </a:lvl2pPr>
    <a:lvl3pPr marL="4388943" algn="l" defTabSz="4388943" rtl="0" eaLnBrk="1" latinLnBrk="0" hangingPunct="1">
      <a:defRPr sz="8700" kern="1200">
        <a:solidFill>
          <a:schemeClr val="tx1"/>
        </a:solidFill>
        <a:latin typeface="+mn-lt"/>
        <a:ea typeface="+mn-ea"/>
        <a:cs typeface="+mn-cs"/>
      </a:defRPr>
    </a:lvl3pPr>
    <a:lvl4pPr marL="6583414" algn="l" defTabSz="4388943" rtl="0" eaLnBrk="1" latinLnBrk="0" hangingPunct="1">
      <a:defRPr sz="8700" kern="1200">
        <a:solidFill>
          <a:schemeClr val="tx1"/>
        </a:solidFill>
        <a:latin typeface="+mn-lt"/>
        <a:ea typeface="+mn-ea"/>
        <a:cs typeface="+mn-cs"/>
      </a:defRPr>
    </a:lvl4pPr>
    <a:lvl5pPr marL="8777886" algn="l" defTabSz="4388943" rtl="0" eaLnBrk="1" latinLnBrk="0" hangingPunct="1">
      <a:defRPr sz="8700" kern="1200">
        <a:solidFill>
          <a:schemeClr val="tx1"/>
        </a:solidFill>
        <a:latin typeface="+mn-lt"/>
        <a:ea typeface="+mn-ea"/>
        <a:cs typeface="+mn-cs"/>
      </a:defRPr>
    </a:lvl5pPr>
    <a:lvl6pPr marL="10972357" algn="l" defTabSz="4388943" rtl="0" eaLnBrk="1" latinLnBrk="0" hangingPunct="1">
      <a:defRPr sz="8700" kern="1200">
        <a:solidFill>
          <a:schemeClr val="tx1"/>
        </a:solidFill>
        <a:latin typeface="+mn-lt"/>
        <a:ea typeface="+mn-ea"/>
        <a:cs typeface="+mn-cs"/>
      </a:defRPr>
    </a:lvl6pPr>
    <a:lvl7pPr marL="13166828" algn="l" defTabSz="4388943" rtl="0" eaLnBrk="1" latinLnBrk="0" hangingPunct="1">
      <a:defRPr sz="8700" kern="1200">
        <a:solidFill>
          <a:schemeClr val="tx1"/>
        </a:solidFill>
        <a:latin typeface="+mn-lt"/>
        <a:ea typeface="+mn-ea"/>
        <a:cs typeface="+mn-cs"/>
      </a:defRPr>
    </a:lvl7pPr>
    <a:lvl8pPr marL="15361300" algn="l" defTabSz="4388943" rtl="0" eaLnBrk="1" latinLnBrk="0" hangingPunct="1">
      <a:defRPr sz="8700" kern="1200">
        <a:solidFill>
          <a:schemeClr val="tx1"/>
        </a:solidFill>
        <a:latin typeface="+mn-lt"/>
        <a:ea typeface="+mn-ea"/>
        <a:cs typeface="+mn-cs"/>
      </a:defRPr>
    </a:lvl8pPr>
    <a:lvl9pPr marL="17555771" algn="l" defTabSz="4388943"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916" autoAdjust="0"/>
    <p:restoredTop sz="99509" autoAdjust="0"/>
  </p:normalViewPr>
  <p:slideViewPr>
    <p:cSldViewPr>
      <p:cViewPr>
        <p:scale>
          <a:sx n="10" d="100"/>
          <a:sy n="10" d="100"/>
        </p:scale>
        <p:origin x="-3306" y="-144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8EDB399-5570-4AEC-8AD2-63F5DB4A34EE}" type="datetimeFigureOut">
              <a:rPr lang="en-US" smtClean="0"/>
              <a:t>4/22/2016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7F0B5B9-BF51-4D0B-8B2A-A7446BF5A4F7}" type="slidenum">
              <a:rPr lang="en-US" smtClean="0"/>
              <a:t>‹#›</a:t>
            </a:fld>
            <a:endParaRPr lang="en-US" dirty="0"/>
          </a:p>
        </p:txBody>
      </p:sp>
    </p:spTree>
    <p:extLst>
      <p:ext uri="{BB962C8B-B14F-4D97-AF65-F5344CB8AC3E}">
        <p14:creationId xmlns:p14="http://schemas.microsoft.com/office/powerpoint/2010/main" val="3677856957"/>
      </p:ext>
    </p:extLst>
  </p:cSld>
  <p:clrMap bg1="lt1" tx1="dk1" bg2="lt2" tx2="dk2" accent1="accent1" accent2="accent2" accent3="accent3" accent4="accent4" accent5="accent5" accent6="accent6" hlink="hlink" folHlink="folHlink"/>
  <p:notesStyle>
    <a:lvl1pPr marL="0" algn="l" defTabSz="1422349" rtl="0" eaLnBrk="1" latinLnBrk="0" hangingPunct="1">
      <a:defRPr sz="1900" kern="1200">
        <a:solidFill>
          <a:schemeClr val="tx1"/>
        </a:solidFill>
        <a:latin typeface="+mn-lt"/>
        <a:ea typeface="+mn-ea"/>
        <a:cs typeface="+mn-cs"/>
      </a:defRPr>
    </a:lvl1pPr>
    <a:lvl2pPr marL="711175" algn="l" defTabSz="1422349" rtl="0" eaLnBrk="1" latinLnBrk="0" hangingPunct="1">
      <a:defRPr sz="1900" kern="1200">
        <a:solidFill>
          <a:schemeClr val="tx1"/>
        </a:solidFill>
        <a:latin typeface="+mn-lt"/>
        <a:ea typeface="+mn-ea"/>
        <a:cs typeface="+mn-cs"/>
      </a:defRPr>
    </a:lvl2pPr>
    <a:lvl3pPr marL="1422349" algn="l" defTabSz="1422349" rtl="0" eaLnBrk="1" latinLnBrk="0" hangingPunct="1">
      <a:defRPr sz="1900" kern="1200">
        <a:solidFill>
          <a:schemeClr val="tx1"/>
        </a:solidFill>
        <a:latin typeface="+mn-lt"/>
        <a:ea typeface="+mn-ea"/>
        <a:cs typeface="+mn-cs"/>
      </a:defRPr>
    </a:lvl3pPr>
    <a:lvl4pPr marL="2133524" algn="l" defTabSz="1422349" rtl="0" eaLnBrk="1" latinLnBrk="0" hangingPunct="1">
      <a:defRPr sz="1900" kern="1200">
        <a:solidFill>
          <a:schemeClr val="tx1"/>
        </a:solidFill>
        <a:latin typeface="+mn-lt"/>
        <a:ea typeface="+mn-ea"/>
        <a:cs typeface="+mn-cs"/>
      </a:defRPr>
    </a:lvl4pPr>
    <a:lvl5pPr marL="2844698" algn="l" defTabSz="1422349" rtl="0" eaLnBrk="1" latinLnBrk="0" hangingPunct="1">
      <a:defRPr sz="1900" kern="1200">
        <a:solidFill>
          <a:schemeClr val="tx1"/>
        </a:solidFill>
        <a:latin typeface="+mn-lt"/>
        <a:ea typeface="+mn-ea"/>
        <a:cs typeface="+mn-cs"/>
      </a:defRPr>
    </a:lvl5pPr>
    <a:lvl6pPr marL="3555873" algn="l" defTabSz="1422349" rtl="0" eaLnBrk="1" latinLnBrk="0" hangingPunct="1">
      <a:defRPr sz="1900" kern="1200">
        <a:solidFill>
          <a:schemeClr val="tx1"/>
        </a:solidFill>
        <a:latin typeface="+mn-lt"/>
        <a:ea typeface="+mn-ea"/>
        <a:cs typeface="+mn-cs"/>
      </a:defRPr>
    </a:lvl6pPr>
    <a:lvl7pPr marL="4267048" algn="l" defTabSz="1422349" rtl="0" eaLnBrk="1" latinLnBrk="0" hangingPunct="1">
      <a:defRPr sz="1900" kern="1200">
        <a:solidFill>
          <a:schemeClr val="tx1"/>
        </a:solidFill>
        <a:latin typeface="+mn-lt"/>
        <a:ea typeface="+mn-ea"/>
        <a:cs typeface="+mn-cs"/>
      </a:defRPr>
    </a:lvl7pPr>
    <a:lvl8pPr marL="4978222" algn="l" defTabSz="1422349" rtl="0" eaLnBrk="1" latinLnBrk="0" hangingPunct="1">
      <a:defRPr sz="1900" kern="1200">
        <a:solidFill>
          <a:schemeClr val="tx1"/>
        </a:solidFill>
        <a:latin typeface="+mn-lt"/>
        <a:ea typeface="+mn-ea"/>
        <a:cs typeface="+mn-cs"/>
      </a:defRPr>
    </a:lvl8pPr>
    <a:lvl9pPr marL="5689397" algn="l" defTabSz="1422349"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0B5B9-BF51-4D0B-8B2A-A7446BF5A4F7}" type="slidenum">
              <a:rPr lang="en-US" smtClean="0"/>
              <a:t>1</a:t>
            </a:fld>
            <a:endParaRPr lang="en-US" dirty="0"/>
          </a:p>
        </p:txBody>
      </p:sp>
    </p:spTree>
    <p:extLst>
      <p:ext uri="{BB962C8B-B14F-4D97-AF65-F5344CB8AC3E}">
        <p14:creationId xmlns:p14="http://schemas.microsoft.com/office/powerpoint/2010/main" val="372920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71" indent="0" algn="ctr">
              <a:buNone/>
              <a:defRPr>
                <a:solidFill>
                  <a:schemeClr val="tx1">
                    <a:tint val="75000"/>
                  </a:schemeClr>
                </a:solidFill>
              </a:defRPr>
            </a:lvl2pPr>
            <a:lvl3pPr marL="4388943" indent="0" algn="ctr">
              <a:buNone/>
              <a:defRPr>
                <a:solidFill>
                  <a:schemeClr val="tx1">
                    <a:tint val="75000"/>
                  </a:schemeClr>
                </a:solidFill>
              </a:defRPr>
            </a:lvl3pPr>
            <a:lvl4pPr marL="6583414" indent="0" algn="ctr">
              <a:buNone/>
              <a:defRPr>
                <a:solidFill>
                  <a:schemeClr val="tx1">
                    <a:tint val="75000"/>
                  </a:schemeClr>
                </a:solidFill>
              </a:defRPr>
            </a:lvl4pPr>
            <a:lvl5pPr marL="8777886" indent="0" algn="ctr">
              <a:buNone/>
              <a:defRPr>
                <a:solidFill>
                  <a:schemeClr val="tx1">
                    <a:tint val="75000"/>
                  </a:schemeClr>
                </a:solidFill>
              </a:defRPr>
            </a:lvl5pPr>
            <a:lvl6pPr marL="10972357" indent="0" algn="ctr">
              <a:buNone/>
              <a:defRPr>
                <a:solidFill>
                  <a:schemeClr val="tx1">
                    <a:tint val="75000"/>
                  </a:schemeClr>
                </a:solidFill>
              </a:defRPr>
            </a:lvl6pPr>
            <a:lvl7pPr marL="13166828" indent="0" algn="ctr">
              <a:buNone/>
              <a:defRPr>
                <a:solidFill>
                  <a:schemeClr val="tx1">
                    <a:tint val="75000"/>
                  </a:schemeClr>
                </a:solidFill>
              </a:defRPr>
            </a:lvl7pPr>
            <a:lvl8pPr marL="15361300" indent="0" algn="ctr">
              <a:buNone/>
              <a:defRPr>
                <a:solidFill>
                  <a:schemeClr val="tx1">
                    <a:tint val="75000"/>
                  </a:schemeClr>
                </a:solidFill>
              </a:defRPr>
            </a:lvl8pPr>
            <a:lvl9pPr marL="1755577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dirty="0"/>
          </a:p>
        </p:txBody>
      </p:sp>
    </p:spTree>
    <p:extLst>
      <p:ext uri="{BB962C8B-B14F-4D97-AF65-F5344CB8AC3E}">
        <p14:creationId xmlns:p14="http://schemas.microsoft.com/office/powerpoint/2010/main" val="384440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dirty="0"/>
          </a:p>
        </p:txBody>
      </p:sp>
    </p:spTree>
    <p:extLst>
      <p:ext uri="{BB962C8B-B14F-4D97-AF65-F5344CB8AC3E}">
        <p14:creationId xmlns:p14="http://schemas.microsoft.com/office/powerpoint/2010/main" val="68587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dirty="0"/>
          </a:p>
        </p:txBody>
      </p:sp>
    </p:spTree>
    <p:extLst>
      <p:ext uri="{BB962C8B-B14F-4D97-AF65-F5344CB8AC3E}">
        <p14:creationId xmlns:p14="http://schemas.microsoft.com/office/powerpoint/2010/main" val="206361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dirty="0"/>
          </a:p>
        </p:txBody>
      </p:sp>
    </p:spTree>
    <p:extLst>
      <p:ext uri="{BB962C8B-B14F-4D97-AF65-F5344CB8AC3E}">
        <p14:creationId xmlns:p14="http://schemas.microsoft.com/office/powerpoint/2010/main" val="42628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191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5"/>
            <a:ext cx="37307520" cy="7200898"/>
          </a:xfrm>
        </p:spPr>
        <p:txBody>
          <a:bodyPr anchor="b"/>
          <a:lstStyle>
            <a:lvl1pPr marL="0" indent="0">
              <a:buNone/>
              <a:defRPr sz="9600">
                <a:solidFill>
                  <a:schemeClr val="tx1">
                    <a:tint val="75000"/>
                  </a:schemeClr>
                </a:solidFill>
              </a:defRPr>
            </a:lvl1pPr>
            <a:lvl2pPr marL="2194471" indent="0">
              <a:buNone/>
              <a:defRPr sz="8700">
                <a:solidFill>
                  <a:schemeClr val="tx1">
                    <a:tint val="75000"/>
                  </a:schemeClr>
                </a:solidFill>
              </a:defRPr>
            </a:lvl2pPr>
            <a:lvl3pPr marL="4388943" indent="0">
              <a:buNone/>
              <a:defRPr sz="7600">
                <a:solidFill>
                  <a:schemeClr val="tx1">
                    <a:tint val="75000"/>
                  </a:schemeClr>
                </a:solidFill>
              </a:defRPr>
            </a:lvl3pPr>
            <a:lvl4pPr marL="6583414" indent="0">
              <a:buNone/>
              <a:defRPr sz="6700">
                <a:solidFill>
                  <a:schemeClr val="tx1">
                    <a:tint val="75000"/>
                  </a:schemeClr>
                </a:solidFill>
              </a:defRPr>
            </a:lvl4pPr>
            <a:lvl5pPr marL="8777886" indent="0">
              <a:buNone/>
              <a:defRPr sz="6700">
                <a:solidFill>
                  <a:schemeClr val="tx1">
                    <a:tint val="75000"/>
                  </a:schemeClr>
                </a:solidFill>
              </a:defRPr>
            </a:lvl5pPr>
            <a:lvl6pPr marL="10972357" indent="0">
              <a:buNone/>
              <a:defRPr sz="6700">
                <a:solidFill>
                  <a:schemeClr val="tx1">
                    <a:tint val="75000"/>
                  </a:schemeClr>
                </a:solidFill>
              </a:defRPr>
            </a:lvl6pPr>
            <a:lvl7pPr marL="13166828" indent="0">
              <a:buNone/>
              <a:defRPr sz="6700">
                <a:solidFill>
                  <a:schemeClr val="tx1">
                    <a:tint val="75000"/>
                  </a:schemeClr>
                </a:solidFill>
              </a:defRPr>
            </a:lvl7pPr>
            <a:lvl8pPr marL="15361300" indent="0">
              <a:buNone/>
              <a:defRPr sz="6700">
                <a:solidFill>
                  <a:schemeClr val="tx1">
                    <a:tint val="75000"/>
                  </a:schemeClr>
                </a:solidFill>
              </a:defRPr>
            </a:lvl8pPr>
            <a:lvl9pPr marL="17555771"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dirty="0"/>
          </a:p>
        </p:txBody>
      </p:sp>
    </p:spTree>
    <p:extLst>
      <p:ext uri="{BB962C8B-B14F-4D97-AF65-F5344CB8AC3E}">
        <p14:creationId xmlns:p14="http://schemas.microsoft.com/office/powerpoint/2010/main" val="287122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dirty="0"/>
          </a:p>
        </p:txBody>
      </p:sp>
    </p:spTree>
    <p:extLst>
      <p:ext uri="{BB962C8B-B14F-4D97-AF65-F5344CB8AC3E}">
        <p14:creationId xmlns:p14="http://schemas.microsoft.com/office/powerpoint/2010/main" val="210691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3"/>
            <a:ext cx="19392903" cy="3070858"/>
          </a:xfrm>
        </p:spPr>
        <p:txBody>
          <a:bodyPr anchor="b"/>
          <a:lstStyle>
            <a:lvl1pPr marL="0" indent="0">
              <a:buNone/>
              <a:defRPr sz="11500" b="1"/>
            </a:lvl1pPr>
            <a:lvl2pPr marL="2194471" indent="0">
              <a:buNone/>
              <a:defRPr sz="9600" b="1"/>
            </a:lvl2pPr>
            <a:lvl3pPr marL="4388943" indent="0">
              <a:buNone/>
              <a:defRPr sz="8700" b="1"/>
            </a:lvl3pPr>
            <a:lvl4pPr marL="6583414" indent="0">
              <a:buNone/>
              <a:defRPr sz="7600" b="1"/>
            </a:lvl4pPr>
            <a:lvl5pPr marL="8777886" indent="0">
              <a:buNone/>
              <a:defRPr sz="7600" b="1"/>
            </a:lvl5pPr>
            <a:lvl6pPr marL="10972357" indent="0">
              <a:buNone/>
              <a:defRPr sz="7600" b="1"/>
            </a:lvl6pPr>
            <a:lvl7pPr marL="13166828" indent="0">
              <a:buNone/>
              <a:defRPr sz="7600" b="1"/>
            </a:lvl7pPr>
            <a:lvl8pPr marL="15361300" indent="0">
              <a:buNone/>
              <a:defRPr sz="7600" b="1"/>
            </a:lvl8pPr>
            <a:lvl9pPr marL="17555771"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3" cy="18966182"/>
          </a:xfrm>
        </p:spPr>
        <p:txBody>
          <a:bodyPr/>
          <a:lstStyle>
            <a:lvl1pPr>
              <a:defRPr sz="11500"/>
            </a:lvl1pPr>
            <a:lvl2pPr>
              <a:defRPr sz="9600"/>
            </a:lvl2pPr>
            <a:lvl3pPr>
              <a:defRPr sz="87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3"/>
            <a:ext cx="19400520" cy="3070858"/>
          </a:xfrm>
        </p:spPr>
        <p:txBody>
          <a:bodyPr anchor="b"/>
          <a:lstStyle>
            <a:lvl1pPr marL="0" indent="0">
              <a:buNone/>
              <a:defRPr sz="11500" b="1"/>
            </a:lvl1pPr>
            <a:lvl2pPr marL="2194471" indent="0">
              <a:buNone/>
              <a:defRPr sz="9600" b="1"/>
            </a:lvl2pPr>
            <a:lvl3pPr marL="4388943" indent="0">
              <a:buNone/>
              <a:defRPr sz="8700" b="1"/>
            </a:lvl3pPr>
            <a:lvl4pPr marL="6583414" indent="0">
              <a:buNone/>
              <a:defRPr sz="7600" b="1"/>
            </a:lvl4pPr>
            <a:lvl5pPr marL="8777886" indent="0">
              <a:buNone/>
              <a:defRPr sz="7600" b="1"/>
            </a:lvl5pPr>
            <a:lvl6pPr marL="10972357" indent="0">
              <a:buNone/>
              <a:defRPr sz="7600" b="1"/>
            </a:lvl6pPr>
            <a:lvl7pPr marL="13166828" indent="0">
              <a:buNone/>
              <a:defRPr sz="7600" b="1"/>
            </a:lvl7pPr>
            <a:lvl8pPr marL="15361300" indent="0">
              <a:buNone/>
              <a:defRPr sz="7600" b="1"/>
            </a:lvl8pPr>
            <a:lvl9pPr marL="17555771"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3" y="10439401"/>
            <a:ext cx="19400520" cy="18966182"/>
          </a:xfrm>
        </p:spPr>
        <p:txBody>
          <a:bodyPr/>
          <a:lstStyle>
            <a:lvl1pPr>
              <a:defRPr sz="11500"/>
            </a:lvl1pPr>
            <a:lvl2pPr>
              <a:defRPr sz="9600"/>
            </a:lvl2pPr>
            <a:lvl3pPr>
              <a:defRPr sz="87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1BA1AD-6383-47FB-AFE1-C5BE252EBBF1}" type="slidenum">
              <a:rPr lang="en-US" smtClean="0"/>
              <a:t>‹#›</a:t>
            </a:fld>
            <a:endParaRPr lang="en-US" dirty="0"/>
          </a:p>
        </p:txBody>
      </p:sp>
    </p:spTree>
    <p:extLst>
      <p:ext uri="{BB962C8B-B14F-4D97-AF65-F5344CB8AC3E}">
        <p14:creationId xmlns:p14="http://schemas.microsoft.com/office/powerpoint/2010/main" val="221253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1BA1AD-6383-47FB-AFE1-C5BE252EBBF1}" type="slidenum">
              <a:rPr lang="en-US" smtClean="0"/>
              <a:t>‹#›</a:t>
            </a:fld>
            <a:endParaRPr lang="en-US" dirty="0"/>
          </a:p>
        </p:txBody>
      </p:sp>
    </p:spTree>
    <p:extLst>
      <p:ext uri="{BB962C8B-B14F-4D97-AF65-F5344CB8AC3E}">
        <p14:creationId xmlns:p14="http://schemas.microsoft.com/office/powerpoint/2010/main" val="263046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1BA1AD-6383-47FB-AFE1-C5BE252EBBF1}" type="slidenum">
              <a:rPr lang="en-US" smtClean="0"/>
              <a:t>‹#›</a:t>
            </a:fld>
            <a:endParaRPr lang="en-US" dirty="0"/>
          </a:p>
        </p:txBody>
      </p:sp>
    </p:spTree>
    <p:extLst>
      <p:ext uri="{BB962C8B-B14F-4D97-AF65-F5344CB8AC3E}">
        <p14:creationId xmlns:p14="http://schemas.microsoft.com/office/powerpoint/2010/main" val="295131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3" cy="22517102"/>
          </a:xfrm>
        </p:spPr>
        <p:txBody>
          <a:bodyPr/>
          <a:lstStyle>
            <a:lvl1pPr marL="0" indent="0">
              <a:buNone/>
              <a:defRPr sz="6700"/>
            </a:lvl1pPr>
            <a:lvl2pPr marL="2194471" indent="0">
              <a:buNone/>
              <a:defRPr sz="5800"/>
            </a:lvl2pPr>
            <a:lvl3pPr marL="4388943" indent="0">
              <a:buNone/>
              <a:defRPr sz="4800"/>
            </a:lvl3pPr>
            <a:lvl4pPr marL="6583414" indent="0">
              <a:buNone/>
              <a:defRPr sz="4400"/>
            </a:lvl4pPr>
            <a:lvl5pPr marL="8777886" indent="0">
              <a:buNone/>
              <a:defRPr sz="4400"/>
            </a:lvl5pPr>
            <a:lvl6pPr marL="10972357" indent="0">
              <a:buNone/>
              <a:defRPr sz="4400"/>
            </a:lvl6pPr>
            <a:lvl7pPr marL="13166828" indent="0">
              <a:buNone/>
              <a:defRPr sz="4400"/>
            </a:lvl7pPr>
            <a:lvl8pPr marL="15361300" indent="0">
              <a:buNone/>
              <a:defRPr sz="4400"/>
            </a:lvl8pPr>
            <a:lvl9pPr marL="17555771"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dirty="0"/>
          </a:p>
        </p:txBody>
      </p:sp>
    </p:spTree>
    <p:extLst>
      <p:ext uri="{BB962C8B-B14F-4D97-AF65-F5344CB8AC3E}">
        <p14:creationId xmlns:p14="http://schemas.microsoft.com/office/powerpoint/2010/main" val="156585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471" indent="0">
              <a:buNone/>
              <a:defRPr sz="13400"/>
            </a:lvl2pPr>
            <a:lvl3pPr marL="4388943" indent="0">
              <a:buNone/>
              <a:defRPr sz="11500"/>
            </a:lvl3pPr>
            <a:lvl4pPr marL="6583414" indent="0">
              <a:buNone/>
              <a:defRPr sz="9600"/>
            </a:lvl4pPr>
            <a:lvl5pPr marL="8777886" indent="0">
              <a:buNone/>
              <a:defRPr sz="9600"/>
            </a:lvl5pPr>
            <a:lvl6pPr marL="10972357" indent="0">
              <a:buNone/>
              <a:defRPr sz="9600"/>
            </a:lvl6pPr>
            <a:lvl7pPr marL="13166828" indent="0">
              <a:buNone/>
              <a:defRPr sz="9600"/>
            </a:lvl7pPr>
            <a:lvl8pPr marL="15361300" indent="0">
              <a:buNone/>
              <a:defRPr sz="9600"/>
            </a:lvl8pPr>
            <a:lvl9pPr marL="17555771" indent="0">
              <a:buNone/>
              <a:defRPr sz="9600"/>
            </a:lvl9pPr>
          </a:lstStyle>
          <a:p>
            <a:endParaRPr lang="en-US" dirty="0"/>
          </a:p>
        </p:txBody>
      </p:sp>
      <p:sp>
        <p:nvSpPr>
          <p:cNvPr id="4" name="Text Placeholder 3"/>
          <p:cNvSpPr>
            <a:spLocks noGrp="1"/>
          </p:cNvSpPr>
          <p:nvPr>
            <p:ph type="body" sz="half" idx="2"/>
          </p:nvPr>
        </p:nvSpPr>
        <p:spPr>
          <a:xfrm>
            <a:off x="8602983" y="25763223"/>
            <a:ext cx="26334720" cy="3863338"/>
          </a:xfrm>
        </p:spPr>
        <p:txBody>
          <a:bodyPr/>
          <a:lstStyle>
            <a:lvl1pPr marL="0" indent="0">
              <a:buNone/>
              <a:defRPr sz="6700"/>
            </a:lvl1pPr>
            <a:lvl2pPr marL="2194471" indent="0">
              <a:buNone/>
              <a:defRPr sz="5800"/>
            </a:lvl2pPr>
            <a:lvl3pPr marL="4388943" indent="0">
              <a:buNone/>
              <a:defRPr sz="4800"/>
            </a:lvl3pPr>
            <a:lvl4pPr marL="6583414" indent="0">
              <a:buNone/>
              <a:defRPr sz="4400"/>
            </a:lvl4pPr>
            <a:lvl5pPr marL="8777886" indent="0">
              <a:buNone/>
              <a:defRPr sz="4400"/>
            </a:lvl5pPr>
            <a:lvl6pPr marL="10972357" indent="0">
              <a:buNone/>
              <a:defRPr sz="4400"/>
            </a:lvl6pPr>
            <a:lvl7pPr marL="13166828" indent="0">
              <a:buNone/>
              <a:defRPr sz="4400"/>
            </a:lvl7pPr>
            <a:lvl8pPr marL="15361300" indent="0">
              <a:buNone/>
              <a:defRPr sz="4400"/>
            </a:lvl8pPr>
            <a:lvl9pPr marL="17555771"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dirty="0"/>
          </a:p>
        </p:txBody>
      </p:sp>
    </p:spTree>
    <p:extLst>
      <p:ext uri="{BB962C8B-B14F-4D97-AF65-F5344CB8AC3E}">
        <p14:creationId xmlns:p14="http://schemas.microsoft.com/office/powerpoint/2010/main" val="280997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94" tIns="219447" rIns="438894" bIns="21944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894" tIns="219447" rIns="438894" bIns="2194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894" tIns="219447" rIns="438894" bIns="219447" rtlCol="0" anchor="ctr"/>
          <a:lstStyle>
            <a:lvl1pPr algn="l">
              <a:defRPr sz="5800">
                <a:solidFill>
                  <a:schemeClr val="tx1">
                    <a:tint val="75000"/>
                  </a:schemeClr>
                </a:solidFill>
              </a:defRPr>
            </a:lvl1pPr>
          </a:lstStyle>
          <a:p>
            <a:fld id="{635A0BC3-C682-4A54-B4A3-EA9C9A488586}" type="datetimeFigureOut">
              <a:rPr lang="en-US" smtClean="0"/>
              <a:t>4/22/2016</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894" tIns="219447" rIns="438894" bIns="219447"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894" tIns="219447" rIns="438894" bIns="219447" rtlCol="0" anchor="ctr"/>
          <a:lstStyle>
            <a:lvl1pPr algn="r">
              <a:defRPr sz="5800">
                <a:solidFill>
                  <a:schemeClr val="tx1">
                    <a:tint val="75000"/>
                  </a:schemeClr>
                </a:solidFill>
              </a:defRPr>
            </a:lvl1pPr>
          </a:lstStyle>
          <a:p>
            <a:fld id="{071BA1AD-6383-47FB-AFE1-C5BE252EBBF1}" type="slidenum">
              <a:rPr lang="en-US" smtClean="0"/>
              <a:t>‹#›</a:t>
            </a:fld>
            <a:endParaRPr lang="en-US" dirty="0"/>
          </a:p>
        </p:txBody>
      </p:sp>
    </p:spTree>
    <p:extLst>
      <p:ext uri="{BB962C8B-B14F-4D97-AF65-F5344CB8AC3E}">
        <p14:creationId xmlns:p14="http://schemas.microsoft.com/office/powerpoint/2010/main" val="3783290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388943" rtl="0" eaLnBrk="1" latinLnBrk="0" hangingPunct="1">
        <a:spcBef>
          <a:spcPct val="0"/>
        </a:spcBef>
        <a:buNone/>
        <a:defRPr sz="21200" kern="1200">
          <a:solidFill>
            <a:schemeClr val="tx1"/>
          </a:solidFill>
          <a:latin typeface="+mj-lt"/>
          <a:ea typeface="+mj-ea"/>
          <a:cs typeface="+mj-cs"/>
        </a:defRPr>
      </a:lvl1pPr>
    </p:titleStyle>
    <p:bodyStyle>
      <a:lvl1pPr marL="1645854" indent="-1645854" algn="l" defTabSz="4388943"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016" indent="-1371545" algn="l" defTabSz="4388943"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179" indent="-1097236" algn="l" defTabSz="4388943"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650" indent="-1097236" algn="l" defTabSz="4388943"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121" indent="-1097236" algn="l" defTabSz="4388943"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9593" indent="-1097236" algn="l" defTabSz="4388943"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064" indent="-1097236" algn="l" defTabSz="4388943"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8536" indent="-1097236" algn="l" defTabSz="4388943"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007" indent="-1097236" algn="l" defTabSz="4388943"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8943" rtl="0" eaLnBrk="1" latinLnBrk="0" hangingPunct="1">
        <a:defRPr sz="8700" kern="1200">
          <a:solidFill>
            <a:schemeClr val="tx1"/>
          </a:solidFill>
          <a:latin typeface="+mn-lt"/>
          <a:ea typeface="+mn-ea"/>
          <a:cs typeface="+mn-cs"/>
        </a:defRPr>
      </a:lvl1pPr>
      <a:lvl2pPr marL="2194471" algn="l" defTabSz="4388943" rtl="0" eaLnBrk="1" latinLnBrk="0" hangingPunct="1">
        <a:defRPr sz="8700" kern="1200">
          <a:solidFill>
            <a:schemeClr val="tx1"/>
          </a:solidFill>
          <a:latin typeface="+mn-lt"/>
          <a:ea typeface="+mn-ea"/>
          <a:cs typeface="+mn-cs"/>
        </a:defRPr>
      </a:lvl2pPr>
      <a:lvl3pPr marL="4388943" algn="l" defTabSz="4388943" rtl="0" eaLnBrk="1" latinLnBrk="0" hangingPunct="1">
        <a:defRPr sz="8700" kern="1200">
          <a:solidFill>
            <a:schemeClr val="tx1"/>
          </a:solidFill>
          <a:latin typeface="+mn-lt"/>
          <a:ea typeface="+mn-ea"/>
          <a:cs typeface="+mn-cs"/>
        </a:defRPr>
      </a:lvl3pPr>
      <a:lvl4pPr marL="6583414" algn="l" defTabSz="4388943" rtl="0" eaLnBrk="1" latinLnBrk="0" hangingPunct="1">
        <a:defRPr sz="8700" kern="1200">
          <a:solidFill>
            <a:schemeClr val="tx1"/>
          </a:solidFill>
          <a:latin typeface="+mn-lt"/>
          <a:ea typeface="+mn-ea"/>
          <a:cs typeface="+mn-cs"/>
        </a:defRPr>
      </a:lvl4pPr>
      <a:lvl5pPr marL="8777886" algn="l" defTabSz="4388943" rtl="0" eaLnBrk="1" latinLnBrk="0" hangingPunct="1">
        <a:defRPr sz="8700" kern="1200">
          <a:solidFill>
            <a:schemeClr val="tx1"/>
          </a:solidFill>
          <a:latin typeface="+mn-lt"/>
          <a:ea typeface="+mn-ea"/>
          <a:cs typeface="+mn-cs"/>
        </a:defRPr>
      </a:lvl5pPr>
      <a:lvl6pPr marL="10972357" algn="l" defTabSz="4388943" rtl="0" eaLnBrk="1" latinLnBrk="0" hangingPunct="1">
        <a:defRPr sz="8700" kern="1200">
          <a:solidFill>
            <a:schemeClr val="tx1"/>
          </a:solidFill>
          <a:latin typeface="+mn-lt"/>
          <a:ea typeface="+mn-ea"/>
          <a:cs typeface="+mn-cs"/>
        </a:defRPr>
      </a:lvl6pPr>
      <a:lvl7pPr marL="13166828" algn="l" defTabSz="4388943" rtl="0" eaLnBrk="1" latinLnBrk="0" hangingPunct="1">
        <a:defRPr sz="8700" kern="1200">
          <a:solidFill>
            <a:schemeClr val="tx1"/>
          </a:solidFill>
          <a:latin typeface="+mn-lt"/>
          <a:ea typeface="+mn-ea"/>
          <a:cs typeface="+mn-cs"/>
        </a:defRPr>
      </a:lvl7pPr>
      <a:lvl8pPr marL="15361300" algn="l" defTabSz="4388943" rtl="0" eaLnBrk="1" latinLnBrk="0" hangingPunct="1">
        <a:defRPr sz="8700" kern="1200">
          <a:solidFill>
            <a:schemeClr val="tx1"/>
          </a:solidFill>
          <a:latin typeface="+mn-lt"/>
          <a:ea typeface="+mn-ea"/>
          <a:cs typeface="+mn-cs"/>
        </a:defRPr>
      </a:lvl8pPr>
      <a:lvl9pPr marL="17555771" algn="l" defTabSz="4388943"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1283">
            <a:off x="1335346" y="8549540"/>
            <a:ext cx="9165549" cy="687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9769">
            <a:off x="3459134" y="15073801"/>
            <a:ext cx="6064330" cy="5378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itle 1"/>
          <p:cNvSpPr txBox="1">
            <a:spLocks/>
          </p:cNvSpPr>
          <p:nvPr/>
        </p:nvSpPr>
        <p:spPr>
          <a:xfrm>
            <a:off x="0" y="160338"/>
            <a:ext cx="39799630" cy="218004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76200">
            <a:noFill/>
          </a:ln>
        </p:spPr>
        <p:txBody>
          <a:bodyPr vert="horz" lIns="438894" tIns="219447" rIns="438894" bIns="219447" rtlCol="0" anchor="ctr">
            <a:noAutofit/>
          </a:bodyPr>
          <a:lstStyle>
            <a:lvl1pPr algn="ctr" defTabSz="4388943" rtl="0" eaLnBrk="1" latinLnBrk="0" hangingPunct="1">
              <a:spcBef>
                <a:spcPct val="0"/>
              </a:spcBef>
              <a:buNone/>
              <a:defRPr sz="21200" kern="1200">
                <a:solidFill>
                  <a:schemeClr val="tx1"/>
                </a:solidFill>
                <a:latin typeface="+mj-lt"/>
                <a:ea typeface="+mj-ea"/>
                <a:cs typeface="+mj-cs"/>
              </a:defRPr>
            </a:lvl1pPr>
          </a:lstStyle>
          <a:p>
            <a:r>
              <a:rPr lang="en-US" sz="12600" dirty="0" smtClean="0">
                <a:solidFill>
                  <a:schemeClr val="bg1"/>
                </a:solidFill>
                <a:latin typeface="Britannic Bold" panose="020B0903060703020204" pitchFamily="34" charset="0"/>
                <a:cs typeface="Times New Roman" panose="02020603050405020304" pitchFamily="18" charset="0"/>
              </a:rPr>
              <a:t>Cytopathology Laboratory</a:t>
            </a:r>
            <a:endParaRPr lang="en-US" sz="12600" dirty="0">
              <a:solidFill>
                <a:schemeClr val="bg1"/>
              </a:solidFill>
              <a:latin typeface="Britannic Bold" panose="020B0903060703020204" pitchFamily="34" charset="0"/>
              <a:cs typeface="Times New Roman" panose="02020603050405020304" pitchFamily="18" charset="0"/>
            </a:endParaRP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3600" y="381000"/>
            <a:ext cx="3276599" cy="5064026"/>
          </a:xfrm>
          <a:prstGeom prst="rect">
            <a:avLst/>
          </a:prstGeom>
        </p:spPr>
      </p:pic>
      <p:sp>
        <p:nvSpPr>
          <p:cNvPr id="48" name="TextBox 47"/>
          <p:cNvSpPr txBox="1"/>
          <p:nvPr/>
        </p:nvSpPr>
        <p:spPr>
          <a:xfrm>
            <a:off x="685800" y="3541216"/>
            <a:ext cx="10537149" cy="4154984"/>
          </a:xfrm>
          <a:prstGeom prst="rect">
            <a:avLst/>
          </a:prstGeom>
          <a:solidFill>
            <a:schemeClr val="bg1"/>
          </a:solidFill>
          <a:ln>
            <a:solidFill>
              <a:srgbClr val="00B050"/>
            </a:solidFill>
          </a:ln>
          <a:effectLst>
            <a:outerShdw blurRad="50800" dist="38100" dir="5400000" algn="t" rotWithShape="0">
              <a:prstClr val="black">
                <a:alpha val="40000"/>
              </a:prstClr>
            </a:outerShdw>
          </a:effectLst>
        </p:spPr>
        <p:txBody>
          <a:bodyPr wrap="square" rtlCol="0">
            <a:spAutoFit/>
          </a:bodyPr>
          <a:lstStyle/>
          <a:p>
            <a:r>
              <a:rPr lang="en-US" sz="3600" b="1" dirty="0" smtClean="0">
                <a:solidFill>
                  <a:srgbClr val="FF0000"/>
                </a:solidFill>
              </a:rPr>
              <a:t>Who we are:</a:t>
            </a:r>
          </a:p>
          <a:p>
            <a:r>
              <a:rPr lang="en-US" sz="2400" dirty="0" smtClean="0"/>
              <a:t>We are a group of laboratory professionals </a:t>
            </a:r>
            <a:r>
              <a:rPr lang="en-US" sz="2400" smtClean="0"/>
              <a:t>that specialize </a:t>
            </a:r>
            <a:r>
              <a:rPr lang="en-US" sz="2400" dirty="0"/>
              <a:t>in </a:t>
            </a:r>
            <a:r>
              <a:rPr lang="en-US" sz="2400" dirty="0" smtClean="0"/>
              <a:t>the microscopic </a:t>
            </a:r>
            <a:r>
              <a:rPr lang="en-US" sz="2400" dirty="0"/>
              <a:t>analysis of cellular </a:t>
            </a:r>
            <a:r>
              <a:rPr lang="en-US" sz="2400" dirty="0" smtClean="0"/>
              <a:t>material. </a:t>
            </a:r>
            <a:r>
              <a:rPr lang="en-US" sz="2400" dirty="0"/>
              <a:t>The </a:t>
            </a:r>
            <a:r>
              <a:rPr lang="en-US" sz="2400" dirty="0" smtClean="0"/>
              <a:t> </a:t>
            </a:r>
            <a:r>
              <a:rPr lang="en-US" sz="2400" dirty="0"/>
              <a:t>laboratory employs </a:t>
            </a:r>
            <a:r>
              <a:rPr lang="en-US" sz="2400" dirty="0" smtClean="0"/>
              <a:t>7 </a:t>
            </a:r>
            <a:r>
              <a:rPr lang="en-US" sz="2400" dirty="0"/>
              <a:t>cytopathologists, </a:t>
            </a:r>
            <a:r>
              <a:rPr lang="en-US" sz="2400" dirty="0" smtClean="0"/>
              <a:t>10 </a:t>
            </a:r>
            <a:r>
              <a:rPr lang="en-US" sz="2400" dirty="0"/>
              <a:t>cytotechnologists, 3 </a:t>
            </a:r>
            <a:r>
              <a:rPr lang="en-US" sz="2400" dirty="0" smtClean="0"/>
              <a:t>preparatory </a:t>
            </a:r>
            <a:r>
              <a:rPr lang="en-US" sz="2400" dirty="0"/>
              <a:t>technicians, </a:t>
            </a:r>
            <a:r>
              <a:rPr lang="en-US" sz="2400" dirty="0" smtClean="0"/>
              <a:t>1 cytopathology fellow, and </a:t>
            </a:r>
            <a:r>
              <a:rPr lang="en-US" sz="2400" dirty="0"/>
              <a:t>dedicated support staff </a:t>
            </a:r>
            <a:r>
              <a:rPr lang="en-US" sz="2400" dirty="0" smtClean="0"/>
              <a:t>members managed by </a:t>
            </a:r>
            <a:r>
              <a:rPr lang="en-US" sz="2400" dirty="0"/>
              <a:t>SMS. </a:t>
            </a:r>
            <a:endParaRPr lang="en-US" sz="2400" dirty="0" smtClean="0"/>
          </a:p>
          <a:p>
            <a:pPr marL="342900" indent="-342900">
              <a:buFont typeface="Arial" panose="020B0604020202020204" pitchFamily="34" charset="0"/>
              <a:buChar char="•"/>
            </a:pPr>
            <a:endParaRPr lang="en-US" sz="2400" dirty="0">
              <a:solidFill>
                <a:srgbClr val="FF0000"/>
              </a:solidFill>
            </a:endParaRPr>
          </a:p>
          <a:p>
            <a:r>
              <a:rPr lang="en-US" sz="3600" b="1" dirty="0" smtClean="0">
                <a:solidFill>
                  <a:srgbClr val="FF0000"/>
                </a:solidFill>
              </a:rPr>
              <a:t>We can be reached:</a:t>
            </a:r>
          </a:p>
          <a:p>
            <a:pPr marL="342900" indent="-342900">
              <a:buFont typeface="Arial" panose="020B0604020202020204" pitchFamily="34" charset="0"/>
              <a:buChar char="•"/>
            </a:pPr>
            <a:r>
              <a:rPr lang="en-US" sz="2400" dirty="0" smtClean="0"/>
              <a:t>Monday-Friday:8 A. M. - 5 P.M. at (585) 275-5656 (option 1)  </a:t>
            </a:r>
          </a:p>
          <a:p>
            <a:pPr marL="342900" indent="-342900">
              <a:buFont typeface="Arial" panose="020B0604020202020204" pitchFamily="34" charset="0"/>
              <a:buChar char="•"/>
            </a:pPr>
            <a:r>
              <a:rPr lang="en-US" sz="2400" dirty="0" smtClean="0"/>
              <a:t>Weekends: On-call cytotechnologist available via SMH pager system</a:t>
            </a:r>
            <a:endParaRPr lang="en-US" sz="2400" dirty="0"/>
          </a:p>
          <a:p>
            <a:pPr marL="342900" indent="-342900">
              <a:buFont typeface="Arial" panose="020B0604020202020204" pitchFamily="34" charset="0"/>
              <a:buChar char="•"/>
            </a:pPr>
            <a:endParaRPr lang="en-US" sz="2400" dirty="0"/>
          </a:p>
        </p:txBody>
      </p:sp>
      <p:sp>
        <p:nvSpPr>
          <p:cNvPr id="49" name="TextBox 48"/>
          <p:cNvSpPr txBox="1"/>
          <p:nvPr/>
        </p:nvSpPr>
        <p:spPr>
          <a:xfrm>
            <a:off x="31394400" y="2790170"/>
            <a:ext cx="8362760" cy="9325630"/>
          </a:xfrm>
          <a:prstGeom prst="rect">
            <a:avLst/>
          </a:prstGeom>
          <a:solidFill>
            <a:schemeClr val="bg1"/>
          </a:solidFill>
          <a:ln>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4800" b="1" dirty="0" smtClean="0">
                <a:solidFill>
                  <a:srgbClr val="FF0000"/>
                </a:solidFill>
              </a:rPr>
              <a:t>Specimen types we receive:</a:t>
            </a:r>
            <a:r>
              <a:rPr lang="en-US" sz="4800" b="1" dirty="0" smtClean="0"/>
              <a:t> </a:t>
            </a:r>
          </a:p>
          <a:p>
            <a:pPr marL="342900" indent="-342900">
              <a:buClr>
                <a:schemeClr val="accent6"/>
              </a:buClr>
              <a:buFont typeface="Wingdings" panose="05000000000000000000" pitchFamily="2" charset="2"/>
              <a:buChar char="ü"/>
            </a:pPr>
            <a:r>
              <a:rPr lang="en-US" sz="2400" dirty="0"/>
              <a:t>Pap tests</a:t>
            </a:r>
          </a:p>
          <a:p>
            <a:pPr marL="342900" indent="-342900">
              <a:buClr>
                <a:schemeClr val="accent6"/>
              </a:buClr>
              <a:buFont typeface="Wingdings" panose="05000000000000000000" pitchFamily="2" charset="2"/>
              <a:buChar char="ü"/>
            </a:pPr>
            <a:r>
              <a:rPr lang="en-US" sz="2400" dirty="0" smtClean="0"/>
              <a:t>Anal </a:t>
            </a:r>
            <a:r>
              <a:rPr lang="en-US" sz="2400" dirty="0" err="1"/>
              <a:t>p</a:t>
            </a:r>
            <a:r>
              <a:rPr lang="en-US" sz="2400" dirty="0" err="1" smtClean="0"/>
              <a:t>aps</a:t>
            </a:r>
            <a:endParaRPr lang="en-US" sz="2400" dirty="0"/>
          </a:p>
          <a:p>
            <a:pPr marL="342900" indent="-342900">
              <a:buClr>
                <a:schemeClr val="accent6"/>
              </a:buClr>
              <a:buFont typeface="Wingdings" panose="05000000000000000000" pitchFamily="2" charset="2"/>
              <a:buChar char="ü"/>
            </a:pPr>
            <a:r>
              <a:rPr lang="en-US" sz="2400" dirty="0" smtClean="0"/>
              <a:t>Cerebrospinal </a:t>
            </a:r>
            <a:r>
              <a:rPr lang="en-US" sz="2400" dirty="0"/>
              <a:t>fluids</a:t>
            </a:r>
          </a:p>
          <a:p>
            <a:pPr marL="342900" indent="-342900">
              <a:buClr>
                <a:schemeClr val="accent6"/>
              </a:buClr>
              <a:buFont typeface="Wingdings" panose="05000000000000000000" pitchFamily="2" charset="2"/>
              <a:buChar char="ü"/>
            </a:pPr>
            <a:r>
              <a:rPr lang="en-US" sz="2400" dirty="0" smtClean="0"/>
              <a:t>Pericardial and pleural effusions</a:t>
            </a:r>
            <a:endParaRPr lang="en-US" sz="2400" dirty="0"/>
          </a:p>
          <a:p>
            <a:pPr marL="342900" indent="-342900">
              <a:buClr>
                <a:schemeClr val="accent6"/>
              </a:buClr>
              <a:buFont typeface="Wingdings" panose="05000000000000000000" pitchFamily="2" charset="2"/>
              <a:buChar char="ü"/>
            </a:pPr>
            <a:r>
              <a:rPr lang="en-US" sz="2400" dirty="0" smtClean="0"/>
              <a:t>Ascites </a:t>
            </a:r>
            <a:r>
              <a:rPr lang="en-US" sz="2400" dirty="0"/>
              <a:t>and peritoneal fluids </a:t>
            </a:r>
          </a:p>
          <a:p>
            <a:pPr marL="342900" indent="-342900">
              <a:buClr>
                <a:schemeClr val="accent6"/>
              </a:buClr>
              <a:buFont typeface="Wingdings" panose="05000000000000000000" pitchFamily="2" charset="2"/>
              <a:buChar char="ü"/>
            </a:pPr>
            <a:r>
              <a:rPr lang="en-US" sz="2400" dirty="0" smtClean="0"/>
              <a:t>Ovarian </a:t>
            </a:r>
            <a:r>
              <a:rPr lang="en-US" sz="2400" dirty="0"/>
              <a:t>cyst fluids</a:t>
            </a:r>
          </a:p>
          <a:p>
            <a:pPr marL="342900" indent="-342900">
              <a:buClr>
                <a:schemeClr val="accent6"/>
              </a:buClr>
              <a:buFont typeface="Wingdings" panose="05000000000000000000" pitchFamily="2" charset="2"/>
              <a:buChar char="ü"/>
            </a:pPr>
            <a:r>
              <a:rPr lang="en-US" sz="2400" dirty="0" smtClean="0"/>
              <a:t>Pancreatic </a:t>
            </a:r>
            <a:r>
              <a:rPr lang="en-US" sz="2400" dirty="0"/>
              <a:t>cyst fluids</a:t>
            </a:r>
          </a:p>
          <a:p>
            <a:pPr marL="342900" indent="-342900">
              <a:buClr>
                <a:schemeClr val="accent6"/>
              </a:buClr>
              <a:buFont typeface="Wingdings" panose="05000000000000000000" pitchFamily="2" charset="2"/>
              <a:buChar char="ü"/>
            </a:pPr>
            <a:r>
              <a:rPr lang="en-US" sz="2400" dirty="0" smtClean="0"/>
              <a:t>Common </a:t>
            </a:r>
            <a:r>
              <a:rPr lang="en-US" sz="2400" dirty="0"/>
              <a:t>bile duct brushings</a:t>
            </a:r>
          </a:p>
          <a:p>
            <a:pPr marL="342900" indent="-342900">
              <a:buClr>
                <a:schemeClr val="accent6"/>
              </a:buClr>
              <a:buFont typeface="Wingdings" panose="05000000000000000000" pitchFamily="2" charset="2"/>
              <a:buChar char="ü"/>
            </a:pPr>
            <a:r>
              <a:rPr lang="en-US" sz="2400" dirty="0" smtClean="0"/>
              <a:t>Various urine specimens </a:t>
            </a:r>
            <a:endParaRPr lang="en-US" sz="2400" dirty="0"/>
          </a:p>
          <a:p>
            <a:pPr marL="342900" indent="-342900">
              <a:buClr>
                <a:schemeClr val="accent6"/>
              </a:buClr>
              <a:buFont typeface="Wingdings" panose="05000000000000000000" pitchFamily="2" charset="2"/>
              <a:buChar char="ü"/>
            </a:pPr>
            <a:r>
              <a:rPr lang="en-US" sz="2400" dirty="0" err="1" smtClean="0"/>
              <a:t>Bronchoalveolar</a:t>
            </a:r>
            <a:r>
              <a:rPr lang="en-US" sz="2400" dirty="0" smtClean="0"/>
              <a:t> </a:t>
            </a:r>
            <a:r>
              <a:rPr lang="en-US" sz="2400" dirty="0"/>
              <a:t>lavages and bronchial washings</a:t>
            </a:r>
          </a:p>
          <a:p>
            <a:pPr marL="342900" indent="-342900">
              <a:buClr>
                <a:schemeClr val="accent6"/>
              </a:buClr>
              <a:buFont typeface="Wingdings" panose="05000000000000000000" pitchFamily="2" charset="2"/>
              <a:buChar char="ü"/>
            </a:pPr>
            <a:r>
              <a:rPr lang="en-US" sz="2400" dirty="0" smtClean="0"/>
              <a:t>Breast </a:t>
            </a:r>
            <a:r>
              <a:rPr lang="en-US" sz="2400" dirty="0"/>
              <a:t>cyst fluids and nipple discharges</a:t>
            </a:r>
          </a:p>
          <a:p>
            <a:pPr marL="342900" indent="-342900">
              <a:buClr>
                <a:schemeClr val="accent6"/>
              </a:buClr>
              <a:buFont typeface="Wingdings" panose="05000000000000000000" pitchFamily="2" charset="2"/>
              <a:buChar char="ü"/>
            </a:pPr>
            <a:r>
              <a:rPr lang="en-US" sz="2400" dirty="0" smtClean="0"/>
              <a:t>Fine </a:t>
            </a:r>
            <a:r>
              <a:rPr lang="en-US" sz="2400" dirty="0"/>
              <a:t>needle </a:t>
            </a:r>
            <a:r>
              <a:rPr lang="en-US" sz="2400" dirty="0" smtClean="0"/>
              <a:t>aspirations</a:t>
            </a:r>
            <a:r>
              <a:rPr lang="en-US" sz="2400" dirty="0"/>
              <a:t> </a:t>
            </a:r>
            <a:r>
              <a:rPr lang="en-US" sz="2400" dirty="0" smtClean="0"/>
              <a:t>of: </a:t>
            </a:r>
            <a:endParaRPr lang="en-US" sz="2400" dirty="0"/>
          </a:p>
          <a:p>
            <a:pPr marL="1753682" lvl="1" indent="-342900">
              <a:buFont typeface="Arial" panose="020B0604020202020204" pitchFamily="34" charset="0"/>
              <a:buChar char="•"/>
            </a:pPr>
            <a:r>
              <a:rPr lang="en-US" sz="2400" dirty="0" smtClean="0"/>
              <a:t>Thyroid</a:t>
            </a:r>
            <a:endParaRPr lang="en-US" sz="2400" dirty="0"/>
          </a:p>
          <a:p>
            <a:pPr marL="1753682" lvl="1" indent="-342900">
              <a:buFont typeface="Arial" panose="020B0604020202020204" pitchFamily="34" charset="0"/>
              <a:buChar char="•"/>
            </a:pPr>
            <a:r>
              <a:rPr lang="en-US" sz="2400" dirty="0" smtClean="0"/>
              <a:t>Salivary </a:t>
            </a:r>
            <a:r>
              <a:rPr lang="en-US" sz="2400" dirty="0"/>
              <a:t>gland</a:t>
            </a:r>
          </a:p>
          <a:p>
            <a:pPr marL="1753682" lvl="1" indent="-342900">
              <a:buFont typeface="Arial" panose="020B0604020202020204" pitchFamily="34" charset="0"/>
              <a:buChar char="•"/>
            </a:pPr>
            <a:r>
              <a:rPr lang="en-US" sz="2400" dirty="0" smtClean="0"/>
              <a:t>Lymph </a:t>
            </a:r>
            <a:r>
              <a:rPr lang="en-US" sz="2400" dirty="0"/>
              <a:t>node</a:t>
            </a:r>
          </a:p>
          <a:p>
            <a:pPr marL="1753682" lvl="1" indent="-342900">
              <a:buFont typeface="Arial" panose="020B0604020202020204" pitchFamily="34" charset="0"/>
              <a:buChar char="•"/>
            </a:pPr>
            <a:r>
              <a:rPr lang="en-US" sz="2400" dirty="0" smtClean="0"/>
              <a:t>Lung</a:t>
            </a:r>
            <a:endParaRPr lang="en-US" sz="2400" dirty="0"/>
          </a:p>
          <a:p>
            <a:pPr marL="1753682" lvl="1" indent="-342900">
              <a:buFont typeface="Arial" panose="020B0604020202020204" pitchFamily="34" charset="0"/>
              <a:buChar char="•"/>
            </a:pPr>
            <a:r>
              <a:rPr lang="en-US" sz="2400" dirty="0" smtClean="0"/>
              <a:t>Pancreas</a:t>
            </a:r>
            <a:endParaRPr lang="en-US" sz="2400" dirty="0"/>
          </a:p>
          <a:p>
            <a:pPr marL="1753682" lvl="1" indent="-342900">
              <a:buFont typeface="Arial" panose="020B0604020202020204" pitchFamily="34" charset="0"/>
              <a:buChar char="•"/>
            </a:pPr>
            <a:r>
              <a:rPr lang="en-US" sz="2400" dirty="0" smtClean="0"/>
              <a:t>Liver</a:t>
            </a:r>
            <a:endParaRPr lang="en-US" sz="2400" dirty="0"/>
          </a:p>
          <a:p>
            <a:pPr marL="1753682" lvl="1" indent="-342900">
              <a:buFont typeface="Arial" panose="020B0604020202020204" pitchFamily="34" charset="0"/>
              <a:buChar char="•"/>
            </a:pPr>
            <a:r>
              <a:rPr lang="en-US" sz="2400" dirty="0"/>
              <a:t>S</a:t>
            </a:r>
            <a:r>
              <a:rPr lang="en-US" sz="2400" dirty="0" smtClean="0"/>
              <a:t>tomach</a:t>
            </a:r>
            <a:endParaRPr lang="en-US" sz="2400" dirty="0"/>
          </a:p>
          <a:p>
            <a:pPr marL="1753682" lvl="1" indent="-342900">
              <a:buFont typeface="Arial" panose="020B0604020202020204" pitchFamily="34" charset="0"/>
              <a:buChar char="•"/>
            </a:pPr>
            <a:r>
              <a:rPr lang="en-US" sz="2400" dirty="0" smtClean="0"/>
              <a:t>Adrenal</a:t>
            </a:r>
            <a:endParaRPr lang="en-US" sz="2400" dirty="0"/>
          </a:p>
          <a:p>
            <a:pPr marL="1753682" lvl="1" indent="-342900">
              <a:buFont typeface="Arial" panose="020B0604020202020204" pitchFamily="34" charset="0"/>
              <a:buChar char="•"/>
            </a:pPr>
            <a:r>
              <a:rPr lang="en-US" sz="2400" dirty="0" smtClean="0"/>
              <a:t>Bone</a:t>
            </a:r>
          </a:p>
          <a:p>
            <a:pPr marL="1753682" lvl="1" indent="-342900">
              <a:buFont typeface="Arial" panose="020B0604020202020204" pitchFamily="34" charset="0"/>
              <a:buChar char="•"/>
            </a:pPr>
            <a:r>
              <a:rPr lang="en-US" sz="2400" dirty="0" smtClean="0"/>
              <a:t>Kidney</a:t>
            </a:r>
          </a:p>
          <a:p>
            <a:pPr marL="1753682" lvl="1" indent="-342900">
              <a:buFont typeface="Arial" panose="020B0604020202020204" pitchFamily="34" charset="0"/>
              <a:buChar char="•"/>
            </a:pPr>
            <a:r>
              <a:rPr lang="en-US" sz="2400" dirty="0" smtClean="0"/>
              <a:t>Soft tissue</a:t>
            </a:r>
            <a:endParaRPr lang="en-US" sz="2000" dirty="0" smtClean="0"/>
          </a:p>
        </p:txBody>
      </p:sp>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92600" y="16054344"/>
            <a:ext cx="7753407" cy="5815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0196649" y="25379837"/>
            <a:ext cx="7230114" cy="6018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812" t="30975" r="11400" b="9002"/>
          <a:stretch/>
        </p:blipFill>
        <p:spPr bwMode="auto">
          <a:xfrm rot="21201485">
            <a:off x="1135651" y="20484829"/>
            <a:ext cx="10442657" cy="6121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250" t="17466" r="37500"/>
          <a:stretch/>
        </p:blipFill>
        <p:spPr bwMode="auto">
          <a:xfrm rot="859611">
            <a:off x="1359480" y="26494942"/>
            <a:ext cx="4500872"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477" t="14776"/>
          <a:stretch/>
        </p:blipFill>
        <p:spPr bwMode="auto">
          <a:xfrm rot="5400000">
            <a:off x="14212188" y="25709501"/>
            <a:ext cx="7230112" cy="5341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14" descr="S:\Shawn's pictures\Image_25scc7lik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76200" y="15849600"/>
            <a:ext cx="4572000" cy="34424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9" name="Picture 25" descr="S:\Shawn's pictures\imm5 MOC 3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528000" y="25683865"/>
            <a:ext cx="4572000" cy="3442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1" name="AutoShape 28" descr="data:image/jpeg;base64,/9j/4AAQSkZJRgABAQAAAQABAAD/2wCEAAkGBxITEhUTExMWFRUXFxYWFxcYFxYZGBcVFxYWFhYYFRUYHiggGB0lGxUVITEhJSkrLi4uGB8zODMtNygtLisBCgoKDg0OGhAQFy0lHyUtLS0rLS0tLS0rLS0tLS0tLS0tLS0tLS0tLS0tLS0tLSstLS0tLS0tLS0tLS0tLS0tLf/AABEIAOMA3gMBIgACEQEDEQH/xAAcAAEAAQUBAQAAAAAAAAAAAAAABQIDBAYHAQj/xABGEAACAQIEAgcFBAgEAwkAAAABAgADEQQSITEFUQYiQWFxgZEHEzKhsUJSwdEUI2JygpKywnOi4fEzU/AVFyQ0RKOzw9L/xAAZAQEBAQEBAQAAAAAAAAAAAAAAAQIDBAX/xAAqEQEBAAICAQMCBAcAAAAAAAAAAQIRITEDEjJxBCJBgcHwBRRRUmGhsf/aAAwDAQACEQMRAD8A7TxDG06NNqtVwlNBmZjsB/12TnGF9smHfEikMO4okkCqWGbQE393bbTneal7ZulTYjEnBoSKNA2YD7da2pPct7Ac7nlNCwvVIbt7PP8A0lR9K9J+mWGwmE/SswqBtKSqdaj22v8AZA7T2W52E4FxjppxDE1fetiaiEG6pTdkROQVVOvibnvkZxTEMxQE6AXA7LtufMBfSWKQEDuXQn2ghrUcU2ugWr37Wqf/AK9ec6TPlLD4gide4T7SKnuKatTV6v3ibAqul7Dt0gdPiapguneHqVlo5XViLktlAHfvfLtr3jnNpp1AwupBHMG49ZFVREQEREBERAREQEREBERAREQEREBERAREQPmjp/0frYbG1TVBy1Hd0exs4LXuDtfXUbj0mtmfV3F+FUcTSNGvTFRD2HsPYVI1UjmNZzjH+xmlkc0cRU95vTFQLkt918ozHlmG29jtCOOq2YAEfCDY92pse7WeMJmcZwFTDu1KqhRlJBFwbld9RpaRa1D2X7vCUX8pl1cayi1zoLDu1vp5kzGGIv8AZ1lSKSbnTkIE9g+NMQPeAOQtkY7qQoAF+WguPx1mwdEulbYVQRUZyS2e50LWLWK8tgOQ2tOf3K+EuUKtvM3gfUHR7pDRxaAobNbVCdfEcxJifM/BeNvRcMrEWPOdj6OdPqNWn+vbKwAuQCQe8hQbd528JFbrExuH8QpV0FSi6uh0upuLiZMBERAREQEREBERAREQEREBERAREQEREDSumns8pY5xUWqaLn4+oHV9tbXBDWG4Nu6cR6VdHanD6zUqlmIsVdb2ZT8JsdR4cwdTvPqOQPS7opQx9LJVBVx8FRfiQ/3LzU/I2ID5bYm+aXlrk7g+U2LpZ0PxOBe1ZcyE2Wqtyjctfst+ye+1xrNbylTptygXN9/T8561OEIO3p2z1XlR4lQiZ2E4oaRDA28N5H4hx2byxlJF5Bv/AEc6XsrM9OuuFYgKQ12Wp23NPKVUjn3nbW+dxL2n46mxRK1OoRbrimmXnoLa+P1nMRSMyBKO7ezX2iNjXOGxKqtbKWRkuFqAfECpJysBrvYi+1p0WfKHCOIvhq9LEU/ipOHHfb4lJ5MpKnuYz6n4fjErUqdambpURXU81YAj5GRWRERAREQEREBERAREQEREBERAREQEREC1icOlRSlRVdGFmVgCpHIg6Gcr6X+yINepgGync0HPVP8Ah1D8Pg1x3gTrMQPmHHdBuJUtXwVYd6AVf/hLTCfhOIFNnq0KtNUKqXemyLme4UHMBqSLX8L2uJ9VzC41wyniaFTD1RdKilTzF9iORBsQeYED5LVLnWXPdDckyX4nwSphalSlWHXQlbAfFbZlHIixHcZCsCdb27uUC7nEGYzqR2yum8IvTt/sO457zDVMKx61Bsyf4VQkgd9nD+AKzh950r2EYRzja1UfAmHKN+9UqU2T5UngdyiIhSIiAiIgIiICIiAiIgIiICIiAiIgIieMdNNYHsEzUK3SeqdlC+Rv53mDieKNU+PX+EH5WhNtf9t6m+HrUyLAMhZWAYMbMoNjm2Da7ad85BVqFiSzFidyTcnxJna8ZhKNUWqKpG9mRd+7QTFTotgTvQQ94NQfR7fKBx7TullhO5YXohw3toKT2AlvxMzl6J4Nfhw9JPBVJ9bGS5LpxPgfDWxDqihjcgEqrNlBNrkKCbCfR3Rrg+HwNEUaHVF8zMTd3cgAs57ToByAAAtI/C0qdAaEKPAAfO0y04ypFksxtuvWt45Qbecz6l0mf0wcyfATz9MPYpPlNPq8axP3lHgxt/RKsHxzE5gGsQdNGB8NSgjdqNypYkkarae/pB+78/8ASa22PxJ2CedRgfQU5R+k4jmg/ic/gI9StoGI7p7+kjk3pf6TVKmKrLqai/yM3/2CVJi2P/qKa+NCp+FaN0bMcfTG7hb7ZurfwzWvMhWB1BuO6aRxrgNTF0/d/pdK2YN1KZBuL2196bbnsmsVOguOo6pWq+NOo300b5TrjJe6zbZ1HX4mo8J6TmmiU66VC6qqtU0JZgACzKbEE79s2TA8RpVR+rcN3bMPFTqIuNhKyoiJlSIiAiIgIiICIiBzniS5a1Qcnb0zG0x2qWt3m2k2DpLwep701EUuG1IAuVIAG25vvICpTINmBB5MPwOsrIldT9q3naVqoO4BtbWw1B2+hmPZbW6vlpuLXsO6X6T5jfsAI02NyNj22AHqeUUXBTtsWHmT8jcSUFMEXJY/xMPkCB8pHCSVA9UeE55NYlOgim6ooPMKAfUCV1XNj4GLympsfA/SYaa7VrayqhX1vykOOJ0z9tfUS/hsUpOjD1E1j2zW6qZ7MfBPdFPcJfmVWMaOrI0yUxPwyLJmsUqkyW4RjH1UseY1MiZdwdTK6nvt5HSbvSRl9LxUbC1GViHprnBG9l1cfy5tOdpzzgXG6lPEUqr1GIR1JuSerezf5S06swBFjqDoRzB3nF8VhzRqvSP2HZNe0KbA+Y18518N3jcWfJxZX0aDEh+iON99g6L3ucgU/vJ1CT45b+cmJzbIiICIiAiIgIiICUugIsQCORF5VEDBq8HoNvSXyGX+m05R7UOMVMBi6dOh7so9IOUYMzK2d1JvmvY2FvBp2WcM9q/R3FVMa+IQpXRgiqqMvvKQVQMrU73IzZmuL/Eb2hERT9otUfFQpnwZl+t5k/8AeZWsAmHQd7OzfIATSjw+sWy+6cG9rEEa68/CX+HYTLVAqrprmXfQHW+U35bReRM432g8QPwsiDmtMf33kc3SzGv8eIqldiFOTfvUC0nq/AUCe9pHPStd1+JqewuTazISdG9eZj+M9FzSFJ0dctbZAcxU6+o0luOpupvd0s4fjzIoGQuABYlhm/isJKcI6QrWqrSNPKWvY3uLgFrWsLaAzUMRhzTco2u4001/3nvB65TEUm5Ot/AnKfkTM6jTvPAa16XgfrrJK817o3W+JfA/9esnM0xl2s6MQdJFNJGu2kjHOsYpXt4lF57OjLYsNUzKD3f7zm3tBwmTF5wNKiK38S9Qj0VT/FN+4RUupHI/Wa77S8LejSq21Ryp7lqLe580UeceK6z0uXOKZ9keNzUKtIn4HDjwcW080J85vs4/7JsblxZS+lSmy2/aWzj5K3rOwTec1kmN4IiJhoiJhcS4vQw4BrVVS+wJ1Pgo1PlAzYmo4z2h4RPgFSoe5co9WIPymvY72l1z/wAKjTTvcs5+WUD5y6Tbp8t166IMzsqjmxAHqZxXHdMcdUveuyjkgCW81Gb5zWsd7yo2c1Xzcyc39V40bdyxvTbAU964c8qYL/5lGX5zSOlHtGq1Mq4JmoWJzs6U2LbWCgkhe31nOy9Ze1W9QZZOMIPWRh4aiJEtTuN4pjap6+Ld+5gMvkq2tLS8QxS7pTqDuZlPzuJF0+IBmCqCSdANFHmzEAec2TDcAxTrcNRTzNT1y2HzM3JGeWBQrvVqBjTyEFQQWU7ZjcbXHW+UwqipQre8cKEzVFsLHe1uqNeySr8BxAJtVWo+4y5SBb9k2mu8UqV6dQ51IsWNmpkWLbnS/f29s55b9Xc/X/rU6ZeK4widbC1F10ZCNCDuLN2HtEwcbx12FOwC5B1bbA5cpYDmQPDaRNeoGPwi/cZYKy27WTTx6pJv/v6ykMbg8p7aVKpOwkVt/Denz02zGip0toxA/GZr+02sfho0x4lj+U0SmoJsTbxktheFqRctcdx/GNRHVeifHGxdAu4UNmIyrfbYaE37JlVjrOX069OkuUNbwNz8pkUelVRNiXHJ9R5HeSY87HRrysGYmErZkVvvKD6gGZKyokOEvZ7cx9J70sw3vMHXXchC48adqgt/LbzmJhHs6nvmwEA6HY6HwO8xeLtqdacn6G4v3eMoNyqKD4McrfJjPoCfNaUzTqFL9ZGZL/tKSt/UT6OwVcVKaVBs6qw8GAP4z0+ac7c/H1peiInF0JxT2wvUXiKZbWOGpmx5irWB+RWdrnL/AGvdHsTWq0cRQpNVVKbI+TVh1gy9T4mGp2Bgc4p8V+/TI7xqJlUsXTf4XHhsfQyFfFMCVK2YaEG4IPIjcGYlRyTqPlNI2h1MsPIKlWdfhYjuvp6TIXijj4gG+RjaaSDS0ZYHEUO4I+cqFdTsREKvoJcd7DTSYbViJaesT2zXqZ9KR4dxd6Rvnc6EW0Isb/aJuNdZj4viWzZyT+4oseYa5N5ggy3V1nP0xtRVrIdMvpYfhLuF4YKynK1GnY2vUq5SfAa6a72mOUHaZ57xR2S6FNTBZWK3VrG2ZTdT3qe0S6uHA3sJabEGWi5gZTinba8xU0JA0HKBPCbGBcns8AvKlgdQ4U591T/w0/pElaFS8i+Fp+ppf4af0CSOGnPG8lZIM2Kk11B5gTXZOcOa9Md1xLmRy3pZQ93jawta7h/HOquT/MzTs/QfE+8wGHbkmT+QlP7Zyr2jUbYpG7GpL/MruD8is372TYjNgcv3Krr6hX/vnfLnCVicZWNziInJ0IiIEdxbgWGxItXoU6nIsozD91918jNL4t7I8K9zh6tSiewH9Yno1m/zTosQPlIOD3SllnaeO+yLC1SzYeo9BiSbH9ZTuTc9VjmHk1hymj4v2TcTFQInuSv/ADPeFUt+0CM1/BT4yo0siUFZ17g/sbAH/isUzHlRRVsf33vm/lEx+Kextxc4fEq3JaqFfWol/wCmRXJ8xHbKTiGvNs4r7PuJUb3wzOo+1SIqA+Cr1/8ALNPxSFHKOCjdqsCrDxU6youNWMoNcmUsRbeeKIHtzE9tMjAKhcZ7hL9Y2udj2eMlqseZvDeHmtmswAW1+06xUoe9qlaIsqgWzaEgWBJ31ufpJ3o/w8oaik30U3tYX12mbeBrfE8P7t8gNxlBv43/ACmIu8neltEJUQ81t6HX+oSIoUCx6oLeAJlgqWZOBRWdVYGzMg0NtCwDX8rzNwnR/EPl/VlQ2xfqj5628psWD6FmmytUqAkEHKo0uDf4j+UXKI2WlTCqFGwAA8ALCX6B1lpmntAzGK1miS3CW6pHf9RIYNJPhDasO7/r6zeXTMa37TKP/l35Gqp8wjD+lpO+xyt+qxCcnRv5lI/skd7R6V8NTb7tZfQpUX6lZV7HKtquIXmiN/KxH90648+JL73U4iJzbIiICIiAiIgIiICW6+HRxZ1VhyYA/WXIgRXEOjmErUnovQp5HFmCqEOhBBDLYgggG45T5i4hhclWpT+47p/KxX8J0/pf7X61OtUoYWig9270y9W5JZGKsVQEAC4Nrk+U5djXrVC9dyv6x3drFR1nYs1l7BcmW8E5WsNXKEMACR2HY9h+sy8JUp6lk3GmXS2hG1/A+XfpFISTaXKdS0glODH9c3cjEeTKRJnCcXppWygVGzZUC9XRi1hoSAL6dvLlIDhrH3htc5lI033X8pRWRhUYuCCxJswIvc9l9Y0jfcOtGuSSoZqZKkMvWQ9oIO23ykhRwIuAAB4TW+igrtVLuDkKWLH7RWwTXc2Atebzw+jc3nLLtYqxmH1p9x/ESvGrMzF0MxXbQyP6UceoYVBcZqjfCl7aDdmPYPr6yTG3pUdWvPaLzWavTUtp7kD90n8QZnYPjSMQCGQnQZhpc7aidccaxa2Fakk+Dv1/I/nIOm0k+EE+8WwJ/KaynCRX09S+CqH7rUj/AO6gPyJkf7JdMU3fSceeamfwMnellEtg8QLEn3ZIFjuvW09Jr3sxfLjFXmri38JP4S+P2Uy90dfiImWyIiAiIgIiICeE23ljH1CtN2XcKSPG05B0zwnEq1yuIZ0/5d8voBpLIlrofG+nOBw1w9YM33afWPy0+c5/xz2wVWuuFpKg++/WbxC7DzvOXYuhUptaorK37Qt6c5YLyivGYtqlR3fVnZnY23ZmLMbeJMtXHKUdsqIkFeHDM6qil2vooBJbtIAGp0vtL+Hq03qA1bin+xbncdh5y1gMNVdwtFXZ+wICWF9Ps7DfWbdwz2aYpgGrstAfd+J/RdB6mZtVr/DKiCtcEKvWsWOw3F+/SdA4NQNdsxTMmU9dl0JY30J3Gl5d4N0Lw1Jh1PeMPtPr8thN0SiToBMW7NIWjw4Dskpg8H5CZYohd5RVqE9wmdKwOIkKRY37LTjnSjHGtiqrnsYovcqdUW9L+ZnU+J17PbkJyjj2FKV6l9i7Mp7CrEkel7eU6Ype2Ng2ykv93Xa+vO3dqfKVpiCSSdSdzc3Pjc9oO0tUkupHfzturC9+QJE9w+EcsAATc9k6bZdB4JXzoDe+g9e2bX0aOVne9gq2JO1tzfu0ml8HoGlTAJ62pPn2Sf41iPc8NY7NWITybVv8qsPOSfdwnXLcKPSTDnavRP8AGv5zPo49H1GRu9WB9JxjB8FVqYYkgkX0/KU/9kEGyPr4EfMTjPP9PbZ6ta/w4/zM3p3NMWOZEvpiO8GcRw2Nx9L4Krkcs2YfyvJXD9PMTTFq1FW7xdD57j0nXGY5ezKX83SebGuxxEQ6kREBERAheOcWCBqWUkkWJ2AzD57zWle+0leki2reKg/UfhIc0huDYzTNeYvAUqotURWB5gTWsf7PcK+qF6Z/ZOnodJtKFhuL+Er96PDxkHOK3swrZrU69NgT9sMpA8rg/KT/AAj2Z4anY4io1dvujqJ8jmPr5TbKbaiZiUiZjLcaixg8NTorko00pryRQPpvKqiEzIYInxG55Dc+AGplqviDYk2pqNybXt9BMKopUFTVt+XafAbmVvWY7dQeWb8h85i4PG0nJCE5hbMGDB7G9iQwBtoddtDIbi9HGNWJo1aYpAIHSoNNyWYMBva3pH+lT2UDb6k/MyiodJcIsAB2aTGxb2ERK1ziD3cyNxGFVxYgG+95M4bh1au5FJC2up2UeLHTy3m2cI6F00s1dveN90XCDxO7fId03Iy5ViejFK90uh7jcehmRw/hK09dzzNvkBtO60qaqLKAANgAAB5CU1cMjfEit4gH6zRpx6nQzWHfae+0BrthcOOxSxHiQo/pf1nSOKcJo9UJSRXLA3UBbKNWOnkP4prHSjoZ+kVBVFY03ChRoCpsSdBcEHXmfCMbJfyZyl1w12lWRRlJtbTtt6ytaKnVWuPG4nlXolj6SPYrVN1yWaxtrmJzgC/wjc7nlI56+KoA++wrgaktlNv5gCvznzMv4fnJ9l3fl8/L6fOJD9F5gW7r37ZEdJ6lsiDvY/Qf3S4eJqlQozMLEZrai/aO7l5T3B8LOPxDhGsqoDmtpuABrzJY+U7fS/TZ+PzTLPqTZ4vHl6+Xd4iJ7X0yIiAiIga30tTWm37yn5EfjIITceNcPNanlBAIOYX22IsfWaliMK9M5XUj6HwPbLGaI8uBpYEqlGZQdQfhHlLj4hmYqDlAAvbfW+gvtt85hoYqFg5y21VDryVnvb1Wc82sWaKYUFjZR2sx38SZH4+v8J3ADsBzqIQqjv3Y2/Zv2TXONcFqYvErmrN7rIt0F7gjQkX0BPnNj4g97KNTfs7PymOIrCwte9QOQfeWKDf4SwY3HaOqNfzN8TjOAxT1SaGICDKoamyZgxJJLE9mmXflvrNm4dwt2VVGwFr7Dzbc+UmsBwOmnxdY3vyF/Dt85Zv8BDYHBOwCougsBroANBdjJbD8ATep1+7Zf9ZLgW2ns1MRTTphQAoAA2AFgPACVRE0hPGawuZ7MTH1woJY2VRmY8gNf9fSKInjvFlw9Nqr6sdFXmexfAbk+POcvfibVK/va36zW5UnS3YByA/CS2IduJYoj3i01CnIGP2QQLADdje/keUm8aleoBhjhaVVKZp53pELoLHKhYjKxGhA11756fHjMPn8XLK+pC4ridVwKmHR6KICDlfQ63+EWGlz2dsluAcZqMhapiKWlxlcANtoSwIO/cZhYhMDUqCmvvcKozCqTe2cWCoQSQrXvqeUh+L4KklUJQqe+UgWIGuYm2XT4jtqOc3cZZrX7+Ut1zG18KxGFxzlKmGTOFLXKq4sCAbMRmG4kxgeA0cNm9yipmIzWvc2vbcnQXOnfKejHBhhqV2/4j2LnlyUdw+t5m1q+s8eeU39vTrjOOU3ERCkREBERASirSVhZgCD2HWIgaXxSiqVWVRYA6DXl3ywIiVlWsuN/wARP3Kn9VOImM2sRVGe1uyS/BMIjFiyglbWvsPLaImcVrYIiJ0QiIgIiICad0+qsMK1jbNUCnvF20+Q9Iiaw9+PymXVWcNwugeGhjSp5v0ZqmbKM2cISGzb3vNZrYh8MlM0HamXW72Y2JsNbE27Yienw3eWr/WuXk4nDZujuJdsA5Y3I97uAb3JJvf4rkneQvs+w6tXZmAJRLrfsJIFx32MRMZ8TP5a/tbzi2N5GV2MRPFe3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3" name="Picture 29"/>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542" t="11763"/>
          <a:stretch/>
        </p:blipFill>
        <p:spPr bwMode="auto">
          <a:xfrm rot="20871464">
            <a:off x="6091511" y="26417582"/>
            <a:ext cx="6096657"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3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1759" t="17670"/>
          <a:stretch/>
        </p:blipFill>
        <p:spPr bwMode="auto">
          <a:xfrm>
            <a:off x="21426738" y="3124200"/>
            <a:ext cx="8367462" cy="5855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3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5359" r="16111"/>
          <a:stretch/>
        </p:blipFill>
        <p:spPr bwMode="auto">
          <a:xfrm>
            <a:off x="12443826" y="3048000"/>
            <a:ext cx="8792412" cy="586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842200" y="19100603"/>
            <a:ext cx="5572475" cy="46782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Rectangle 13"/>
          <p:cNvSpPr/>
          <p:nvPr/>
        </p:nvSpPr>
        <p:spPr>
          <a:xfrm>
            <a:off x="15065889" y="22228076"/>
            <a:ext cx="11832711" cy="2308324"/>
          </a:xfrm>
          <a:prstGeom prst="rect">
            <a:avLst/>
          </a:prstGeom>
          <a:solidFill>
            <a:schemeClr val="bg1"/>
          </a:solidFill>
          <a:ln>
            <a:solidFill>
              <a:srgbClr val="00B050"/>
            </a:solidFill>
          </a:ln>
          <a:effectLst>
            <a:outerShdw blurRad="50800" dist="38100" dir="2700000" algn="tl" rotWithShape="0">
              <a:prstClr val="black">
                <a:alpha val="40000"/>
              </a:prstClr>
            </a:outerShdw>
          </a:effectLst>
        </p:spPr>
        <p:txBody>
          <a:bodyPr wrap="square">
            <a:spAutoFit/>
          </a:bodyPr>
          <a:lstStyle/>
          <a:p>
            <a:pPr algn="ctr"/>
            <a:r>
              <a:rPr lang="en-US" sz="3600" b="1" dirty="0"/>
              <a:t>Our comprehensive triaging is important because it limits the number of procedures a patient undergoes for specimen collection, and it shortens the time between the patient’s specimen collection and initial treatment</a:t>
            </a:r>
            <a:r>
              <a:rPr lang="en-US" sz="3600" dirty="0"/>
              <a:t>. </a:t>
            </a:r>
          </a:p>
        </p:txBody>
      </p:sp>
      <p:sp>
        <p:nvSpPr>
          <p:cNvPr id="47" name="TextBox 46"/>
          <p:cNvSpPr txBox="1"/>
          <p:nvPr/>
        </p:nvSpPr>
        <p:spPr>
          <a:xfrm>
            <a:off x="14706600" y="9326225"/>
            <a:ext cx="12396952" cy="6370975"/>
          </a:xfrm>
          <a:prstGeom prst="rect">
            <a:avLst/>
          </a:prstGeom>
          <a:solidFill>
            <a:schemeClr val="bg1"/>
          </a:solidFill>
          <a:ln w="635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4800" b="1" dirty="0" smtClean="0">
                <a:solidFill>
                  <a:srgbClr val="FF0000"/>
                </a:solidFill>
              </a:rPr>
              <a:t>What we do:</a:t>
            </a:r>
          </a:p>
          <a:p>
            <a:r>
              <a:rPr lang="en-US" sz="2400" dirty="0" smtClean="0"/>
              <a:t>Our </a:t>
            </a:r>
            <a:r>
              <a:rPr lang="en-US" sz="2400" dirty="0"/>
              <a:t>team is responsible for the preparation and diagnosis of </a:t>
            </a:r>
            <a:r>
              <a:rPr lang="en-US" sz="2400" dirty="0" smtClean="0"/>
              <a:t>Pap tests (GYN) and patient specimens from other body sites (NON-GYN). We </a:t>
            </a:r>
            <a:r>
              <a:rPr lang="en-US" sz="2400" dirty="0"/>
              <a:t>screen all specimens for infections, disease processes, and malignancies. Negative Pap tests are signed out by cytotechnologists. </a:t>
            </a:r>
            <a:r>
              <a:rPr lang="en-US" sz="2400" dirty="0" smtClean="0"/>
              <a:t>Positive </a:t>
            </a:r>
            <a:r>
              <a:rPr lang="en-US" sz="2400" dirty="0"/>
              <a:t>Pap tests and all </a:t>
            </a:r>
            <a:r>
              <a:rPr lang="en-US" sz="2400" dirty="0" smtClean="0"/>
              <a:t>NON-GYN </a:t>
            </a:r>
            <a:r>
              <a:rPr lang="en-US" sz="2400" dirty="0"/>
              <a:t>specimens are signed out by </a:t>
            </a:r>
            <a:r>
              <a:rPr lang="en-US" sz="2400" dirty="0" err="1"/>
              <a:t>cytopathologists</a:t>
            </a:r>
            <a:r>
              <a:rPr lang="en-US" sz="2400" dirty="0"/>
              <a:t>. </a:t>
            </a:r>
          </a:p>
          <a:p>
            <a:r>
              <a:rPr lang="en-US" sz="2400" dirty="0" smtClean="0"/>
              <a:t>Within </a:t>
            </a:r>
            <a:r>
              <a:rPr lang="en-US" sz="2400" dirty="0"/>
              <a:t>the hospital, we offer immediate </a:t>
            </a:r>
            <a:r>
              <a:rPr lang="en-US" sz="2400" dirty="0" smtClean="0"/>
              <a:t>assessments for fine </a:t>
            </a:r>
            <a:r>
              <a:rPr lang="en-US" sz="2400" dirty="0"/>
              <a:t>needle aspiration </a:t>
            </a:r>
            <a:r>
              <a:rPr lang="en-US" sz="2400" dirty="0" smtClean="0"/>
              <a:t>(FNA) procedures collected by our pathologists or from our </a:t>
            </a:r>
            <a:r>
              <a:rPr lang="en-US" sz="2400" dirty="0"/>
              <a:t>c</a:t>
            </a:r>
            <a:r>
              <a:rPr lang="en-US" sz="2400" dirty="0" smtClean="0"/>
              <a:t>linical colleagues. Immediate assessments are performed for specimen adequacy and preliminary interpretation which often alleviates the need for surgery. Additionally, our FNA specimens are triaged to appropriate ancillary studies. Ancillary tests we can recommend:</a:t>
            </a:r>
          </a:p>
          <a:p>
            <a:pPr marL="2537371" lvl="1" indent="-342900">
              <a:buFont typeface="Arial" panose="020B0604020202020204" pitchFamily="34" charset="0"/>
              <a:buChar char="•"/>
            </a:pPr>
            <a:r>
              <a:rPr lang="en-US" sz="2400" dirty="0" smtClean="0"/>
              <a:t>Flow cytometry </a:t>
            </a:r>
          </a:p>
          <a:p>
            <a:pPr marL="2537371" lvl="1" indent="-342900">
              <a:buFont typeface="Arial" panose="020B0604020202020204" pitchFamily="34" charset="0"/>
              <a:buChar char="•"/>
            </a:pPr>
            <a:r>
              <a:rPr lang="en-US" sz="2400" dirty="0" smtClean="0"/>
              <a:t>Molecular testing (BRAF, EGFR and ALK-1)</a:t>
            </a:r>
          </a:p>
          <a:p>
            <a:pPr marL="2537371" lvl="1" indent="-342900">
              <a:buFont typeface="Arial" panose="020B0604020202020204" pitchFamily="34" charset="0"/>
              <a:buChar char="•"/>
            </a:pPr>
            <a:r>
              <a:rPr lang="en-US" sz="2400" dirty="0" smtClean="0"/>
              <a:t>Placement </a:t>
            </a:r>
            <a:r>
              <a:rPr lang="en-US" sz="2400" dirty="0"/>
              <a:t>of fiducial markers for treatment </a:t>
            </a:r>
            <a:r>
              <a:rPr lang="en-US" sz="2400" dirty="0" smtClean="0"/>
              <a:t>purposes  </a:t>
            </a:r>
          </a:p>
          <a:p>
            <a:pPr marL="2537371" lvl="1" indent="-342900">
              <a:buFont typeface="Arial" panose="020B0604020202020204" pitchFamily="34" charset="0"/>
              <a:buChar char="•"/>
            </a:pPr>
            <a:r>
              <a:rPr lang="en-US" sz="2400" dirty="0" smtClean="0"/>
              <a:t>FISH</a:t>
            </a:r>
          </a:p>
          <a:p>
            <a:pPr marL="2537371" lvl="1" indent="-342900">
              <a:buFont typeface="Arial" panose="020B0604020202020204" pitchFamily="34" charset="0"/>
              <a:buChar char="•"/>
            </a:pPr>
            <a:r>
              <a:rPr lang="en-US" sz="2400" dirty="0" smtClean="0"/>
              <a:t>IHC</a:t>
            </a:r>
          </a:p>
          <a:p>
            <a:pPr marL="2537371" lvl="1" indent="-342900">
              <a:buFont typeface="Arial" panose="020B0604020202020204" pitchFamily="34" charset="0"/>
              <a:buChar char="•"/>
            </a:pPr>
            <a:r>
              <a:rPr lang="en-US" sz="2400" dirty="0" smtClean="0"/>
              <a:t>Cytogenetics  </a:t>
            </a:r>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032200" y="16069219"/>
            <a:ext cx="4572000" cy="34424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0" y="2362200"/>
            <a:ext cx="39799630" cy="250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17" descr="S:\Shawn's pictures\cellb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394650" y="13872865"/>
            <a:ext cx="485775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974088" y="18904803"/>
            <a:ext cx="1383712" cy="830997"/>
          </a:xfrm>
          <a:prstGeom prst="rect">
            <a:avLst/>
          </a:prstGeom>
          <a:noFill/>
        </p:spPr>
        <p:txBody>
          <a:bodyPr wrap="none" rtlCol="0">
            <a:spAutoFit/>
          </a:bodyPr>
          <a:lstStyle/>
          <a:p>
            <a:pPr algn="ctr"/>
            <a:r>
              <a:rPr lang="en-US" sz="2400" dirty="0" smtClean="0">
                <a:latin typeface="Britannic Bold" panose="020B0903060703020204" pitchFamily="34" charset="0"/>
              </a:rPr>
              <a:t>Yeast </a:t>
            </a:r>
          </a:p>
          <a:p>
            <a:pPr algn="ctr"/>
            <a:r>
              <a:rPr lang="en-US" sz="2400" dirty="0" smtClean="0">
                <a:latin typeface="Britannic Bold" panose="020B0903060703020204" pitchFamily="34" charset="0"/>
              </a:rPr>
              <a:t>Infection</a:t>
            </a:r>
            <a:endParaRPr lang="en-US" sz="2400" dirty="0">
              <a:latin typeface="Britannic Bold" panose="020B0903060703020204" pitchFamily="34" charset="0"/>
            </a:endParaRPr>
          </a:p>
        </p:txBody>
      </p:sp>
      <p:sp>
        <p:nvSpPr>
          <p:cNvPr id="44" name="TextBox 43"/>
          <p:cNvSpPr txBox="1"/>
          <p:nvPr/>
        </p:nvSpPr>
        <p:spPr>
          <a:xfrm>
            <a:off x="28194000" y="27432000"/>
            <a:ext cx="3397084" cy="830997"/>
          </a:xfrm>
          <a:prstGeom prst="rect">
            <a:avLst/>
          </a:prstGeom>
          <a:noFill/>
        </p:spPr>
        <p:txBody>
          <a:bodyPr wrap="none" rtlCol="0">
            <a:spAutoFit/>
          </a:bodyPr>
          <a:lstStyle/>
          <a:p>
            <a:pPr algn="ctr"/>
            <a:r>
              <a:rPr lang="en-US" sz="2400" dirty="0" smtClean="0">
                <a:latin typeface="Britannic Bold" panose="020B0903060703020204" pitchFamily="34" charset="0"/>
              </a:rPr>
              <a:t>Human Papilloma Virus</a:t>
            </a:r>
          </a:p>
          <a:p>
            <a:pPr algn="ctr"/>
            <a:r>
              <a:rPr lang="en-US" sz="2400" dirty="0" smtClean="0">
                <a:latin typeface="Britannic Bold" panose="020B0903060703020204" pitchFamily="34" charset="0"/>
              </a:rPr>
              <a:t>(HPV)</a:t>
            </a:r>
            <a:endParaRPr lang="en-US" sz="2400" dirty="0">
              <a:latin typeface="Britannic Bold" panose="020B0903060703020204" pitchFamily="34" charset="0"/>
            </a:endParaRPr>
          </a:p>
        </p:txBody>
      </p:sp>
      <p:sp>
        <p:nvSpPr>
          <p:cNvPr id="59" name="TextBox 58"/>
          <p:cNvSpPr txBox="1"/>
          <p:nvPr/>
        </p:nvSpPr>
        <p:spPr>
          <a:xfrm>
            <a:off x="39835567" y="27279600"/>
            <a:ext cx="3369833" cy="461665"/>
          </a:xfrm>
          <a:prstGeom prst="rect">
            <a:avLst/>
          </a:prstGeom>
          <a:noFill/>
        </p:spPr>
        <p:txBody>
          <a:bodyPr wrap="none" rtlCol="0">
            <a:spAutoFit/>
          </a:bodyPr>
          <a:lstStyle/>
          <a:p>
            <a:pPr algn="ctr"/>
            <a:r>
              <a:rPr lang="en-US" sz="2400" dirty="0" smtClean="0">
                <a:latin typeface="Britannic Bold" panose="020B0903060703020204" pitchFamily="34" charset="0"/>
              </a:rPr>
              <a:t>Herpes Simplex II Virus</a:t>
            </a:r>
            <a:endParaRPr lang="en-US" sz="2400" dirty="0">
              <a:latin typeface="Britannic Bold" panose="020B0903060703020204" pitchFamily="34" charset="0"/>
            </a:endParaRPr>
          </a:p>
        </p:txBody>
      </p:sp>
      <p:sp>
        <p:nvSpPr>
          <p:cNvPr id="65" name="TextBox 64"/>
          <p:cNvSpPr txBox="1"/>
          <p:nvPr/>
        </p:nvSpPr>
        <p:spPr>
          <a:xfrm>
            <a:off x="28756254" y="15018603"/>
            <a:ext cx="2452915" cy="830997"/>
          </a:xfrm>
          <a:prstGeom prst="rect">
            <a:avLst/>
          </a:prstGeom>
          <a:noFill/>
        </p:spPr>
        <p:txBody>
          <a:bodyPr wrap="none" rtlCol="0">
            <a:spAutoFit/>
          </a:bodyPr>
          <a:lstStyle/>
          <a:p>
            <a:pPr algn="ctr"/>
            <a:r>
              <a:rPr lang="en-US" sz="2400" dirty="0" smtClean="0">
                <a:latin typeface="Britannic Bold" panose="020B0903060703020204" pitchFamily="34" charset="0"/>
              </a:rPr>
              <a:t>Adenocarcinoma</a:t>
            </a:r>
          </a:p>
          <a:p>
            <a:pPr algn="ctr"/>
            <a:r>
              <a:rPr lang="en-US" sz="2400" dirty="0" smtClean="0">
                <a:latin typeface="Britannic Bold" panose="020B0903060703020204" pitchFamily="34" charset="0"/>
              </a:rPr>
              <a:t>(cancer)</a:t>
            </a:r>
            <a:endParaRPr lang="en-US" sz="2400" dirty="0">
              <a:latin typeface="Britannic Bold" panose="020B0903060703020204" pitchFamily="34" charset="0"/>
            </a:endParaRPr>
          </a:p>
        </p:txBody>
      </p:sp>
      <p:sp>
        <p:nvSpPr>
          <p:cNvPr id="3" name="Curved Down Ribbon 2"/>
          <p:cNvSpPr/>
          <p:nvPr/>
        </p:nvSpPr>
        <p:spPr>
          <a:xfrm>
            <a:off x="32156400" y="30480000"/>
            <a:ext cx="7325075" cy="1752600"/>
          </a:xfrm>
          <a:prstGeom prst="ellipse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2015</a:t>
            </a:r>
          </a:p>
          <a:p>
            <a:pPr algn="ctr"/>
            <a:r>
              <a:rPr lang="en-US" sz="2800" b="1" dirty="0">
                <a:solidFill>
                  <a:schemeClr val="tx1"/>
                </a:solidFill>
              </a:rPr>
              <a:t>Total Specimens</a:t>
            </a:r>
          </a:p>
          <a:p>
            <a:pPr algn="ctr"/>
            <a:r>
              <a:rPr lang="en-US" sz="2800" b="1" dirty="0">
                <a:solidFill>
                  <a:schemeClr val="tx1"/>
                </a:solidFill>
              </a:rPr>
              <a:t>63,678</a:t>
            </a:r>
          </a:p>
        </p:txBody>
      </p:sp>
      <p:sp>
        <p:nvSpPr>
          <p:cNvPr id="40" name="TextBox 39"/>
          <p:cNvSpPr txBox="1"/>
          <p:nvPr/>
        </p:nvSpPr>
        <p:spPr>
          <a:xfrm>
            <a:off x="33751580" y="29413200"/>
            <a:ext cx="4124847" cy="830997"/>
          </a:xfrm>
          <a:prstGeom prst="rect">
            <a:avLst/>
          </a:prstGeom>
          <a:noFill/>
        </p:spPr>
        <p:txBody>
          <a:bodyPr wrap="none" rtlCol="0">
            <a:spAutoFit/>
          </a:bodyPr>
          <a:lstStyle/>
          <a:p>
            <a:pPr algn="ctr"/>
            <a:r>
              <a:rPr lang="en-US" sz="2400" dirty="0" err="1" smtClean="0">
                <a:latin typeface="Britannic Bold" panose="020B0903060703020204" pitchFamily="34" charset="0"/>
              </a:rPr>
              <a:t>Immunohistochemical</a:t>
            </a:r>
            <a:r>
              <a:rPr lang="en-US" sz="2400" dirty="0" smtClean="0">
                <a:latin typeface="Britannic Bold" panose="020B0903060703020204" pitchFamily="34" charset="0"/>
              </a:rPr>
              <a:t> Stain</a:t>
            </a:r>
          </a:p>
          <a:p>
            <a:pPr algn="ctr"/>
            <a:r>
              <a:rPr lang="en-US" sz="2400" dirty="0" smtClean="0">
                <a:latin typeface="Britannic Bold" panose="020B0903060703020204" pitchFamily="34" charset="0"/>
              </a:rPr>
              <a:t>(cell block)</a:t>
            </a:r>
            <a:endParaRPr lang="en-US" sz="2400" dirty="0">
              <a:latin typeface="Britannic Bold" panose="020B0903060703020204" pitchFamily="34" charset="0"/>
            </a:endParaRPr>
          </a:p>
        </p:txBody>
      </p:sp>
      <p:sp>
        <p:nvSpPr>
          <p:cNvPr id="42" name="TextBox 41"/>
          <p:cNvSpPr txBox="1"/>
          <p:nvPr/>
        </p:nvSpPr>
        <p:spPr>
          <a:xfrm>
            <a:off x="34306343" y="12732603"/>
            <a:ext cx="2953053" cy="830997"/>
          </a:xfrm>
          <a:prstGeom prst="rect">
            <a:avLst/>
          </a:prstGeom>
          <a:noFill/>
        </p:spPr>
        <p:txBody>
          <a:bodyPr wrap="none" rtlCol="0">
            <a:spAutoFit/>
          </a:bodyPr>
          <a:lstStyle/>
          <a:p>
            <a:pPr algn="ctr"/>
            <a:r>
              <a:rPr lang="en-US" sz="2400" dirty="0" smtClean="0">
                <a:latin typeface="Britannic Bold" panose="020B0903060703020204" pitchFamily="34" charset="0"/>
              </a:rPr>
              <a:t>Adenocarcinoma</a:t>
            </a:r>
            <a:endParaRPr lang="en-US" sz="2400" dirty="0">
              <a:latin typeface="Britannic Bold" panose="020B0903060703020204" pitchFamily="34" charset="0"/>
            </a:endParaRPr>
          </a:p>
          <a:p>
            <a:pPr algn="ctr"/>
            <a:r>
              <a:rPr lang="en-US" sz="2400" dirty="0" smtClean="0">
                <a:latin typeface="Britannic Bold" panose="020B0903060703020204" pitchFamily="34" charset="0"/>
              </a:rPr>
              <a:t>(cancer / cell block)</a:t>
            </a:r>
            <a:endParaRPr lang="en-US" sz="2400" dirty="0">
              <a:latin typeface="Britannic Bold" panose="020B0903060703020204" pitchFamily="34" charset="0"/>
            </a:endParaRPr>
          </a:p>
        </p:txBody>
      </p:sp>
      <p:sp>
        <p:nvSpPr>
          <p:cNvPr id="52" name="TextBox 51"/>
          <p:cNvSpPr txBox="1"/>
          <p:nvPr/>
        </p:nvSpPr>
        <p:spPr>
          <a:xfrm>
            <a:off x="40326201" y="14478000"/>
            <a:ext cx="2294218" cy="1200329"/>
          </a:xfrm>
          <a:prstGeom prst="rect">
            <a:avLst/>
          </a:prstGeom>
          <a:noFill/>
        </p:spPr>
        <p:txBody>
          <a:bodyPr wrap="none" rtlCol="0">
            <a:spAutoFit/>
          </a:bodyPr>
          <a:lstStyle/>
          <a:p>
            <a:pPr algn="ctr"/>
            <a:r>
              <a:rPr lang="en-US" sz="2400" dirty="0" smtClean="0">
                <a:latin typeface="Britannic Bold" panose="020B0903060703020204" pitchFamily="34" charset="0"/>
              </a:rPr>
              <a:t>Squamous Cell </a:t>
            </a:r>
          </a:p>
          <a:p>
            <a:pPr algn="ctr"/>
            <a:r>
              <a:rPr lang="en-US" sz="2400" dirty="0" smtClean="0">
                <a:latin typeface="Britannic Bold" panose="020B0903060703020204" pitchFamily="34" charset="0"/>
              </a:rPr>
              <a:t>Carcinoma</a:t>
            </a:r>
          </a:p>
          <a:p>
            <a:pPr algn="ctr"/>
            <a:r>
              <a:rPr lang="en-US" sz="2400" dirty="0" smtClean="0">
                <a:latin typeface="Britannic Bold" panose="020B0903060703020204" pitchFamily="34" charset="0"/>
              </a:rPr>
              <a:t>(cancer)</a:t>
            </a:r>
            <a:endParaRPr lang="en-US" sz="2400" dirty="0">
              <a:latin typeface="Britannic Bold" panose="020B0903060703020204" pitchFamily="34" charset="0"/>
            </a:endParaRPr>
          </a:p>
        </p:txBody>
      </p:sp>
      <p:sp>
        <p:nvSpPr>
          <p:cNvPr id="57" name="TextBox 56"/>
          <p:cNvSpPr txBox="1"/>
          <p:nvPr/>
        </p:nvSpPr>
        <p:spPr>
          <a:xfrm>
            <a:off x="26365200" y="19362003"/>
            <a:ext cx="1957587" cy="830997"/>
          </a:xfrm>
          <a:prstGeom prst="rect">
            <a:avLst/>
          </a:prstGeom>
          <a:noFill/>
        </p:spPr>
        <p:txBody>
          <a:bodyPr wrap="none" rtlCol="0">
            <a:spAutoFit/>
          </a:bodyPr>
          <a:lstStyle/>
          <a:p>
            <a:pPr algn="ctr"/>
            <a:r>
              <a:rPr lang="en-US" sz="2400" dirty="0" smtClean="0">
                <a:latin typeface="Britannic Bold" panose="020B0903060703020204" pitchFamily="34" charset="0"/>
              </a:rPr>
              <a:t>Trichomonas</a:t>
            </a:r>
          </a:p>
          <a:p>
            <a:pPr algn="ctr"/>
            <a:r>
              <a:rPr lang="en-US" sz="2400" dirty="0" smtClean="0">
                <a:latin typeface="Britannic Bold" panose="020B0903060703020204" pitchFamily="34" charset="0"/>
              </a:rPr>
              <a:t>Infection</a:t>
            </a:r>
            <a:endParaRPr lang="en-US" sz="2400" dirty="0">
              <a:latin typeface="Britannic Bold" panose="020B0903060703020204" pitchFamily="34" charset="0"/>
            </a:endParaRPr>
          </a:p>
        </p:txBody>
      </p:sp>
      <p:pic>
        <p:nvPicPr>
          <p:cNvPr id="66" name="Picture 22" descr="S:\Shawn's pictures\Image_38trich3.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127200" y="19951755"/>
            <a:ext cx="4572000" cy="3442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9014400" y="19735800"/>
            <a:ext cx="4572000" cy="34424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60" name="Picture 11" descr="S:\Shawn's pictures\Image_28herpes7like.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795200" y="23613017"/>
            <a:ext cx="4572000" cy="3442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0" name="Picture 26" descr="S:\Shawn's pictures\lsil 1.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184600" y="23841617"/>
            <a:ext cx="4572000" cy="3442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190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7EDEAE00C2C749892FCE4C00987605" ma:contentTypeVersion="0" ma:contentTypeDescription="Create a new document." ma:contentTypeScope="" ma:versionID="76ef5ad31a4618b74c29ffc025515d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708115-0F08-4370-A3A8-2D421BA46FBF}">
  <ds:schemaRefs>
    <ds:schemaRef ds:uri="http://schemas.microsoft.com/sharepoint/v3/contenttype/forms"/>
  </ds:schemaRefs>
</ds:datastoreItem>
</file>

<file path=customXml/itemProps2.xml><?xml version="1.0" encoding="utf-8"?>
<ds:datastoreItem xmlns:ds="http://schemas.openxmlformats.org/officeDocument/2006/customXml" ds:itemID="{AFA44A30-2E15-409E-8F2C-92630B302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E6110D8-F070-4B5F-A593-DBBAD793C5B7}">
  <ds:schemaRefs>
    <ds:schemaRef ds:uri="http://schemas.openxmlformats.org/package/2006/metadata/core-properties"/>
    <ds:schemaRef ds:uri="http://purl.org/dc/dcmitype/"/>
    <ds:schemaRef ds:uri="http://schemas.microsoft.com/office/2006/metadata/properties"/>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emplate>Adjacency</Template>
  <TotalTime>948</TotalTime>
  <Words>365</Words>
  <Application>Microsoft Office PowerPoint</Application>
  <PresentationFormat>Custom</PresentationFormat>
  <Paragraphs>61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Pathology and  Laboratory Medicine</dc:title>
  <dc:creator>Winters, Shira M</dc:creator>
  <cp:lastModifiedBy>Bushen, Bethany R</cp:lastModifiedBy>
  <cp:revision>53</cp:revision>
  <cp:lastPrinted>2016-03-17T17:13:12Z</cp:lastPrinted>
  <dcterms:created xsi:type="dcterms:W3CDTF">2015-12-10T20:34:04Z</dcterms:created>
  <dcterms:modified xsi:type="dcterms:W3CDTF">2016-04-22T20:22:06Z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0x010100877EDEAE00C2C749892FCE4C00987605</vt:lpwstr>
  </property>
</Properties>
</file>