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32918400" cy="16459200"/>
  <p:notesSz cx="6858000" cy="9144000"/>
  <p:defaultTextStyle>
    <a:defPPr>
      <a:defRPr lang="en-US"/>
    </a:defPPr>
    <a:lvl1pPr marL="0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122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0250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0371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0496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0621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0743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0870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0992" algn="l" defTabSz="282025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2" y="-726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19308" y="3291840"/>
            <a:ext cx="29626560" cy="4389120"/>
          </a:xfrm>
        </p:spPr>
        <p:txBody>
          <a:bodyPr vert="horz" lIns="141078" tIns="0" rIns="141078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1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37760" y="7996075"/>
            <a:ext cx="2304288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410782" indent="0" algn="ctr">
              <a:buNone/>
            </a:lvl2pPr>
            <a:lvl3pPr marL="2821564" indent="0" algn="ctr">
              <a:buNone/>
            </a:lvl3pPr>
            <a:lvl4pPr marL="4232346" indent="0" algn="ctr">
              <a:buNone/>
            </a:lvl4pPr>
            <a:lvl5pPr marL="5643128" indent="0" algn="ctr">
              <a:buNone/>
            </a:lvl5pPr>
            <a:lvl6pPr marL="7053910" indent="0" algn="ctr">
              <a:buNone/>
            </a:lvl6pPr>
            <a:lvl7pPr marL="8464692" indent="0" algn="ctr">
              <a:buNone/>
            </a:lvl7pPr>
            <a:lvl8pPr marL="9875474" indent="0" algn="ctr">
              <a:buNone/>
            </a:lvl8pPr>
            <a:lvl9pPr marL="1128625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659132"/>
            <a:ext cx="7406640" cy="1404366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659132"/>
            <a:ext cx="21671280" cy="140436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0" y="1463040"/>
            <a:ext cx="25511760" cy="438912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6018686"/>
            <a:ext cx="25511760" cy="3623309"/>
          </a:xfrm>
        </p:spPr>
        <p:txBody>
          <a:bodyPr anchor="t"/>
          <a:lstStyle>
            <a:lvl1pPr marL="225725" indent="0" algn="l">
              <a:buNone/>
              <a:defRPr sz="6200">
                <a:solidFill>
                  <a:schemeClr val="tx1"/>
                </a:solidFill>
              </a:defRPr>
            </a:lvl1pPr>
            <a:lvl2pPr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29280" y="15400021"/>
            <a:ext cx="2743200" cy="876300"/>
          </a:xfrm>
        </p:spPr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3840481"/>
            <a:ext cx="14538960" cy="10862311"/>
          </a:xfrm>
        </p:spPr>
        <p:txBody>
          <a:bodyPr/>
          <a:lstStyle>
            <a:lvl1pPr>
              <a:defRPr sz="80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3840481"/>
            <a:ext cx="14538960" cy="10862311"/>
          </a:xfrm>
        </p:spPr>
        <p:txBody>
          <a:bodyPr/>
          <a:lstStyle>
            <a:lvl1pPr>
              <a:defRPr sz="80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655320"/>
            <a:ext cx="29626560" cy="2743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684270"/>
            <a:ext cx="14544677" cy="1802129"/>
          </a:xfrm>
        </p:spPr>
        <p:txBody>
          <a:bodyPr anchor="ctr"/>
          <a:lstStyle>
            <a:lvl1pPr marL="0" indent="0">
              <a:buNone/>
              <a:defRPr sz="7400" b="0" cap="all" baseline="0">
                <a:solidFill>
                  <a:schemeClr val="tx1"/>
                </a:solidFill>
              </a:defRPr>
            </a:lvl1pPr>
            <a:lvl2pPr>
              <a:buNone/>
              <a:defRPr sz="6200" b="1"/>
            </a:lvl2pPr>
            <a:lvl3pPr>
              <a:buNone/>
              <a:defRPr sz="5600" b="1"/>
            </a:lvl3pPr>
            <a:lvl4pPr>
              <a:buNone/>
              <a:defRPr sz="4900" b="1"/>
            </a:lvl4pPr>
            <a:lvl5pPr>
              <a:buNone/>
              <a:defRPr sz="4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722092" y="3684270"/>
            <a:ext cx="14550390" cy="1802129"/>
          </a:xfrm>
        </p:spPr>
        <p:txBody>
          <a:bodyPr anchor="ctr"/>
          <a:lstStyle>
            <a:lvl1pPr marL="0" indent="0">
              <a:buNone/>
              <a:defRPr sz="7400" b="0" cap="all" baseline="0">
                <a:solidFill>
                  <a:schemeClr val="tx1"/>
                </a:solidFill>
              </a:defRPr>
            </a:lvl1pPr>
            <a:lvl2pPr>
              <a:buNone/>
              <a:defRPr sz="6200" b="1"/>
            </a:lvl2pPr>
            <a:lvl3pPr>
              <a:buNone/>
              <a:defRPr sz="5600" b="1"/>
            </a:lvl3pPr>
            <a:lvl4pPr>
              <a:buNone/>
              <a:defRPr sz="4900" b="1"/>
            </a:lvl4pPr>
            <a:lvl5pPr>
              <a:buNone/>
              <a:defRPr sz="4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45920" y="5669281"/>
            <a:ext cx="14544677" cy="903351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5669281"/>
            <a:ext cx="14550390" cy="903351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655320"/>
            <a:ext cx="10829927" cy="278892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68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45922" y="3657601"/>
            <a:ext cx="10829927" cy="11045191"/>
          </a:xfrm>
        </p:spPr>
        <p:txBody>
          <a:bodyPr/>
          <a:lstStyle>
            <a:lvl1pPr marL="0" indent="0">
              <a:buNone/>
              <a:defRPr sz="4300"/>
            </a:lvl1pPr>
            <a:lvl2pPr>
              <a:buNone/>
              <a:defRPr sz="3700"/>
            </a:lvl2pPr>
            <a:lvl3pPr>
              <a:buNone/>
              <a:defRPr sz="3100"/>
            </a:lvl3pPr>
            <a:lvl4pPr>
              <a:buNone/>
              <a:defRPr sz="2800"/>
            </a:lvl4pPr>
            <a:lvl5pPr>
              <a:buNone/>
              <a:defRPr sz="2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70180" y="655321"/>
            <a:ext cx="18402300" cy="14047471"/>
          </a:xfrm>
        </p:spPr>
        <p:txBody>
          <a:bodyPr/>
          <a:lstStyle>
            <a:lvl1pPr>
              <a:defRPr sz="8000"/>
            </a:lvl1pPr>
            <a:lvl2pPr>
              <a:defRPr sz="7400"/>
            </a:lvl2pPr>
            <a:lvl3pPr>
              <a:defRPr sz="6800"/>
            </a:lvl3pPr>
            <a:lvl4pPr>
              <a:defRPr sz="6200"/>
            </a:lvl4pPr>
            <a:lvl5pPr>
              <a:defRPr sz="5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0" y="1463040"/>
            <a:ext cx="19751040" cy="1253491"/>
          </a:xfrm>
        </p:spPr>
        <p:txBody>
          <a:bodyPr lIns="141078" rIns="141078" bIns="0" anchor="b">
            <a:sp3d prstMaterial="softEdge"/>
          </a:bodyPr>
          <a:lstStyle>
            <a:lvl1pPr algn="ctr">
              <a:buNone/>
              <a:defRPr sz="6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0" y="4396740"/>
            <a:ext cx="19751040" cy="950976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99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0" y="2800289"/>
            <a:ext cx="19751040" cy="1272845"/>
          </a:xfrm>
        </p:spPr>
        <p:txBody>
          <a:bodyPr lIns="141078" tIns="141078" rIns="141078" anchor="t"/>
          <a:lstStyle>
            <a:lvl1pPr marL="0" indent="0" algn="ctr">
              <a:buNone/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42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 vert="horz" lIns="282156" tIns="141078" rIns="282156" bIns="141078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645920" y="3840480"/>
            <a:ext cx="29626560" cy="11301984"/>
          </a:xfrm>
          <a:prstGeom prst="rect">
            <a:avLst/>
          </a:prstGeom>
        </p:spPr>
        <p:txBody>
          <a:bodyPr vert="horz" lIns="282156" tIns="141078" rIns="282156" bIns="14107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45920" y="15400021"/>
            <a:ext cx="7680960" cy="876300"/>
          </a:xfrm>
          <a:prstGeom prst="rect">
            <a:avLst/>
          </a:prstGeom>
        </p:spPr>
        <p:txBody>
          <a:bodyPr vert="horz" lIns="282156" tIns="141078" rIns="282156" bIns="141078" anchor="b"/>
          <a:lstStyle>
            <a:lvl1pPr algn="l" eaLnBrk="1" latinLnBrk="0" hangingPunct="1">
              <a:defRPr kumimoji="0" sz="3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F66177-4E17-4F90-8071-E5A1B1303C4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247120" y="15400021"/>
            <a:ext cx="10424160" cy="876300"/>
          </a:xfrm>
          <a:prstGeom prst="rect">
            <a:avLst/>
          </a:prstGeom>
        </p:spPr>
        <p:txBody>
          <a:bodyPr vert="horz" lIns="282156" tIns="141078" rIns="282156" bIns="141078" anchor="b"/>
          <a:lstStyle>
            <a:lvl1pPr algn="ctr" eaLnBrk="1" latinLnBrk="0" hangingPunct="1">
              <a:defRPr kumimoji="0" sz="3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8529280" y="15400021"/>
            <a:ext cx="2743200" cy="876300"/>
          </a:xfrm>
          <a:prstGeom prst="rect">
            <a:avLst/>
          </a:prstGeom>
        </p:spPr>
        <p:txBody>
          <a:bodyPr vert="horz" lIns="0" tIns="141078" rIns="0" bIns="141078" anchor="b"/>
          <a:lstStyle>
            <a:lvl1pPr algn="r" eaLnBrk="1" latinLnBrk="0" hangingPunct="1">
              <a:defRPr kumimoji="0" sz="3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9D1756-CFC0-4FEF-801D-94B79AE25E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127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692938" indent="-126970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680486" indent="-87468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498739" indent="-705391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4175915" indent="-564313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4768443" indent="-564313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5619" indent="-564313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6066363" indent="-56431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6687107" indent="-56431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851" indent="-56431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4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296219" y="14268271"/>
            <a:ext cx="25237921" cy="2038529"/>
            <a:chOff x="6955780" y="14268271"/>
            <a:chExt cx="25237921" cy="2038529"/>
          </a:xfrm>
        </p:grpSpPr>
        <p:sp>
          <p:nvSpPr>
            <p:cNvPr id="4" name="TextBox 3"/>
            <p:cNvSpPr txBox="1"/>
            <p:nvPr/>
          </p:nvSpPr>
          <p:spPr>
            <a:xfrm>
              <a:off x="11329513" y="14268271"/>
              <a:ext cx="164834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Flow Cytometry/ Bone Marrow Laboratory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515600" y="15198804"/>
              <a:ext cx="1799537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 smtClean="0"/>
                <a:t>Department of Pathology and Laboratory Medicine</a:t>
              </a:r>
              <a:endParaRPr lang="en-US" sz="66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7950" y="14980778"/>
              <a:ext cx="2365751" cy="10034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55780" y="14490918"/>
              <a:ext cx="347883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Located 2-3655</a:t>
              </a:r>
            </a:p>
            <a:p>
              <a:pPr algn="ctr"/>
              <a:r>
                <a:rPr lang="en-US" sz="2800" u="sng" dirty="0" smtClean="0">
                  <a:solidFill>
                    <a:schemeClr val="bg1"/>
                  </a:solidFill>
                </a:rPr>
                <a:t>Hours of Operation: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8am-6pm  M-F 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8am-5pm Saturday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10606"/>
          <a:stretch/>
        </p:blipFill>
        <p:spPr>
          <a:xfrm>
            <a:off x="28364983" y="3723474"/>
            <a:ext cx="3606812" cy="2164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832" r="1149" b="11668"/>
          <a:stretch/>
        </p:blipFill>
        <p:spPr>
          <a:xfrm>
            <a:off x="3644537" y="1752600"/>
            <a:ext cx="3163072" cy="216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 t="-584" r="357" b="14867"/>
          <a:stretch/>
        </p:blipFill>
        <p:spPr>
          <a:xfrm>
            <a:off x="115049" y="1755803"/>
            <a:ext cx="3313951" cy="213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90" y="1981200"/>
            <a:ext cx="2030810" cy="152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202" y="13019738"/>
            <a:ext cx="3347900" cy="2510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16673" r="11137" b="19089"/>
          <a:stretch/>
        </p:blipFill>
        <p:spPr>
          <a:xfrm rot="5400000">
            <a:off x="10042891" y="2715773"/>
            <a:ext cx="3056122" cy="1723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414" y="247173"/>
            <a:ext cx="2376768" cy="133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Rectangle 28"/>
          <p:cNvSpPr/>
          <p:nvPr/>
        </p:nvSpPr>
        <p:spPr>
          <a:xfrm>
            <a:off x="16280305" y="77679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2275" y="262990"/>
            <a:ext cx="6701925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 a </a:t>
            </a:r>
            <a:r>
              <a:rPr lang="en-US" sz="4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</a:rPr>
              <a:t>Bone</a:t>
            </a:r>
            <a:r>
              <a:rPr lang="en-US" sz="40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Marrow from collection to diagnosis</a:t>
            </a:r>
          </a:p>
        </p:txBody>
      </p:sp>
      <p:pic>
        <p:nvPicPr>
          <p:cNvPr id="1026" name="Picture 2" descr="http://vignette3.wikia.nocookie.net/uncyclopedia/images/4/46/LaserCats.jpg/revision/latest?cb=200703151940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777" y="1775047"/>
            <a:ext cx="1670043" cy="14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Notched Right Arrow 43"/>
          <p:cNvSpPr/>
          <p:nvPr/>
        </p:nvSpPr>
        <p:spPr>
          <a:xfrm>
            <a:off x="6934201" y="2618485"/>
            <a:ext cx="1371600" cy="885823"/>
          </a:xfrm>
          <a:prstGeom prst="notchedRightArrow">
            <a:avLst/>
          </a:prstGeom>
          <a:gradFill>
            <a:gsLst>
              <a:gs pos="0">
                <a:srgbClr val="000000"/>
              </a:gs>
              <a:gs pos="32000">
                <a:srgbClr val="0A128C"/>
              </a:gs>
              <a:gs pos="54000">
                <a:srgbClr val="181CC7"/>
              </a:gs>
              <a:gs pos="77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orthographicFront"/>
            <a:lightRig rig="freezing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974" y="2993111"/>
            <a:ext cx="2647283" cy="264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Notched Right Arrow 48"/>
          <p:cNvSpPr/>
          <p:nvPr/>
        </p:nvSpPr>
        <p:spPr>
          <a:xfrm>
            <a:off x="12496800" y="2664102"/>
            <a:ext cx="1371600" cy="885823"/>
          </a:xfrm>
          <a:prstGeom prst="notchedRightArrow">
            <a:avLst/>
          </a:prstGeom>
          <a:gradFill>
            <a:gsLst>
              <a:gs pos="0">
                <a:srgbClr val="000000"/>
              </a:gs>
              <a:gs pos="32000">
                <a:srgbClr val="0A128C"/>
              </a:gs>
              <a:gs pos="54000">
                <a:srgbClr val="181CC7"/>
              </a:gs>
              <a:gs pos="77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orthographicFront"/>
            <a:lightRig rig="freezing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Notched Right Arrow 49"/>
          <p:cNvSpPr/>
          <p:nvPr/>
        </p:nvSpPr>
        <p:spPr>
          <a:xfrm>
            <a:off x="16947368" y="2664102"/>
            <a:ext cx="1371600" cy="885823"/>
          </a:xfrm>
          <a:prstGeom prst="notchedRightArrow">
            <a:avLst/>
          </a:prstGeom>
          <a:gradFill>
            <a:gsLst>
              <a:gs pos="0">
                <a:srgbClr val="000000"/>
              </a:gs>
              <a:gs pos="32000">
                <a:srgbClr val="0A128C"/>
              </a:gs>
              <a:gs pos="54000">
                <a:srgbClr val="181CC7"/>
              </a:gs>
              <a:gs pos="77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orthographicFront"/>
            <a:lightRig rig="freezing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Notched Right Arrow 50"/>
          <p:cNvSpPr/>
          <p:nvPr/>
        </p:nvSpPr>
        <p:spPr>
          <a:xfrm>
            <a:off x="22191617" y="2762300"/>
            <a:ext cx="1371600" cy="885823"/>
          </a:xfrm>
          <a:prstGeom prst="notchedRightArrow">
            <a:avLst/>
          </a:prstGeom>
          <a:gradFill>
            <a:gsLst>
              <a:gs pos="0">
                <a:srgbClr val="000000"/>
              </a:gs>
              <a:gs pos="32000">
                <a:srgbClr val="0A128C"/>
              </a:gs>
              <a:gs pos="54000">
                <a:srgbClr val="181CC7"/>
              </a:gs>
              <a:gs pos="77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orthographicFront"/>
            <a:lightRig rig="freezing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Notched Right Arrow 51"/>
          <p:cNvSpPr/>
          <p:nvPr/>
        </p:nvSpPr>
        <p:spPr>
          <a:xfrm>
            <a:off x="26339735" y="2695577"/>
            <a:ext cx="1371600" cy="885823"/>
          </a:xfrm>
          <a:prstGeom prst="notchedRightArrow">
            <a:avLst/>
          </a:prstGeom>
          <a:gradFill>
            <a:gsLst>
              <a:gs pos="0">
                <a:srgbClr val="000000"/>
              </a:gs>
              <a:gs pos="32000">
                <a:srgbClr val="0A128C"/>
              </a:gs>
              <a:gs pos="54000">
                <a:srgbClr val="181CC7"/>
              </a:gs>
              <a:gs pos="77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orthographicFront"/>
            <a:lightRig rig="freezing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51159"/>
              </p:ext>
            </p:extLst>
          </p:nvPr>
        </p:nvGraphicFramePr>
        <p:xfrm>
          <a:off x="327021" y="8368099"/>
          <a:ext cx="8686800" cy="338821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162800"/>
                <a:gridCol w="1524000"/>
              </a:tblGrid>
              <a:tr h="8124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tests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3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T&amp;B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cell Lymphocyte Subset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3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CD34 Stem Cell 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3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 Marrow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biopsies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3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Lymphoma/Leukemia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Workups (Flow Cytometry)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2650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30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Cases 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1641" y="7167770"/>
            <a:ext cx="9999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Cytometry and Bone Marrow Workload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January-December 2015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86" y="4039612"/>
            <a:ext cx="6095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staff of the Bone Marrow lab assist in most of the Bone Marrow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biopsies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 at UR Medicine. The technologists travel to the site of the procedure and bring  the majority of the supplies needed. They help ensure that a quality specimen has been collected and make slides at the bedside.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2039" y="182940"/>
            <a:ext cx="5502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collection, the technologists return to the laboratory  where they accession and process sample for review by the Hematopathologist.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453423" y="3776008"/>
            <a:ext cx="4148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Hematopathologist , using slides and patient history orders appropriate flow cytometry testing on Bone Marrow samples.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0" y="434876"/>
            <a:ext cx="4617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Medical technologists manually stain all flow cytometry samples.  Flow Cytometry  panels are created  to  help screen for  a variety of hematopoietic  diseases.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99932" y="3691861"/>
            <a:ext cx="3484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blue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excite stained cells and direct them to the appropriate detector….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7300" y="304800"/>
            <a:ext cx="4395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….of a flow cytometer. The Flow cytometer uses cell size and complexity  to divide cells into different  populations. The fluorescent  stains allow  for the identification of Lymphoma,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Leukemia and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diseases.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Notched Right Arrow 32"/>
          <p:cNvSpPr/>
          <p:nvPr/>
        </p:nvSpPr>
        <p:spPr>
          <a:xfrm rot="5400000">
            <a:off x="29482588" y="6262688"/>
            <a:ext cx="1371600" cy="885823"/>
          </a:xfrm>
          <a:prstGeom prst="notchedRightArrow">
            <a:avLst/>
          </a:prstGeom>
          <a:gradFill>
            <a:gsLst>
              <a:gs pos="0">
                <a:srgbClr val="000000"/>
              </a:gs>
              <a:gs pos="32000">
                <a:srgbClr val="0A128C"/>
              </a:gs>
              <a:gs pos="54000">
                <a:srgbClr val="181CC7"/>
              </a:gs>
              <a:gs pos="77000">
                <a:srgbClr val="7005D4"/>
              </a:gs>
              <a:gs pos="100000">
                <a:srgbClr val="8C3D91"/>
              </a:gs>
            </a:gsLst>
            <a:lin ang="5400000" scaled="0"/>
          </a:gradFill>
          <a:scene3d>
            <a:camera prst="orthographicFront"/>
            <a:lightRig rig="freezing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2275" y="4015663"/>
            <a:ext cx="6320925" cy="3070937"/>
          </a:xfrm>
          <a:prstGeom prst="rect">
            <a:avLst/>
          </a:prstGeom>
          <a:noFill/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924800" y="90843"/>
            <a:ext cx="5412356" cy="1658352"/>
          </a:xfrm>
          <a:prstGeom prst="rect">
            <a:avLst/>
          </a:prstGeom>
          <a:noFill/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479157" y="3628297"/>
            <a:ext cx="4123043" cy="2259264"/>
          </a:xfrm>
          <a:prstGeom prst="rect">
            <a:avLst/>
          </a:prstGeom>
          <a:noFill/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255343" y="247173"/>
            <a:ext cx="4724400" cy="2632530"/>
          </a:xfrm>
          <a:prstGeom prst="rect">
            <a:avLst/>
          </a:prstGeom>
          <a:noFill/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3123995" y="3645586"/>
            <a:ext cx="4013135" cy="2069931"/>
          </a:xfrm>
          <a:prstGeom prst="rect">
            <a:avLst/>
          </a:prstGeom>
          <a:noFill/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7813000" y="294144"/>
            <a:ext cx="4718700" cy="3334153"/>
          </a:xfrm>
          <a:prstGeom prst="rect">
            <a:avLst/>
          </a:prstGeom>
          <a:noFill/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895600" y="11963400"/>
            <a:ext cx="4309551" cy="4605009"/>
            <a:chOff x="2789349" y="11963400"/>
            <a:chExt cx="3715851" cy="4605009"/>
          </a:xfrm>
        </p:grpSpPr>
        <p:sp>
          <p:nvSpPr>
            <p:cNvPr id="14" name="Rectangle 13"/>
            <p:cNvSpPr/>
            <p:nvPr/>
          </p:nvSpPr>
          <p:spPr>
            <a:xfrm>
              <a:off x="2834426" y="12044094"/>
              <a:ext cx="3670774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SPA (sample prep assistant) enables 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walkaway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 preparation  of LMH3 samples for flow cytometry.</a:t>
              </a: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T&amp;B 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subset testing 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(LMH3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aids in the treatment of HIV and post solid organ transplant patients.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89349" y="11963400"/>
              <a:ext cx="3715851" cy="4242094"/>
            </a:xfrm>
            <a:prstGeom prst="rect">
              <a:avLst/>
            </a:prstGeom>
            <a:noFill/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83537" y="12469832"/>
            <a:ext cx="13714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Flow Cytometry/Bone Marrow lab consists of an integrated team of  4 Hematopathologists,1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Medical Technologist Specialists, 5 Medical Technologists, 1 Support  Tech, and  a rotation of Hematopathology Fellows and Pathology Residents. The Laboratory is highly interactive with the Wilmot Cancer Center, Adult and Pediatric Bone Marrow Transplant Services and Pediatric Hematology and Oncology.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8318968" y="6324600"/>
            <a:ext cx="3991942" cy="4724400"/>
            <a:chOff x="26253182" y="7467600"/>
            <a:chExt cx="3991942" cy="4724400"/>
          </a:xfrm>
        </p:grpSpPr>
        <p:sp>
          <p:nvSpPr>
            <p:cNvPr id="39" name="Rounded Rectangle 38"/>
            <p:cNvSpPr/>
            <p:nvPr/>
          </p:nvSpPr>
          <p:spPr>
            <a:xfrm>
              <a:off x="26253182" y="7467600"/>
              <a:ext cx="3991942" cy="4724399"/>
            </a:xfrm>
            <a:prstGeom prst="roundRect">
              <a:avLst/>
            </a:prstGeom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39735" y="7667685"/>
              <a:ext cx="380499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In addition to Bone Marrow, the laboratory also processes lymph nodes, spleen</a:t>
              </a:r>
              <a:r>
                <a:rPr lang="en-US" sz="2400" smtClean="0">
                  <a:solidFill>
                    <a:schemeClr val="bg1"/>
                  </a:solidFill>
                </a:rPr>
                <a:t>, blood, </a:t>
              </a:r>
              <a:r>
                <a:rPr lang="en-US" sz="2400" dirty="0">
                  <a:solidFill>
                    <a:schemeClr val="bg1"/>
                  </a:solidFill>
                </a:rPr>
                <a:t>b</a:t>
              </a:r>
              <a:r>
                <a:rPr lang="en-US" sz="2400" dirty="0" smtClean="0">
                  <a:solidFill>
                    <a:schemeClr val="bg1"/>
                  </a:solidFill>
                </a:rPr>
                <a:t>ody </a:t>
              </a:r>
              <a:r>
                <a:rPr lang="en-US" sz="2400" dirty="0">
                  <a:solidFill>
                    <a:schemeClr val="bg1"/>
                  </a:solidFill>
                </a:rPr>
                <a:t>f</a:t>
              </a:r>
              <a:r>
                <a:rPr lang="en-US" sz="2400" dirty="0" smtClean="0">
                  <a:solidFill>
                    <a:schemeClr val="bg1"/>
                  </a:solidFill>
                </a:rPr>
                <a:t>luids, solid tumor cells, fine </a:t>
              </a:r>
              <a:r>
                <a:rPr lang="en-US" sz="2400" dirty="0">
                  <a:solidFill>
                    <a:schemeClr val="bg1"/>
                  </a:solidFill>
                </a:rPr>
                <a:t>n</a:t>
              </a:r>
              <a:r>
                <a:rPr lang="en-US" sz="2400" dirty="0" smtClean="0">
                  <a:solidFill>
                    <a:schemeClr val="bg1"/>
                  </a:solidFill>
                </a:rPr>
                <a:t>eedle </a:t>
              </a:r>
              <a:r>
                <a:rPr lang="en-US" sz="2400" dirty="0">
                  <a:solidFill>
                    <a:schemeClr val="bg1"/>
                  </a:solidFill>
                </a:rPr>
                <a:t>a</a:t>
              </a:r>
              <a:r>
                <a:rPr lang="en-US" sz="2400" dirty="0" smtClean="0">
                  <a:solidFill>
                    <a:schemeClr val="bg1"/>
                  </a:solidFill>
                </a:rPr>
                <a:t>spirates and CSF. They also aid the Stem Cell Lab in work up of  Hematopoietic Stem  Cell collections from Bone Marrow Donors for Transplant .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92390" y="11945034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SPA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0730757">
            <a:off x="20878800" y="4407600"/>
            <a:ext cx="1524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1277600" y="3200400"/>
            <a:ext cx="228600" cy="228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1294269" y="3549925"/>
            <a:ext cx="228600" cy="228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1289964" y="2879703"/>
            <a:ext cx="228600" cy="228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11277600" y="2546904"/>
            <a:ext cx="228600" cy="228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7" t="9682" r="10420" b="11567"/>
          <a:stretch/>
        </p:blipFill>
        <p:spPr bwMode="auto">
          <a:xfrm>
            <a:off x="23147127" y="6515159"/>
            <a:ext cx="4637298" cy="36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2" t="9688" r="7953" b="4062"/>
          <a:stretch/>
        </p:blipFill>
        <p:spPr bwMode="auto">
          <a:xfrm>
            <a:off x="27474709" y="10382008"/>
            <a:ext cx="4968240" cy="404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979743" y="11173572"/>
            <a:ext cx="4278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CLL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(Chronic Lymphocytic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Lymphoma/Leukemia)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Bent-Up Arrow 42"/>
          <p:cNvSpPr/>
          <p:nvPr/>
        </p:nvSpPr>
        <p:spPr>
          <a:xfrm rot="5400000">
            <a:off x="25259896" y="13293491"/>
            <a:ext cx="850392" cy="73152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8153439" y="7391400"/>
            <a:ext cx="3878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(Acute Myelogenous Leukemia)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Bent-Up Arrow 44"/>
          <p:cNvSpPr/>
          <p:nvPr/>
        </p:nvSpPr>
        <p:spPr>
          <a:xfrm rot="16200000">
            <a:off x="29458032" y="8998725"/>
            <a:ext cx="850392" cy="731520"/>
          </a:xfrm>
          <a:prstGeom prst="bent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"/>
          <a:stretch/>
        </p:blipFill>
        <p:spPr bwMode="auto">
          <a:xfrm>
            <a:off x="7924800" y="3664225"/>
            <a:ext cx="2658719" cy="22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6931" r="7966" b="4512"/>
          <a:stretch/>
        </p:blipFill>
        <p:spPr bwMode="auto">
          <a:xfrm>
            <a:off x="13868400" y="434877"/>
            <a:ext cx="3147668" cy="2994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 descr="C:\Users\LISU-FLOWLAB\Pictures\IMG_5276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15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6" t="20455" r="344" b="5593"/>
          <a:stretch/>
        </p:blipFill>
        <p:spPr bwMode="auto">
          <a:xfrm>
            <a:off x="9994221" y="6176663"/>
            <a:ext cx="7760379" cy="479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9448800" y="11049000"/>
            <a:ext cx="913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Row (L-R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Dr. Andrew Evans, Judy Miller, Dr. Richard Burack, Brian Smith, Roberta Thayer, Melissa Martin, Dr. Chad Hudson.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Row (L-R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Nancy Halstead, Libby Miller, Sue Polochock, Pat Leary.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pictured: Dr. Arch Perkins, Dr. John Bennett, and Sue Martin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rgbClr val="F2F2F2"/>
      </a:lt1>
      <a:dk2>
        <a:srgbClr val="E6CAFE"/>
      </a:dk2>
      <a:lt2>
        <a:srgbClr val="C6E7FC"/>
      </a:lt2>
      <a:accent1>
        <a:srgbClr val="ACE1FE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EDEAE00C2C749892FCE4C00987605" ma:contentTypeVersion="0" ma:contentTypeDescription="Create a new document." ma:contentTypeScope="" ma:versionID="76ef5ad31a4618b74c29ffc025515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BFE0B8-A1ED-400F-A6CB-1A701829EF0B}"/>
</file>

<file path=customXml/itemProps2.xml><?xml version="1.0" encoding="utf-8"?>
<ds:datastoreItem xmlns:ds="http://schemas.openxmlformats.org/officeDocument/2006/customXml" ds:itemID="{C7A6B71B-0E82-40A5-B1CE-11DD95296781}"/>
</file>

<file path=customXml/itemProps3.xml><?xml version="1.0" encoding="utf-8"?>
<ds:datastoreItem xmlns:ds="http://schemas.openxmlformats.org/officeDocument/2006/customXml" ds:itemID="{79A5F95B-8BD2-40F9-B22B-DDF8A3B33D30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311</TotalTime>
  <Words>469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PowerPoint Presentation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Tissue Typing Lab</dc:creator>
  <cp:lastModifiedBy>LISU-FLOWLAB</cp:lastModifiedBy>
  <cp:revision>32</cp:revision>
  <dcterms:created xsi:type="dcterms:W3CDTF">2016-03-16T18:06:21Z</dcterms:created>
  <dcterms:modified xsi:type="dcterms:W3CDTF">2016-03-23T19:01:16Z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0x010100877EDEAE00C2C749892FCE4C00987605</vt:lpwstr>
  </property>
</Properties>
</file>