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6" r:id="rId5"/>
  </p:sldIdLst>
  <p:sldSz cx="32918400" cy="16459200"/>
  <p:notesSz cx="6858000" cy="9144000"/>
  <p:defaultTextStyle>
    <a:defPPr>
      <a:defRPr lang="en-US"/>
    </a:defPPr>
    <a:lvl1pPr marL="0" algn="l" defTabSz="2821564" rtl="0" eaLnBrk="1" latinLnBrk="0" hangingPunct="1">
      <a:defRPr sz="5600" kern="1200">
        <a:solidFill>
          <a:schemeClr val="tx1"/>
        </a:solidFill>
        <a:latin typeface="+mn-lt"/>
        <a:ea typeface="+mn-ea"/>
        <a:cs typeface="+mn-cs"/>
      </a:defRPr>
    </a:lvl1pPr>
    <a:lvl2pPr marL="1410782" algn="l" defTabSz="2821564" rtl="0" eaLnBrk="1" latinLnBrk="0" hangingPunct="1">
      <a:defRPr sz="5600" kern="1200">
        <a:solidFill>
          <a:schemeClr val="tx1"/>
        </a:solidFill>
        <a:latin typeface="+mn-lt"/>
        <a:ea typeface="+mn-ea"/>
        <a:cs typeface="+mn-cs"/>
      </a:defRPr>
    </a:lvl2pPr>
    <a:lvl3pPr marL="2821564" algn="l" defTabSz="2821564" rtl="0" eaLnBrk="1" latinLnBrk="0" hangingPunct="1">
      <a:defRPr sz="5600" kern="1200">
        <a:solidFill>
          <a:schemeClr val="tx1"/>
        </a:solidFill>
        <a:latin typeface="+mn-lt"/>
        <a:ea typeface="+mn-ea"/>
        <a:cs typeface="+mn-cs"/>
      </a:defRPr>
    </a:lvl3pPr>
    <a:lvl4pPr marL="4232346" algn="l" defTabSz="2821564" rtl="0" eaLnBrk="1" latinLnBrk="0" hangingPunct="1">
      <a:defRPr sz="5600" kern="1200">
        <a:solidFill>
          <a:schemeClr val="tx1"/>
        </a:solidFill>
        <a:latin typeface="+mn-lt"/>
        <a:ea typeface="+mn-ea"/>
        <a:cs typeface="+mn-cs"/>
      </a:defRPr>
    </a:lvl4pPr>
    <a:lvl5pPr marL="5643128" algn="l" defTabSz="2821564" rtl="0" eaLnBrk="1" latinLnBrk="0" hangingPunct="1">
      <a:defRPr sz="5600" kern="1200">
        <a:solidFill>
          <a:schemeClr val="tx1"/>
        </a:solidFill>
        <a:latin typeface="+mn-lt"/>
        <a:ea typeface="+mn-ea"/>
        <a:cs typeface="+mn-cs"/>
      </a:defRPr>
    </a:lvl5pPr>
    <a:lvl6pPr marL="7053910" algn="l" defTabSz="2821564" rtl="0" eaLnBrk="1" latinLnBrk="0" hangingPunct="1">
      <a:defRPr sz="5600" kern="1200">
        <a:solidFill>
          <a:schemeClr val="tx1"/>
        </a:solidFill>
        <a:latin typeface="+mn-lt"/>
        <a:ea typeface="+mn-ea"/>
        <a:cs typeface="+mn-cs"/>
      </a:defRPr>
    </a:lvl6pPr>
    <a:lvl7pPr marL="8464692" algn="l" defTabSz="2821564" rtl="0" eaLnBrk="1" latinLnBrk="0" hangingPunct="1">
      <a:defRPr sz="5600" kern="1200">
        <a:solidFill>
          <a:schemeClr val="tx1"/>
        </a:solidFill>
        <a:latin typeface="+mn-lt"/>
        <a:ea typeface="+mn-ea"/>
        <a:cs typeface="+mn-cs"/>
      </a:defRPr>
    </a:lvl7pPr>
    <a:lvl8pPr marL="9875474" algn="l" defTabSz="2821564" rtl="0" eaLnBrk="1" latinLnBrk="0" hangingPunct="1">
      <a:defRPr sz="5600" kern="1200">
        <a:solidFill>
          <a:schemeClr val="tx1"/>
        </a:solidFill>
        <a:latin typeface="+mn-lt"/>
        <a:ea typeface="+mn-ea"/>
        <a:cs typeface="+mn-cs"/>
      </a:defRPr>
    </a:lvl8pPr>
    <a:lvl9pPr marL="11286256" algn="l" defTabSz="2821564" rtl="0" eaLnBrk="1" latinLnBrk="0" hangingPunct="1">
      <a:defRPr sz="5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4660"/>
  </p:normalViewPr>
  <p:slideViewPr>
    <p:cSldViewPr>
      <p:cViewPr>
        <p:scale>
          <a:sx n="47" d="100"/>
          <a:sy n="47" d="100"/>
        </p:scale>
        <p:origin x="-72" y="-72"/>
      </p:cViewPr>
      <p:guideLst>
        <p:guide orient="horz" pos="518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95936-2353-49C6-AA22-16706F800C0A}" type="datetimeFigureOut">
              <a:rPr lang="en-US" smtClean="0"/>
              <a:t>4/22/2016</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D7F4B-AAF5-44A7-91EF-E3DEF091E7FE}" type="slidenum">
              <a:rPr lang="en-US" smtClean="0"/>
              <a:t>‹#›</a:t>
            </a:fld>
            <a:endParaRPr lang="en-US"/>
          </a:p>
        </p:txBody>
      </p:sp>
    </p:spTree>
    <p:extLst>
      <p:ext uri="{BB962C8B-B14F-4D97-AF65-F5344CB8AC3E}">
        <p14:creationId xmlns:p14="http://schemas.microsoft.com/office/powerpoint/2010/main" val="422016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7F4B-AAF5-44A7-91EF-E3DEF091E7FE}" type="slidenum">
              <a:rPr lang="en-US" smtClean="0"/>
              <a:t>1</a:t>
            </a:fld>
            <a:endParaRPr lang="en-US"/>
          </a:p>
        </p:txBody>
      </p:sp>
    </p:spTree>
    <p:extLst>
      <p:ext uri="{BB962C8B-B14F-4D97-AF65-F5344CB8AC3E}">
        <p14:creationId xmlns:p14="http://schemas.microsoft.com/office/powerpoint/2010/main" val="227835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113021"/>
            <a:ext cx="2798064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9326880"/>
            <a:ext cx="23042880" cy="4206240"/>
          </a:xfrm>
        </p:spPr>
        <p:txBody>
          <a:bodyPr/>
          <a:lstStyle>
            <a:lvl1pPr marL="0" indent="0" algn="ctr">
              <a:buNone/>
              <a:defRPr>
                <a:solidFill>
                  <a:schemeClr val="tx1">
                    <a:tint val="75000"/>
                  </a:schemeClr>
                </a:solidFill>
              </a:defRPr>
            </a:lvl1pPr>
            <a:lvl2pPr marL="1410782" indent="0" algn="ctr">
              <a:buNone/>
              <a:defRPr>
                <a:solidFill>
                  <a:schemeClr val="tx1">
                    <a:tint val="75000"/>
                  </a:schemeClr>
                </a:solidFill>
              </a:defRPr>
            </a:lvl2pPr>
            <a:lvl3pPr marL="2821564" indent="0" algn="ctr">
              <a:buNone/>
              <a:defRPr>
                <a:solidFill>
                  <a:schemeClr val="tx1">
                    <a:tint val="75000"/>
                  </a:schemeClr>
                </a:solidFill>
              </a:defRPr>
            </a:lvl3pPr>
            <a:lvl4pPr marL="4232346" indent="0" algn="ctr">
              <a:buNone/>
              <a:defRPr>
                <a:solidFill>
                  <a:schemeClr val="tx1">
                    <a:tint val="75000"/>
                  </a:schemeClr>
                </a:solidFill>
              </a:defRPr>
            </a:lvl4pPr>
            <a:lvl5pPr marL="5643128" indent="0" algn="ctr">
              <a:buNone/>
              <a:defRPr>
                <a:solidFill>
                  <a:schemeClr val="tx1">
                    <a:tint val="75000"/>
                  </a:schemeClr>
                </a:solidFill>
              </a:defRPr>
            </a:lvl5pPr>
            <a:lvl6pPr marL="7053910" indent="0" algn="ctr">
              <a:buNone/>
              <a:defRPr>
                <a:solidFill>
                  <a:schemeClr val="tx1">
                    <a:tint val="75000"/>
                  </a:schemeClr>
                </a:solidFill>
              </a:defRPr>
            </a:lvl6pPr>
            <a:lvl7pPr marL="8464692" indent="0" algn="ctr">
              <a:buNone/>
              <a:defRPr>
                <a:solidFill>
                  <a:schemeClr val="tx1">
                    <a:tint val="75000"/>
                  </a:schemeClr>
                </a:solidFill>
              </a:defRPr>
            </a:lvl7pPr>
            <a:lvl8pPr marL="9875474" indent="0" algn="ctr">
              <a:buNone/>
              <a:defRPr>
                <a:solidFill>
                  <a:schemeClr val="tx1">
                    <a:tint val="75000"/>
                  </a:schemeClr>
                </a:solidFill>
              </a:defRPr>
            </a:lvl8pPr>
            <a:lvl9pPr marL="112862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384440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68587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659132"/>
            <a:ext cx="7406640" cy="140436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659132"/>
            <a:ext cx="21671280" cy="140436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206361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42628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0576561"/>
            <a:ext cx="27980640" cy="3268980"/>
          </a:xfrm>
        </p:spPr>
        <p:txBody>
          <a:bodyPr anchor="t"/>
          <a:lstStyle>
            <a:lvl1pPr algn="l">
              <a:defRPr sz="123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6976112"/>
            <a:ext cx="27980640" cy="3600449"/>
          </a:xfrm>
        </p:spPr>
        <p:txBody>
          <a:bodyPr anchor="b"/>
          <a:lstStyle>
            <a:lvl1pPr marL="0" indent="0">
              <a:buNone/>
              <a:defRPr sz="6200">
                <a:solidFill>
                  <a:schemeClr val="tx1">
                    <a:tint val="75000"/>
                  </a:schemeClr>
                </a:solidFill>
              </a:defRPr>
            </a:lvl1pPr>
            <a:lvl2pPr marL="1410782" indent="0">
              <a:buNone/>
              <a:defRPr sz="5600">
                <a:solidFill>
                  <a:schemeClr val="tx1">
                    <a:tint val="75000"/>
                  </a:schemeClr>
                </a:solidFill>
              </a:defRPr>
            </a:lvl2pPr>
            <a:lvl3pPr marL="2821564" indent="0">
              <a:buNone/>
              <a:defRPr sz="4900">
                <a:solidFill>
                  <a:schemeClr val="tx1">
                    <a:tint val="75000"/>
                  </a:schemeClr>
                </a:solidFill>
              </a:defRPr>
            </a:lvl3pPr>
            <a:lvl4pPr marL="4232346" indent="0">
              <a:buNone/>
              <a:defRPr sz="4300">
                <a:solidFill>
                  <a:schemeClr val="tx1">
                    <a:tint val="75000"/>
                  </a:schemeClr>
                </a:solidFill>
              </a:defRPr>
            </a:lvl4pPr>
            <a:lvl5pPr marL="5643128" indent="0">
              <a:buNone/>
              <a:defRPr sz="4300">
                <a:solidFill>
                  <a:schemeClr val="tx1">
                    <a:tint val="75000"/>
                  </a:schemeClr>
                </a:solidFill>
              </a:defRPr>
            </a:lvl5pPr>
            <a:lvl6pPr marL="7053910" indent="0">
              <a:buNone/>
              <a:defRPr sz="4300">
                <a:solidFill>
                  <a:schemeClr val="tx1">
                    <a:tint val="75000"/>
                  </a:schemeClr>
                </a:solidFill>
              </a:defRPr>
            </a:lvl6pPr>
            <a:lvl7pPr marL="8464692" indent="0">
              <a:buNone/>
              <a:defRPr sz="4300">
                <a:solidFill>
                  <a:schemeClr val="tx1">
                    <a:tint val="75000"/>
                  </a:schemeClr>
                </a:solidFill>
              </a:defRPr>
            </a:lvl7pPr>
            <a:lvl8pPr marL="9875474" indent="0">
              <a:buNone/>
              <a:defRPr sz="4300">
                <a:solidFill>
                  <a:schemeClr val="tx1">
                    <a:tint val="75000"/>
                  </a:schemeClr>
                </a:solidFill>
              </a:defRPr>
            </a:lvl8pPr>
            <a:lvl9pPr marL="11286256" indent="0">
              <a:buNone/>
              <a:defRPr sz="4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287122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3840481"/>
            <a:ext cx="14538960" cy="10862311"/>
          </a:xfrm>
        </p:spPr>
        <p:txBody>
          <a:bodyPr/>
          <a:lstStyle>
            <a:lvl1pPr>
              <a:defRPr sz="8600"/>
            </a:lvl1pPr>
            <a:lvl2pPr>
              <a:defRPr sz="7400"/>
            </a:lvl2pPr>
            <a:lvl3pPr>
              <a:defRPr sz="62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3840481"/>
            <a:ext cx="14538960" cy="10862311"/>
          </a:xfrm>
        </p:spPr>
        <p:txBody>
          <a:bodyPr/>
          <a:lstStyle>
            <a:lvl1pPr>
              <a:defRPr sz="8600"/>
            </a:lvl1pPr>
            <a:lvl2pPr>
              <a:defRPr sz="7400"/>
            </a:lvl2pPr>
            <a:lvl3pPr>
              <a:defRPr sz="62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210691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3684271"/>
            <a:ext cx="14544677" cy="1535429"/>
          </a:xfrm>
        </p:spPr>
        <p:txBody>
          <a:bodyPr anchor="b"/>
          <a:lstStyle>
            <a:lvl1pPr marL="0" indent="0">
              <a:buNone/>
              <a:defRPr sz="7400" b="1"/>
            </a:lvl1pPr>
            <a:lvl2pPr marL="1410782" indent="0">
              <a:buNone/>
              <a:defRPr sz="6200" b="1"/>
            </a:lvl2pPr>
            <a:lvl3pPr marL="2821564" indent="0">
              <a:buNone/>
              <a:defRPr sz="5600" b="1"/>
            </a:lvl3pPr>
            <a:lvl4pPr marL="4232346" indent="0">
              <a:buNone/>
              <a:defRPr sz="4900" b="1"/>
            </a:lvl4pPr>
            <a:lvl5pPr marL="5643128" indent="0">
              <a:buNone/>
              <a:defRPr sz="4900" b="1"/>
            </a:lvl5pPr>
            <a:lvl6pPr marL="7053910" indent="0">
              <a:buNone/>
              <a:defRPr sz="4900" b="1"/>
            </a:lvl6pPr>
            <a:lvl7pPr marL="8464692" indent="0">
              <a:buNone/>
              <a:defRPr sz="4900" b="1"/>
            </a:lvl7pPr>
            <a:lvl8pPr marL="9875474" indent="0">
              <a:buNone/>
              <a:defRPr sz="4900" b="1"/>
            </a:lvl8pPr>
            <a:lvl9pPr marL="11286256"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1645920" y="5219700"/>
            <a:ext cx="14544677" cy="9483091"/>
          </a:xfrm>
        </p:spPr>
        <p:txBody>
          <a:bodyPr/>
          <a:lstStyle>
            <a:lvl1pPr>
              <a:defRPr sz="7400"/>
            </a:lvl1pPr>
            <a:lvl2pPr>
              <a:defRPr sz="6200"/>
            </a:lvl2pPr>
            <a:lvl3pPr>
              <a:defRPr sz="56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3684271"/>
            <a:ext cx="14550390" cy="1535429"/>
          </a:xfrm>
        </p:spPr>
        <p:txBody>
          <a:bodyPr anchor="b"/>
          <a:lstStyle>
            <a:lvl1pPr marL="0" indent="0">
              <a:buNone/>
              <a:defRPr sz="7400" b="1"/>
            </a:lvl1pPr>
            <a:lvl2pPr marL="1410782" indent="0">
              <a:buNone/>
              <a:defRPr sz="6200" b="1"/>
            </a:lvl2pPr>
            <a:lvl3pPr marL="2821564" indent="0">
              <a:buNone/>
              <a:defRPr sz="5600" b="1"/>
            </a:lvl3pPr>
            <a:lvl4pPr marL="4232346" indent="0">
              <a:buNone/>
              <a:defRPr sz="4900" b="1"/>
            </a:lvl4pPr>
            <a:lvl5pPr marL="5643128" indent="0">
              <a:buNone/>
              <a:defRPr sz="4900" b="1"/>
            </a:lvl5pPr>
            <a:lvl6pPr marL="7053910" indent="0">
              <a:buNone/>
              <a:defRPr sz="4900" b="1"/>
            </a:lvl6pPr>
            <a:lvl7pPr marL="8464692" indent="0">
              <a:buNone/>
              <a:defRPr sz="4900" b="1"/>
            </a:lvl7pPr>
            <a:lvl8pPr marL="9875474" indent="0">
              <a:buNone/>
              <a:defRPr sz="4900" b="1"/>
            </a:lvl8pPr>
            <a:lvl9pPr marL="11286256"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6722092" y="5219700"/>
            <a:ext cx="14550390" cy="9483091"/>
          </a:xfrm>
        </p:spPr>
        <p:txBody>
          <a:bodyPr/>
          <a:lstStyle>
            <a:lvl1pPr>
              <a:defRPr sz="7400"/>
            </a:lvl1pPr>
            <a:lvl2pPr>
              <a:defRPr sz="6200"/>
            </a:lvl2pPr>
            <a:lvl3pPr>
              <a:defRPr sz="56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5A0BC3-C682-4A54-B4A3-EA9C9A488586}" type="datetimeFigureOut">
              <a:rPr lang="en-US" smtClean="0"/>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221253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A0BC3-C682-4A54-B4A3-EA9C9A488586}" type="datetimeFigureOut">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263046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A0BC3-C682-4A54-B4A3-EA9C9A488586}" type="datetimeFigureOut">
              <a:rPr lang="en-US" smtClean="0"/>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295131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655320"/>
            <a:ext cx="10829927" cy="278892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2870180" y="655321"/>
            <a:ext cx="18402300" cy="14047471"/>
          </a:xfrm>
        </p:spPr>
        <p:txBody>
          <a:bodyPr/>
          <a:lstStyle>
            <a:lvl1pPr>
              <a:defRPr sz="9900"/>
            </a:lvl1pPr>
            <a:lvl2pPr>
              <a:defRPr sz="8600"/>
            </a:lvl2pPr>
            <a:lvl3pPr>
              <a:defRPr sz="74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3444241"/>
            <a:ext cx="10829927" cy="11258551"/>
          </a:xfrm>
        </p:spPr>
        <p:txBody>
          <a:bodyPr/>
          <a:lstStyle>
            <a:lvl1pPr marL="0" indent="0">
              <a:buNone/>
              <a:defRPr sz="4300"/>
            </a:lvl1pPr>
            <a:lvl2pPr marL="1410782" indent="0">
              <a:buNone/>
              <a:defRPr sz="3700"/>
            </a:lvl2pPr>
            <a:lvl3pPr marL="2821564" indent="0">
              <a:buNone/>
              <a:defRPr sz="3100"/>
            </a:lvl3pPr>
            <a:lvl4pPr marL="4232346" indent="0">
              <a:buNone/>
              <a:defRPr sz="2800"/>
            </a:lvl4pPr>
            <a:lvl5pPr marL="5643128" indent="0">
              <a:buNone/>
              <a:defRPr sz="2800"/>
            </a:lvl5pPr>
            <a:lvl6pPr marL="7053910" indent="0">
              <a:buNone/>
              <a:defRPr sz="2800"/>
            </a:lvl6pPr>
            <a:lvl7pPr marL="8464692" indent="0">
              <a:buNone/>
              <a:defRPr sz="2800"/>
            </a:lvl7pPr>
            <a:lvl8pPr marL="9875474" indent="0">
              <a:buNone/>
              <a:defRPr sz="2800"/>
            </a:lvl8pPr>
            <a:lvl9pPr marL="11286256"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156585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1521440"/>
            <a:ext cx="19751040" cy="1360171"/>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6452237" y="1470660"/>
            <a:ext cx="19751040" cy="9875520"/>
          </a:xfrm>
        </p:spPr>
        <p:txBody>
          <a:bodyPr/>
          <a:lstStyle>
            <a:lvl1pPr marL="0" indent="0">
              <a:buNone/>
              <a:defRPr sz="9900"/>
            </a:lvl1pPr>
            <a:lvl2pPr marL="1410782" indent="0">
              <a:buNone/>
              <a:defRPr sz="8600"/>
            </a:lvl2pPr>
            <a:lvl3pPr marL="2821564" indent="0">
              <a:buNone/>
              <a:defRPr sz="7400"/>
            </a:lvl3pPr>
            <a:lvl4pPr marL="4232346" indent="0">
              <a:buNone/>
              <a:defRPr sz="6200"/>
            </a:lvl4pPr>
            <a:lvl5pPr marL="5643128" indent="0">
              <a:buNone/>
              <a:defRPr sz="6200"/>
            </a:lvl5pPr>
            <a:lvl6pPr marL="7053910" indent="0">
              <a:buNone/>
              <a:defRPr sz="6200"/>
            </a:lvl6pPr>
            <a:lvl7pPr marL="8464692" indent="0">
              <a:buNone/>
              <a:defRPr sz="6200"/>
            </a:lvl7pPr>
            <a:lvl8pPr marL="9875474" indent="0">
              <a:buNone/>
              <a:defRPr sz="6200"/>
            </a:lvl8pPr>
            <a:lvl9pPr marL="11286256" indent="0">
              <a:buNone/>
              <a:defRPr sz="6200"/>
            </a:lvl9pPr>
          </a:lstStyle>
          <a:p>
            <a:endParaRPr lang="en-US"/>
          </a:p>
        </p:txBody>
      </p:sp>
      <p:sp>
        <p:nvSpPr>
          <p:cNvPr id="4" name="Text Placeholder 3"/>
          <p:cNvSpPr>
            <a:spLocks noGrp="1"/>
          </p:cNvSpPr>
          <p:nvPr>
            <p:ph type="body" sz="half" idx="2"/>
          </p:nvPr>
        </p:nvSpPr>
        <p:spPr>
          <a:xfrm>
            <a:off x="6452237" y="12881611"/>
            <a:ext cx="19751040" cy="1931669"/>
          </a:xfrm>
        </p:spPr>
        <p:txBody>
          <a:bodyPr/>
          <a:lstStyle>
            <a:lvl1pPr marL="0" indent="0">
              <a:buNone/>
              <a:defRPr sz="4300"/>
            </a:lvl1pPr>
            <a:lvl2pPr marL="1410782" indent="0">
              <a:buNone/>
              <a:defRPr sz="3700"/>
            </a:lvl2pPr>
            <a:lvl3pPr marL="2821564" indent="0">
              <a:buNone/>
              <a:defRPr sz="3100"/>
            </a:lvl3pPr>
            <a:lvl4pPr marL="4232346" indent="0">
              <a:buNone/>
              <a:defRPr sz="2800"/>
            </a:lvl4pPr>
            <a:lvl5pPr marL="5643128" indent="0">
              <a:buNone/>
              <a:defRPr sz="2800"/>
            </a:lvl5pPr>
            <a:lvl6pPr marL="7053910" indent="0">
              <a:buNone/>
              <a:defRPr sz="2800"/>
            </a:lvl6pPr>
            <a:lvl7pPr marL="8464692" indent="0">
              <a:buNone/>
              <a:defRPr sz="2800"/>
            </a:lvl7pPr>
            <a:lvl8pPr marL="9875474" indent="0">
              <a:buNone/>
              <a:defRPr sz="2800"/>
            </a:lvl8pPr>
            <a:lvl9pPr marL="11286256"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a:p>
        </p:txBody>
      </p:sp>
    </p:spTree>
    <p:extLst>
      <p:ext uri="{BB962C8B-B14F-4D97-AF65-F5344CB8AC3E}">
        <p14:creationId xmlns:p14="http://schemas.microsoft.com/office/powerpoint/2010/main" val="280997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659131"/>
            <a:ext cx="29626560" cy="2743200"/>
          </a:xfrm>
          <a:prstGeom prst="rect">
            <a:avLst/>
          </a:prstGeom>
        </p:spPr>
        <p:txBody>
          <a:bodyPr vert="horz" lIns="282156" tIns="141078" rIns="282156" bIns="1410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3840481"/>
            <a:ext cx="29626560" cy="10862311"/>
          </a:xfrm>
          <a:prstGeom prst="rect">
            <a:avLst/>
          </a:prstGeom>
        </p:spPr>
        <p:txBody>
          <a:bodyPr vert="horz" lIns="282156" tIns="141078" rIns="282156" bIns="1410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15255241"/>
            <a:ext cx="7680960" cy="876300"/>
          </a:xfrm>
          <a:prstGeom prst="rect">
            <a:avLst/>
          </a:prstGeom>
        </p:spPr>
        <p:txBody>
          <a:bodyPr vert="horz" lIns="282156" tIns="141078" rIns="282156" bIns="141078" rtlCol="0" anchor="ctr"/>
          <a:lstStyle>
            <a:lvl1pPr algn="l">
              <a:defRPr sz="3700">
                <a:solidFill>
                  <a:schemeClr val="tx1">
                    <a:tint val="75000"/>
                  </a:schemeClr>
                </a:solidFill>
              </a:defRPr>
            </a:lvl1pPr>
          </a:lstStyle>
          <a:p>
            <a:fld id="{635A0BC3-C682-4A54-B4A3-EA9C9A488586}" type="datetimeFigureOut">
              <a:rPr lang="en-US" smtClean="0"/>
              <a:t>4/22/2016</a:t>
            </a:fld>
            <a:endParaRPr lang="en-US"/>
          </a:p>
        </p:txBody>
      </p:sp>
      <p:sp>
        <p:nvSpPr>
          <p:cNvPr id="5" name="Footer Placeholder 4"/>
          <p:cNvSpPr>
            <a:spLocks noGrp="1"/>
          </p:cNvSpPr>
          <p:nvPr>
            <p:ph type="ftr" sz="quarter" idx="3"/>
          </p:nvPr>
        </p:nvSpPr>
        <p:spPr>
          <a:xfrm>
            <a:off x="11247120" y="15255241"/>
            <a:ext cx="10424160" cy="876300"/>
          </a:xfrm>
          <a:prstGeom prst="rect">
            <a:avLst/>
          </a:prstGeom>
        </p:spPr>
        <p:txBody>
          <a:bodyPr vert="horz" lIns="282156" tIns="141078" rIns="282156" bIns="141078" rtlCol="0" anchor="ctr"/>
          <a:lstStyle>
            <a:lvl1pPr algn="ctr">
              <a:defRPr sz="3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15255241"/>
            <a:ext cx="7680960" cy="876300"/>
          </a:xfrm>
          <a:prstGeom prst="rect">
            <a:avLst/>
          </a:prstGeom>
        </p:spPr>
        <p:txBody>
          <a:bodyPr vert="horz" lIns="282156" tIns="141078" rIns="282156" bIns="141078" rtlCol="0" anchor="ctr"/>
          <a:lstStyle>
            <a:lvl1pPr algn="r">
              <a:defRPr sz="3700">
                <a:solidFill>
                  <a:schemeClr val="tx1">
                    <a:tint val="75000"/>
                  </a:schemeClr>
                </a:solidFill>
              </a:defRPr>
            </a:lvl1pPr>
          </a:lstStyle>
          <a:p>
            <a:fld id="{071BA1AD-6383-47FB-AFE1-C5BE252EBBF1}" type="slidenum">
              <a:rPr lang="en-US" smtClean="0"/>
              <a:t>‹#›</a:t>
            </a:fld>
            <a:endParaRPr lang="en-US"/>
          </a:p>
        </p:txBody>
      </p:sp>
    </p:spTree>
    <p:extLst>
      <p:ext uri="{BB962C8B-B14F-4D97-AF65-F5344CB8AC3E}">
        <p14:creationId xmlns:p14="http://schemas.microsoft.com/office/powerpoint/2010/main" val="3783290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2821564" rtl="0" eaLnBrk="1" latinLnBrk="0" hangingPunct="1">
        <a:spcBef>
          <a:spcPct val="0"/>
        </a:spcBef>
        <a:buNone/>
        <a:defRPr sz="13600" kern="1200">
          <a:solidFill>
            <a:schemeClr val="tx1"/>
          </a:solidFill>
          <a:latin typeface="+mj-lt"/>
          <a:ea typeface="+mj-ea"/>
          <a:cs typeface="+mj-cs"/>
        </a:defRPr>
      </a:lvl1pPr>
    </p:titleStyle>
    <p:bodyStyle>
      <a:lvl1pPr marL="1058087" indent="-1058087" algn="l" defTabSz="2821564"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1pPr>
      <a:lvl2pPr marL="2292521" indent="-881739" algn="l" defTabSz="2821564" rtl="0" eaLnBrk="1" latinLnBrk="0" hangingPunct="1">
        <a:spcBef>
          <a:spcPct val="20000"/>
        </a:spcBef>
        <a:buFont typeface="Arial" panose="020B0604020202020204" pitchFamily="34" charset="0"/>
        <a:buChar char="–"/>
        <a:defRPr sz="8600" kern="1200">
          <a:solidFill>
            <a:schemeClr val="tx1"/>
          </a:solidFill>
          <a:latin typeface="+mn-lt"/>
          <a:ea typeface="+mn-ea"/>
          <a:cs typeface="+mn-cs"/>
        </a:defRPr>
      </a:lvl2pPr>
      <a:lvl3pPr marL="3526955" indent="-705391" algn="l" defTabSz="2821564" rtl="0" eaLnBrk="1" latinLnBrk="0" hangingPunct="1">
        <a:spcBef>
          <a:spcPct val="20000"/>
        </a:spcBef>
        <a:buFont typeface="Arial" panose="020B0604020202020204" pitchFamily="34" charset="0"/>
        <a:buChar char="•"/>
        <a:defRPr sz="7400" kern="1200">
          <a:solidFill>
            <a:schemeClr val="tx1"/>
          </a:solidFill>
          <a:latin typeface="+mn-lt"/>
          <a:ea typeface="+mn-ea"/>
          <a:cs typeface="+mn-cs"/>
        </a:defRPr>
      </a:lvl3pPr>
      <a:lvl4pPr marL="4937737"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4pPr>
      <a:lvl5pPr marL="6348519"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5pPr>
      <a:lvl6pPr marL="7759301"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6pPr>
      <a:lvl7pPr marL="9170083"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7pPr>
      <a:lvl8pPr marL="10580865"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8pPr>
      <a:lvl9pPr marL="11991647" indent="-705391" algn="l" defTabSz="2821564"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9pPr>
    </p:bodyStyle>
    <p:otherStyle>
      <a:defPPr>
        <a:defRPr lang="en-US"/>
      </a:defPPr>
      <a:lvl1pPr marL="0" algn="l" defTabSz="2821564" rtl="0" eaLnBrk="1" latinLnBrk="0" hangingPunct="1">
        <a:defRPr sz="5600" kern="1200">
          <a:solidFill>
            <a:schemeClr val="tx1"/>
          </a:solidFill>
          <a:latin typeface="+mn-lt"/>
          <a:ea typeface="+mn-ea"/>
          <a:cs typeface="+mn-cs"/>
        </a:defRPr>
      </a:lvl1pPr>
      <a:lvl2pPr marL="1410782" algn="l" defTabSz="2821564" rtl="0" eaLnBrk="1" latinLnBrk="0" hangingPunct="1">
        <a:defRPr sz="5600" kern="1200">
          <a:solidFill>
            <a:schemeClr val="tx1"/>
          </a:solidFill>
          <a:latin typeface="+mn-lt"/>
          <a:ea typeface="+mn-ea"/>
          <a:cs typeface="+mn-cs"/>
        </a:defRPr>
      </a:lvl2pPr>
      <a:lvl3pPr marL="2821564" algn="l" defTabSz="2821564" rtl="0" eaLnBrk="1" latinLnBrk="0" hangingPunct="1">
        <a:defRPr sz="5600" kern="1200">
          <a:solidFill>
            <a:schemeClr val="tx1"/>
          </a:solidFill>
          <a:latin typeface="+mn-lt"/>
          <a:ea typeface="+mn-ea"/>
          <a:cs typeface="+mn-cs"/>
        </a:defRPr>
      </a:lvl3pPr>
      <a:lvl4pPr marL="4232346" algn="l" defTabSz="2821564" rtl="0" eaLnBrk="1" latinLnBrk="0" hangingPunct="1">
        <a:defRPr sz="5600" kern="1200">
          <a:solidFill>
            <a:schemeClr val="tx1"/>
          </a:solidFill>
          <a:latin typeface="+mn-lt"/>
          <a:ea typeface="+mn-ea"/>
          <a:cs typeface="+mn-cs"/>
        </a:defRPr>
      </a:lvl4pPr>
      <a:lvl5pPr marL="5643128" algn="l" defTabSz="2821564" rtl="0" eaLnBrk="1" latinLnBrk="0" hangingPunct="1">
        <a:defRPr sz="5600" kern="1200">
          <a:solidFill>
            <a:schemeClr val="tx1"/>
          </a:solidFill>
          <a:latin typeface="+mn-lt"/>
          <a:ea typeface="+mn-ea"/>
          <a:cs typeface="+mn-cs"/>
        </a:defRPr>
      </a:lvl5pPr>
      <a:lvl6pPr marL="7053910" algn="l" defTabSz="2821564" rtl="0" eaLnBrk="1" latinLnBrk="0" hangingPunct="1">
        <a:defRPr sz="5600" kern="1200">
          <a:solidFill>
            <a:schemeClr val="tx1"/>
          </a:solidFill>
          <a:latin typeface="+mn-lt"/>
          <a:ea typeface="+mn-ea"/>
          <a:cs typeface="+mn-cs"/>
        </a:defRPr>
      </a:lvl6pPr>
      <a:lvl7pPr marL="8464692" algn="l" defTabSz="2821564" rtl="0" eaLnBrk="1" latinLnBrk="0" hangingPunct="1">
        <a:defRPr sz="5600" kern="1200">
          <a:solidFill>
            <a:schemeClr val="tx1"/>
          </a:solidFill>
          <a:latin typeface="+mn-lt"/>
          <a:ea typeface="+mn-ea"/>
          <a:cs typeface="+mn-cs"/>
        </a:defRPr>
      </a:lvl7pPr>
      <a:lvl8pPr marL="9875474" algn="l" defTabSz="2821564" rtl="0" eaLnBrk="1" latinLnBrk="0" hangingPunct="1">
        <a:defRPr sz="5600" kern="1200">
          <a:solidFill>
            <a:schemeClr val="tx1"/>
          </a:solidFill>
          <a:latin typeface="+mn-lt"/>
          <a:ea typeface="+mn-ea"/>
          <a:cs typeface="+mn-cs"/>
        </a:defRPr>
      </a:lvl8pPr>
      <a:lvl9pPr marL="11286256" algn="l" defTabSz="2821564"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11.png"/><Relationship Id="rId3" Type="http://schemas.openxmlformats.org/officeDocument/2006/relationships/image" Target="../media/image1.jpeg"/><Relationship Id="rId21" Type="http://schemas.openxmlformats.org/officeDocument/2006/relationships/image" Target="../media/image14.jpg"/><Relationship Id="rId7" Type="http://schemas.openxmlformats.org/officeDocument/2006/relationships/image" Target="../media/image3.jpeg"/><Relationship Id="rId12" Type="http://schemas.openxmlformats.org/officeDocument/2006/relationships/image" Target="../media/image6.jpe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jpg"/><Relationship Id="rId5" Type="http://schemas.openxmlformats.org/officeDocument/2006/relationships/image" Target="../media/image2.png"/><Relationship Id="rId15" Type="http://schemas.openxmlformats.org/officeDocument/2006/relationships/image" Target="../media/image8.PNG"/><Relationship Id="rId10" Type="http://schemas.microsoft.com/office/2007/relationships/hdphoto" Target="../media/hdphoto4.wdp"/><Relationship Id="rId19" Type="http://schemas.openxmlformats.org/officeDocument/2006/relationships/image" Target="../media/image12.jpeg"/><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7.PNG"/><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rightnessContrast bright="-55000"/>
                    </a14:imgEffect>
                  </a14:imgLayer>
                </a14:imgProps>
              </a:ext>
              <a:ext uri="{28A0092B-C50C-407E-A947-70E740481C1C}">
                <a14:useLocalDpi xmlns:a14="http://schemas.microsoft.com/office/drawing/2010/main" val="0"/>
              </a:ext>
            </a:extLst>
          </a:blip>
          <a:stretch>
            <a:fillRect/>
          </a:stretch>
        </p:blipFill>
        <p:spPr>
          <a:xfrm>
            <a:off x="16583891" y="2555631"/>
            <a:ext cx="16662755" cy="13903569"/>
          </a:xfrm>
          <a:prstGeom prst="rect">
            <a:avLst/>
          </a:prstGeom>
          <a:ln w="28575">
            <a:noFill/>
          </a:ln>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rightnessContrast bright="-55000"/>
                    </a14:imgEffect>
                  </a14:imgLayer>
                </a14:imgProps>
              </a:ext>
              <a:ext uri="{28A0092B-C50C-407E-A947-70E740481C1C}">
                <a14:useLocalDpi xmlns:a14="http://schemas.microsoft.com/office/drawing/2010/main" val="0"/>
              </a:ext>
            </a:extLst>
          </a:blip>
          <a:stretch>
            <a:fillRect/>
          </a:stretch>
        </p:blipFill>
        <p:spPr>
          <a:xfrm>
            <a:off x="-1" y="2362200"/>
            <a:ext cx="17261397" cy="14097000"/>
          </a:xfrm>
          <a:prstGeom prst="rect">
            <a:avLst/>
          </a:prstGeom>
        </p:spPr>
      </p:pic>
      <p:sp>
        <p:nvSpPr>
          <p:cNvPr id="2" name="Title 1"/>
          <p:cNvSpPr>
            <a:spLocks noGrp="1"/>
          </p:cNvSpPr>
          <p:nvPr>
            <p:ph type="ctrTitle"/>
          </p:nvPr>
        </p:nvSpPr>
        <p:spPr>
          <a:xfrm>
            <a:off x="-1" y="24824"/>
            <a:ext cx="32918401" cy="2544322"/>
          </a:xfrm>
          <a:solidFill>
            <a:schemeClr val="accent1">
              <a:lumMod val="75000"/>
            </a:schemeClr>
          </a:solidFill>
          <a:ln w="76200">
            <a:solidFill>
              <a:schemeClr val="bg1"/>
            </a:solidFill>
          </a:ln>
        </p:spPr>
        <p:txBody>
          <a:bodyPr>
            <a:normAutofit/>
          </a:bodyPr>
          <a:lstStyle/>
          <a:p>
            <a:r>
              <a:rPr lang="en-US" sz="9000" dirty="0" smtClean="0">
                <a:solidFill>
                  <a:schemeClr val="bg1"/>
                </a:solidFill>
                <a:latin typeface="Times New Roman" panose="02020603050405020304" pitchFamily="18" charset="0"/>
                <a:cs typeface="Times New Roman" panose="02020603050405020304" pitchFamily="18" charset="0"/>
              </a:rPr>
              <a:t>Microarray Laboratory</a:t>
            </a:r>
            <a:endParaRPr lang="en-US" sz="90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2000"/>
                    </a14:imgEffect>
                  </a14:imgLayer>
                </a14:imgProps>
              </a:ext>
              <a:ext uri="{28A0092B-C50C-407E-A947-70E740481C1C}">
                <a14:useLocalDpi xmlns:a14="http://schemas.microsoft.com/office/drawing/2010/main" val="0"/>
              </a:ext>
            </a:extLst>
          </a:blip>
          <a:stretch>
            <a:fillRect/>
          </a:stretch>
        </p:blipFill>
        <p:spPr>
          <a:xfrm>
            <a:off x="30552188" y="12759709"/>
            <a:ext cx="1528012" cy="2342567"/>
          </a:xfrm>
          <a:prstGeom prst="rect">
            <a:avLst/>
          </a:prstGeom>
          <a:ln w="28575">
            <a:noFill/>
          </a:ln>
        </p:spPr>
      </p:pic>
      <p:sp>
        <p:nvSpPr>
          <p:cNvPr id="3" name="TextBox 2"/>
          <p:cNvSpPr txBox="1"/>
          <p:nvPr/>
        </p:nvSpPr>
        <p:spPr>
          <a:xfrm>
            <a:off x="10882745" y="2667000"/>
            <a:ext cx="10591800" cy="3046988"/>
          </a:xfrm>
          <a:prstGeom prst="rect">
            <a:avLst/>
          </a:prstGeom>
          <a:noFill/>
          <a:ln>
            <a:noFill/>
          </a:ln>
        </p:spPr>
        <p:txBody>
          <a:bodyPr wrap="square" rtlCol="0">
            <a:spAutoFit/>
          </a:bodyPr>
          <a:lstStyle/>
          <a:p>
            <a:pPr algn="ctr"/>
            <a:r>
              <a:rPr lang="en-US" sz="4800" b="1" dirty="0" smtClean="0">
                <a:solidFill>
                  <a:schemeClr val="bg1"/>
                </a:solidFill>
              </a:rPr>
              <a:t>The Microarray </a:t>
            </a:r>
            <a:r>
              <a:rPr lang="en-US" sz="4800" b="1" dirty="0">
                <a:solidFill>
                  <a:schemeClr val="bg1"/>
                </a:solidFill>
              </a:rPr>
              <a:t>L</a:t>
            </a:r>
            <a:r>
              <a:rPr lang="en-US" sz="4800" b="1" dirty="0" smtClean="0">
                <a:solidFill>
                  <a:schemeClr val="bg1"/>
                </a:solidFill>
              </a:rPr>
              <a:t>aboratory is the only NYS-certified clinical lab in the area that provides genetic testing in relation to prenatal, postnatal and cancer patients. </a:t>
            </a:r>
            <a:endParaRPr lang="en-US" sz="4800" b="1" dirty="0">
              <a:solidFill>
                <a:schemeClr val="bg1"/>
              </a:solidFill>
            </a:endParaRPr>
          </a:p>
        </p:txBody>
      </p:sp>
      <p:sp>
        <p:nvSpPr>
          <p:cNvPr id="4" name="TextBox 3"/>
          <p:cNvSpPr txBox="1"/>
          <p:nvPr/>
        </p:nvSpPr>
        <p:spPr>
          <a:xfrm>
            <a:off x="10882745" y="9906000"/>
            <a:ext cx="10591800" cy="1077218"/>
          </a:xfrm>
          <a:prstGeom prst="rect">
            <a:avLst/>
          </a:prstGeom>
          <a:noFill/>
          <a:ln>
            <a:noFill/>
          </a:ln>
        </p:spPr>
        <p:txBody>
          <a:bodyPr wrap="square" rtlCol="0">
            <a:spAutoFit/>
          </a:bodyPr>
          <a:lstStyle/>
          <a:p>
            <a:pPr algn="ctr"/>
            <a:r>
              <a:rPr lang="en-US" sz="3200" b="1" u="sng" dirty="0" smtClean="0">
                <a:solidFill>
                  <a:schemeClr val="bg1"/>
                </a:solidFill>
              </a:rPr>
              <a:t>Who we are: </a:t>
            </a:r>
            <a:r>
              <a:rPr lang="en-US" sz="3200" dirty="0" smtClean="0">
                <a:solidFill>
                  <a:schemeClr val="bg1"/>
                </a:solidFill>
              </a:rPr>
              <a:t>A </a:t>
            </a:r>
            <a:r>
              <a:rPr lang="en-US" sz="3200" dirty="0">
                <a:solidFill>
                  <a:schemeClr val="bg1"/>
                </a:solidFill>
              </a:rPr>
              <a:t>L</a:t>
            </a:r>
            <a:r>
              <a:rPr lang="en-US" sz="3200" dirty="0" smtClean="0">
                <a:solidFill>
                  <a:schemeClr val="bg1"/>
                </a:solidFill>
              </a:rPr>
              <a:t>aboratory </a:t>
            </a:r>
            <a:r>
              <a:rPr lang="en-US" sz="3200" dirty="0">
                <a:solidFill>
                  <a:schemeClr val="bg1"/>
                </a:solidFill>
              </a:rPr>
              <a:t>D</a:t>
            </a:r>
            <a:r>
              <a:rPr lang="en-US" sz="3200" dirty="0" smtClean="0">
                <a:solidFill>
                  <a:schemeClr val="bg1"/>
                </a:solidFill>
              </a:rPr>
              <a:t>irector, an Assistant </a:t>
            </a:r>
            <a:r>
              <a:rPr lang="en-US" sz="3200" dirty="0">
                <a:solidFill>
                  <a:schemeClr val="bg1"/>
                </a:solidFill>
              </a:rPr>
              <a:t>P</a:t>
            </a:r>
            <a:r>
              <a:rPr lang="en-US" sz="3200" dirty="0" smtClean="0">
                <a:solidFill>
                  <a:schemeClr val="bg1"/>
                </a:solidFill>
              </a:rPr>
              <a:t>rofessor,  and five NYS certified Medical Technologists.</a:t>
            </a:r>
            <a:endParaRPr lang="en-US" sz="3200" dirty="0">
              <a:solidFill>
                <a:schemeClr val="bg1"/>
              </a:solidFill>
            </a:endParaRPr>
          </a:p>
        </p:txBody>
      </p:sp>
      <p:sp>
        <p:nvSpPr>
          <p:cNvPr id="7" name="TextBox 6"/>
          <p:cNvSpPr txBox="1"/>
          <p:nvPr/>
        </p:nvSpPr>
        <p:spPr>
          <a:xfrm>
            <a:off x="762000" y="4513659"/>
            <a:ext cx="9309513" cy="2400657"/>
          </a:xfrm>
          <a:prstGeom prst="rect">
            <a:avLst/>
          </a:prstGeom>
          <a:noFill/>
          <a:ln>
            <a:noFill/>
          </a:ln>
        </p:spPr>
        <p:txBody>
          <a:bodyPr wrap="square" rtlCol="0">
            <a:spAutoFit/>
          </a:bodyPr>
          <a:lstStyle/>
          <a:p>
            <a:r>
              <a:rPr lang="en-US" sz="3000" b="1" u="sng" dirty="0" smtClean="0">
                <a:solidFill>
                  <a:schemeClr val="bg1"/>
                </a:solidFill>
              </a:rPr>
              <a:t>What we need: </a:t>
            </a:r>
            <a:r>
              <a:rPr lang="en-US" sz="3000" dirty="0" smtClean="0">
                <a:solidFill>
                  <a:schemeClr val="bg1"/>
                </a:solidFill>
              </a:rPr>
              <a:t>A minimum of 1ml peripheral blood or bone marrow in EDTA at room temp. POC Tissue or cultured cells from tissue, CVS or AF which the Cytogenetics laboratory cultures for us. FFPE sections are also accepted.</a:t>
            </a:r>
            <a:endParaRPr lang="en-US" sz="3000" dirty="0">
              <a:solidFill>
                <a:schemeClr val="bg1"/>
              </a:solidFill>
            </a:endParaRPr>
          </a:p>
        </p:txBody>
      </p:sp>
      <p:sp>
        <p:nvSpPr>
          <p:cNvPr id="8" name="TextBox 7"/>
          <p:cNvSpPr txBox="1"/>
          <p:nvPr/>
        </p:nvSpPr>
        <p:spPr>
          <a:xfrm>
            <a:off x="729035" y="7043678"/>
            <a:ext cx="9309513" cy="2862322"/>
          </a:xfrm>
          <a:prstGeom prst="rect">
            <a:avLst/>
          </a:prstGeom>
          <a:noFill/>
          <a:ln>
            <a:noFill/>
          </a:ln>
        </p:spPr>
        <p:txBody>
          <a:bodyPr wrap="square" rtlCol="0">
            <a:spAutoFit/>
          </a:bodyPr>
          <a:lstStyle/>
          <a:p>
            <a:r>
              <a:rPr lang="en-US" sz="3000" b="1" u="sng" dirty="0" smtClean="0">
                <a:solidFill>
                  <a:schemeClr val="bg1"/>
                </a:solidFill>
              </a:rPr>
              <a:t>Why it’s ordered: </a:t>
            </a:r>
          </a:p>
          <a:p>
            <a:r>
              <a:rPr lang="en-US" sz="3000" b="1" dirty="0" smtClean="0">
                <a:solidFill>
                  <a:schemeClr val="bg1"/>
                </a:solidFill>
              </a:rPr>
              <a:t>Constitutional Cases: </a:t>
            </a:r>
            <a:r>
              <a:rPr lang="en-US" sz="3000" dirty="0" smtClean="0">
                <a:solidFill>
                  <a:schemeClr val="bg1"/>
                </a:solidFill>
              </a:rPr>
              <a:t>An abnormal prenatal screen, congenital anomalies, developmental delay or unknown clinical diagnosis in children.</a:t>
            </a:r>
          </a:p>
          <a:p>
            <a:r>
              <a:rPr lang="en-US" sz="3000" b="1" dirty="0" smtClean="0">
                <a:solidFill>
                  <a:schemeClr val="bg1"/>
                </a:solidFill>
              </a:rPr>
              <a:t>Cancer Cases: </a:t>
            </a:r>
            <a:r>
              <a:rPr lang="en-US" sz="3000" dirty="0" smtClean="0">
                <a:solidFill>
                  <a:schemeClr val="bg1"/>
                </a:solidFill>
              </a:rPr>
              <a:t>MDS, Cytopenia and other cancer types</a:t>
            </a:r>
          </a:p>
          <a:p>
            <a:endParaRPr lang="en-US" sz="3000" dirty="0">
              <a:solidFill>
                <a:schemeClr val="bg1"/>
              </a:solidFill>
            </a:endParaRPr>
          </a:p>
        </p:txBody>
      </p:sp>
      <p:sp>
        <p:nvSpPr>
          <p:cNvPr id="9" name="TextBox 8"/>
          <p:cNvSpPr txBox="1"/>
          <p:nvPr/>
        </p:nvSpPr>
        <p:spPr>
          <a:xfrm>
            <a:off x="796636" y="11236180"/>
            <a:ext cx="9308609" cy="1015663"/>
          </a:xfrm>
          <a:prstGeom prst="rect">
            <a:avLst/>
          </a:prstGeom>
          <a:noFill/>
          <a:ln>
            <a:noFill/>
          </a:ln>
        </p:spPr>
        <p:txBody>
          <a:bodyPr wrap="square" rtlCol="0">
            <a:spAutoFit/>
          </a:bodyPr>
          <a:lstStyle/>
          <a:p>
            <a:r>
              <a:rPr lang="en-US" sz="3000" b="1" u="sng" dirty="0" smtClean="0">
                <a:solidFill>
                  <a:schemeClr val="bg1"/>
                </a:solidFill>
              </a:rPr>
              <a:t>What’s the outcome: </a:t>
            </a:r>
            <a:r>
              <a:rPr lang="en-US" sz="3000" dirty="0" smtClean="0">
                <a:solidFill>
                  <a:schemeClr val="bg1"/>
                </a:solidFill>
              </a:rPr>
              <a:t>Provide patients and families answers and a direction for treatment.</a:t>
            </a:r>
            <a:endParaRPr lang="en-US" sz="3000" dirty="0">
              <a:solidFill>
                <a:schemeClr val="bg1"/>
              </a:solidFill>
            </a:endParaRPr>
          </a:p>
        </p:txBody>
      </p:sp>
      <p:sp>
        <p:nvSpPr>
          <p:cNvPr id="10" name="TextBox 9"/>
          <p:cNvSpPr txBox="1"/>
          <p:nvPr/>
        </p:nvSpPr>
        <p:spPr>
          <a:xfrm>
            <a:off x="762905" y="9883930"/>
            <a:ext cx="9308609" cy="1015663"/>
          </a:xfrm>
          <a:prstGeom prst="rect">
            <a:avLst/>
          </a:prstGeom>
          <a:noFill/>
          <a:ln>
            <a:noFill/>
          </a:ln>
        </p:spPr>
        <p:txBody>
          <a:bodyPr wrap="square" rtlCol="0">
            <a:spAutoFit/>
          </a:bodyPr>
          <a:lstStyle/>
          <a:p>
            <a:r>
              <a:rPr lang="en-US" sz="3000" b="1" u="sng" dirty="0" smtClean="0">
                <a:solidFill>
                  <a:schemeClr val="bg1"/>
                </a:solidFill>
              </a:rPr>
              <a:t>When it’s ordered: </a:t>
            </a:r>
            <a:r>
              <a:rPr lang="en-US" sz="3000" dirty="0" smtClean="0">
                <a:solidFill>
                  <a:schemeClr val="bg1"/>
                </a:solidFill>
              </a:rPr>
              <a:t>Clinicians and genetic counselors send us samples to rule out genomic abnormalities  </a:t>
            </a:r>
            <a:endParaRPr lang="en-US" sz="3000" dirty="0">
              <a:solidFill>
                <a:schemeClr val="bg1"/>
              </a:solidFill>
            </a:endParaRPr>
          </a:p>
        </p:txBody>
      </p:sp>
      <p:sp>
        <p:nvSpPr>
          <p:cNvPr id="17" name="TextBox 16"/>
          <p:cNvSpPr txBox="1"/>
          <p:nvPr/>
        </p:nvSpPr>
        <p:spPr>
          <a:xfrm rot="10800000" flipV="1">
            <a:off x="749816" y="3005554"/>
            <a:ext cx="9309513" cy="1508105"/>
          </a:xfrm>
          <a:prstGeom prst="rect">
            <a:avLst/>
          </a:prstGeom>
          <a:noFill/>
        </p:spPr>
        <p:txBody>
          <a:bodyPr wrap="square" rtlCol="0">
            <a:spAutoFit/>
          </a:bodyPr>
          <a:lstStyle/>
          <a:p>
            <a:r>
              <a:rPr lang="en-US" sz="3000" b="1" u="sng" dirty="0" smtClean="0">
                <a:solidFill>
                  <a:schemeClr val="bg1"/>
                </a:solidFill>
              </a:rPr>
              <a:t>What is microarray : </a:t>
            </a:r>
            <a:r>
              <a:rPr lang="en-US" sz="3000" dirty="0" smtClean="0">
                <a:solidFill>
                  <a:schemeClr val="bg1"/>
                </a:solidFill>
              </a:rPr>
              <a:t>Testing patient DNA against control DNA to identify pathogenic </a:t>
            </a:r>
            <a:r>
              <a:rPr lang="en-US" sz="3000" dirty="0" err="1" smtClean="0">
                <a:solidFill>
                  <a:schemeClr val="bg1"/>
                </a:solidFill>
              </a:rPr>
              <a:t>microduplications</a:t>
            </a:r>
            <a:r>
              <a:rPr lang="en-US" sz="3000" dirty="0" smtClean="0">
                <a:solidFill>
                  <a:schemeClr val="bg1"/>
                </a:solidFill>
              </a:rPr>
              <a:t> and/or microdeletions in the patient’s genome. </a:t>
            </a:r>
            <a:endParaRPr lang="en-US" sz="3000" dirty="0">
              <a:solidFill>
                <a:schemeClr val="bg1"/>
              </a:solidFill>
            </a:endParaRPr>
          </a:p>
        </p:txBody>
      </p:sp>
      <p:sp>
        <p:nvSpPr>
          <p:cNvPr id="19" name="TextBox 18"/>
          <p:cNvSpPr txBox="1"/>
          <p:nvPr/>
        </p:nvSpPr>
        <p:spPr>
          <a:xfrm>
            <a:off x="22457472" y="11576210"/>
            <a:ext cx="9996055" cy="1015663"/>
          </a:xfrm>
          <a:prstGeom prst="rect">
            <a:avLst/>
          </a:prstGeom>
          <a:noFill/>
        </p:spPr>
        <p:txBody>
          <a:bodyPr wrap="square" rtlCol="0">
            <a:spAutoFit/>
          </a:bodyPr>
          <a:lstStyle/>
          <a:p>
            <a:pPr algn="r"/>
            <a:r>
              <a:rPr lang="en-US" sz="3000" b="1" u="sng" dirty="0" smtClean="0">
                <a:solidFill>
                  <a:schemeClr val="bg1"/>
                </a:solidFill>
              </a:rPr>
              <a:t>Other things we do: </a:t>
            </a:r>
            <a:r>
              <a:rPr lang="en-US" sz="3000" dirty="0" smtClean="0">
                <a:solidFill>
                  <a:schemeClr val="bg1"/>
                </a:solidFill>
              </a:rPr>
              <a:t>Clean up for Earth Day, </a:t>
            </a:r>
          </a:p>
          <a:p>
            <a:pPr algn="r"/>
            <a:r>
              <a:rPr lang="en-US" sz="3000" dirty="0" smtClean="0">
                <a:solidFill>
                  <a:schemeClr val="bg1"/>
                </a:solidFill>
              </a:rPr>
              <a:t>supported fund raising for </a:t>
            </a:r>
            <a:r>
              <a:rPr lang="en-US" sz="3000" dirty="0" err="1" smtClean="0">
                <a:solidFill>
                  <a:schemeClr val="bg1"/>
                </a:solidFill>
              </a:rPr>
              <a:t>Golisano</a:t>
            </a:r>
            <a:r>
              <a:rPr lang="en-US" sz="3000" dirty="0" smtClean="0">
                <a:solidFill>
                  <a:schemeClr val="bg1"/>
                </a:solidFill>
              </a:rPr>
              <a:t> Children’s Hospital.</a:t>
            </a:r>
            <a:endParaRPr lang="en-US" sz="3000" dirty="0">
              <a:solidFill>
                <a:schemeClr val="bg1"/>
              </a:solidFill>
            </a:endParaRPr>
          </a:p>
        </p:txBody>
      </p:sp>
      <p:pic>
        <p:nvPicPr>
          <p:cNvPr id="20" name="Picture 1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5000"/>
                    </a14:imgEffect>
                  </a14:imgLayer>
                </a14:imgProps>
              </a:ext>
              <a:ext uri="{28A0092B-C50C-407E-A947-70E740481C1C}">
                <a14:useLocalDpi xmlns:a14="http://schemas.microsoft.com/office/drawing/2010/main" val="0"/>
              </a:ext>
            </a:extLst>
          </a:blip>
          <a:stretch>
            <a:fillRect/>
          </a:stretch>
        </p:blipFill>
        <p:spPr>
          <a:xfrm>
            <a:off x="27861140" y="13014138"/>
            <a:ext cx="2430013" cy="2455389"/>
          </a:xfrm>
          <a:prstGeom prst="rect">
            <a:avLst/>
          </a:prstGeom>
          <a:ln w="28575">
            <a:solidFill>
              <a:schemeClr val="accent1"/>
            </a:solidFill>
          </a:ln>
        </p:spPr>
      </p:pic>
      <p:pic>
        <p:nvPicPr>
          <p:cNvPr id="21" name="Picture 20"/>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5000"/>
                    </a14:imgEffect>
                  </a14:imgLayer>
                </a14:imgProps>
              </a:ext>
              <a:ext uri="{28A0092B-C50C-407E-A947-70E740481C1C}">
                <a14:useLocalDpi xmlns:a14="http://schemas.microsoft.com/office/drawing/2010/main" val="0"/>
              </a:ext>
            </a:extLst>
          </a:blip>
          <a:stretch>
            <a:fillRect/>
          </a:stretch>
        </p:blipFill>
        <p:spPr>
          <a:xfrm>
            <a:off x="25167536" y="12993772"/>
            <a:ext cx="2416864" cy="2455390"/>
          </a:xfrm>
          <a:prstGeom prst="rect">
            <a:avLst/>
          </a:prstGeom>
          <a:ln w="28575">
            <a:solidFill>
              <a:schemeClr val="accent1"/>
            </a:solidFill>
          </a:ln>
        </p:spPr>
      </p:pic>
      <p:sp>
        <p:nvSpPr>
          <p:cNvPr id="11" name="TextBox 10"/>
          <p:cNvSpPr txBox="1"/>
          <p:nvPr/>
        </p:nvSpPr>
        <p:spPr>
          <a:xfrm>
            <a:off x="25385573" y="3201231"/>
            <a:ext cx="7047634" cy="2862322"/>
          </a:xfrm>
          <a:prstGeom prst="rect">
            <a:avLst/>
          </a:prstGeom>
          <a:noFill/>
        </p:spPr>
        <p:txBody>
          <a:bodyPr wrap="square" rtlCol="0">
            <a:spAutoFit/>
          </a:bodyPr>
          <a:lstStyle/>
          <a:p>
            <a:pPr algn="r"/>
            <a:r>
              <a:rPr lang="en-US" sz="3000" b="1" u="sng" dirty="0" smtClean="0">
                <a:solidFill>
                  <a:schemeClr val="bg1"/>
                </a:solidFill>
              </a:rPr>
              <a:t>Our Hours and TAT:</a:t>
            </a:r>
            <a:r>
              <a:rPr lang="en-US" sz="3000" dirty="0" smtClean="0">
                <a:solidFill>
                  <a:schemeClr val="bg1"/>
                </a:solidFill>
              </a:rPr>
              <a:t> </a:t>
            </a:r>
          </a:p>
          <a:p>
            <a:pPr algn="r"/>
            <a:r>
              <a:rPr lang="en-US" sz="3000" dirty="0">
                <a:solidFill>
                  <a:schemeClr val="bg1"/>
                </a:solidFill>
              </a:rPr>
              <a:t>7.30am – </a:t>
            </a:r>
            <a:r>
              <a:rPr lang="en-US" sz="3000" dirty="0" smtClean="0">
                <a:solidFill>
                  <a:schemeClr val="bg1"/>
                </a:solidFill>
              </a:rPr>
              <a:t>5.30pm  M-F</a:t>
            </a:r>
            <a:endParaRPr lang="en-US" sz="3000" dirty="0">
              <a:solidFill>
                <a:schemeClr val="bg1"/>
              </a:solidFill>
            </a:endParaRPr>
          </a:p>
          <a:p>
            <a:pPr algn="r"/>
            <a:r>
              <a:rPr lang="en-US" sz="3000" dirty="0" smtClean="0">
                <a:solidFill>
                  <a:schemeClr val="bg1"/>
                </a:solidFill>
              </a:rPr>
              <a:t> Normal : 14 business days</a:t>
            </a:r>
          </a:p>
          <a:p>
            <a:pPr algn="r"/>
            <a:r>
              <a:rPr lang="en-US" sz="3000" dirty="0" smtClean="0">
                <a:solidFill>
                  <a:schemeClr val="bg1"/>
                </a:solidFill>
              </a:rPr>
              <a:t>         Normal STAT :   7 business days</a:t>
            </a:r>
          </a:p>
          <a:p>
            <a:pPr algn="r"/>
            <a:r>
              <a:rPr lang="en-US" sz="3000" dirty="0" smtClean="0">
                <a:solidFill>
                  <a:schemeClr val="bg1"/>
                </a:solidFill>
              </a:rPr>
              <a:t>              Abnormal : 28 business days</a:t>
            </a:r>
          </a:p>
          <a:p>
            <a:pPr algn="r"/>
            <a:r>
              <a:rPr lang="en-US" sz="3000" dirty="0" smtClean="0">
                <a:solidFill>
                  <a:schemeClr val="bg1"/>
                </a:solidFill>
              </a:rPr>
              <a:t>     Abnormal STAT : 21 business days </a:t>
            </a:r>
            <a:endParaRPr lang="en-US" sz="3000" dirty="0">
              <a:solidFill>
                <a:schemeClr val="bg1"/>
              </a:solidFill>
            </a:endParaRPr>
          </a:p>
        </p:txBody>
      </p:sp>
      <p:sp>
        <p:nvSpPr>
          <p:cNvPr id="15" name="TextBox 14"/>
          <p:cNvSpPr txBox="1"/>
          <p:nvPr/>
        </p:nvSpPr>
        <p:spPr>
          <a:xfrm>
            <a:off x="21058797" y="6784430"/>
            <a:ext cx="11374410" cy="3785652"/>
          </a:xfrm>
          <a:prstGeom prst="rect">
            <a:avLst/>
          </a:prstGeom>
          <a:noFill/>
        </p:spPr>
        <p:txBody>
          <a:bodyPr wrap="square" rtlCol="0">
            <a:spAutoFit/>
          </a:bodyPr>
          <a:lstStyle/>
          <a:p>
            <a:pPr algn="r"/>
            <a:r>
              <a:rPr lang="en-US" sz="3000" b="1" u="sng" dirty="0" smtClean="0">
                <a:solidFill>
                  <a:schemeClr val="bg1"/>
                </a:solidFill>
              </a:rPr>
              <a:t>What is involved: </a:t>
            </a:r>
          </a:p>
          <a:p>
            <a:pPr algn="r"/>
            <a:r>
              <a:rPr lang="en-US" sz="3000" dirty="0" smtClean="0">
                <a:solidFill>
                  <a:schemeClr val="bg1"/>
                </a:solidFill>
              </a:rPr>
              <a:t>Extraction of 1 DNA – about 1.5 hours</a:t>
            </a:r>
          </a:p>
          <a:p>
            <a:pPr algn="r"/>
            <a:r>
              <a:rPr lang="en-US" sz="3000" dirty="0" smtClean="0">
                <a:solidFill>
                  <a:schemeClr val="bg1"/>
                </a:solidFill>
              </a:rPr>
              <a:t>DNA prepared for microarray chip – about 8 hours</a:t>
            </a:r>
          </a:p>
          <a:p>
            <a:pPr algn="r"/>
            <a:r>
              <a:rPr lang="en-US" sz="3000" dirty="0" smtClean="0">
                <a:solidFill>
                  <a:schemeClr val="bg1"/>
                </a:solidFill>
              </a:rPr>
              <a:t>*4 patients are needed per microarray chip</a:t>
            </a:r>
          </a:p>
          <a:p>
            <a:pPr algn="r"/>
            <a:r>
              <a:rPr lang="en-US" sz="3000" dirty="0" smtClean="0">
                <a:solidFill>
                  <a:schemeClr val="bg1"/>
                </a:solidFill>
              </a:rPr>
              <a:t>Hybridization of DNA on chip – 40 hours</a:t>
            </a:r>
          </a:p>
          <a:p>
            <a:pPr algn="r"/>
            <a:r>
              <a:rPr lang="en-US" sz="3000" dirty="0" smtClean="0">
                <a:solidFill>
                  <a:schemeClr val="bg1"/>
                </a:solidFill>
              </a:rPr>
              <a:t>Analysis of patients – about </a:t>
            </a:r>
            <a:r>
              <a:rPr lang="en-US" sz="3000" dirty="0">
                <a:solidFill>
                  <a:schemeClr val="bg1"/>
                </a:solidFill>
              </a:rPr>
              <a:t>1</a:t>
            </a:r>
            <a:r>
              <a:rPr lang="en-US" sz="3000" dirty="0" smtClean="0">
                <a:solidFill>
                  <a:schemeClr val="bg1"/>
                </a:solidFill>
              </a:rPr>
              <a:t> day </a:t>
            </a:r>
          </a:p>
          <a:p>
            <a:pPr algn="r"/>
            <a:r>
              <a:rPr lang="en-US" sz="3000" dirty="0" smtClean="0">
                <a:solidFill>
                  <a:schemeClr val="bg1"/>
                </a:solidFill>
              </a:rPr>
              <a:t>Confirmatory testing – 2 – 4 weeks</a:t>
            </a:r>
          </a:p>
          <a:p>
            <a:pPr algn="r"/>
            <a:r>
              <a:rPr lang="en-US" sz="3000" dirty="0" smtClean="0">
                <a:solidFill>
                  <a:schemeClr val="bg1"/>
                </a:solidFill>
              </a:rPr>
              <a:t>Final review &amp; sign out – about 0.5 day</a:t>
            </a:r>
          </a:p>
        </p:txBody>
      </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780159" y="3524962"/>
            <a:ext cx="2659903" cy="2214861"/>
          </a:xfrm>
          <a:prstGeom prst="rect">
            <a:avLst/>
          </a:prstGeom>
          <a:ln w="9525">
            <a:solidFill>
              <a:schemeClr val="accent1"/>
            </a:solidFill>
          </a:ln>
        </p:spPr>
      </p:pic>
      <p:pic>
        <p:nvPicPr>
          <p:cNvPr id="6" name="Picture 5"/>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5000"/>
                    </a14:imgEffect>
                  </a14:imgLayer>
                </a14:imgProps>
              </a:ext>
              <a:ext uri="{28A0092B-C50C-407E-A947-70E740481C1C}">
                <a14:useLocalDpi xmlns:a14="http://schemas.microsoft.com/office/drawing/2010/main" val="0"/>
              </a:ext>
            </a:extLst>
          </a:blip>
          <a:stretch>
            <a:fillRect/>
          </a:stretch>
        </p:blipFill>
        <p:spPr>
          <a:xfrm>
            <a:off x="12606756" y="5715000"/>
            <a:ext cx="7143778" cy="4045614"/>
          </a:xfrm>
          <a:prstGeom prst="rect">
            <a:avLst/>
          </a:prstGeom>
          <a:ln w="28575">
            <a:solidFill>
              <a:schemeClr val="accent1"/>
            </a:solidFill>
          </a:ln>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189442" y="13152041"/>
            <a:ext cx="3606312" cy="2176072"/>
          </a:xfrm>
          <a:prstGeom prst="rect">
            <a:avLst/>
          </a:prstGeom>
          <a:ln w="28575">
            <a:solidFill>
              <a:schemeClr val="accent1"/>
            </a:solidFill>
          </a:ln>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53473" y="13115707"/>
            <a:ext cx="3667880" cy="2215918"/>
          </a:xfrm>
          <a:prstGeom prst="rect">
            <a:avLst/>
          </a:prstGeom>
          <a:ln w="28575">
            <a:solidFill>
              <a:schemeClr val="accent1"/>
            </a:solidFill>
          </a:ln>
        </p:spPr>
      </p:pic>
      <p:sp>
        <p:nvSpPr>
          <p:cNvPr id="25" name="TextBox 24"/>
          <p:cNvSpPr txBox="1"/>
          <p:nvPr/>
        </p:nvSpPr>
        <p:spPr>
          <a:xfrm>
            <a:off x="11768555" y="15375283"/>
            <a:ext cx="1676400" cy="461665"/>
          </a:xfrm>
          <a:prstGeom prst="rect">
            <a:avLst/>
          </a:prstGeom>
          <a:noFill/>
        </p:spPr>
        <p:txBody>
          <a:bodyPr wrap="square" rtlCol="0">
            <a:spAutoFit/>
          </a:bodyPr>
          <a:lstStyle/>
          <a:p>
            <a:r>
              <a:rPr lang="en-US" sz="2400" dirty="0" smtClean="0">
                <a:solidFill>
                  <a:schemeClr val="bg1"/>
                </a:solidFill>
              </a:rPr>
              <a:t>A - Normal</a:t>
            </a:r>
            <a:endParaRPr lang="en-US" sz="2400" dirty="0">
              <a:solidFill>
                <a:schemeClr val="bg1"/>
              </a:solidFill>
            </a:endParaRPr>
          </a:p>
        </p:txBody>
      </p:sp>
      <p:sp>
        <p:nvSpPr>
          <p:cNvPr id="26" name="TextBox 25"/>
          <p:cNvSpPr txBox="1"/>
          <p:nvPr/>
        </p:nvSpPr>
        <p:spPr>
          <a:xfrm>
            <a:off x="16340819" y="15406060"/>
            <a:ext cx="1303559" cy="461665"/>
          </a:xfrm>
          <a:prstGeom prst="rect">
            <a:avLst/>
          </a:prstGeom>
          <a:noFill/>
        </p:spPr>
        <p:txBody>
          <a:bodyPr wrap="square" rtlCol="0">
            <a:spAutoFit/>
          </a:bodyPr>
          <a:lstStyle/>
          <a:p>
            <a:r>
              <a:rPr lang="en-US" sz="2400" dirty="0" smtClean="0">
                <a:solidFill>
                  <a:schemeClr val="bg1"/>
                </a:solidFill>
              </a:rPr>
              <a:t>B - UPD</a:t>
            </a:r>
            <a:endParaRPr lang="en-US" sz="2400" dirty="0">
              <a:solidFill>
                <a:schemeClr val="bg1"/>
              </a:solidFill>
            </a:endParaRPr>
          </a:p>
        </p:txBody>
      </p:sp>
      <p:sp>
        <p:nvSpPr>
          <p:cNvPr id="27" name="TextBox 26"/>
          <p:cNvSpPr txBox="1"/>
          <p:nvPr/>
        </p:nvSpPr>
        <p:spPr>
          <a:xfrm>
            <a:off x="11492024" y="11299212"/>
            <a:ext cx="10591799" cy="1569660"/>
          </a:xfrm>
          <a:prstGeom prst="rect">
            <a:avLst/>
          </a:prstGeom>
          <a:noFill/>
        </p:spPr>
        <p:txBody>
          <a:bodyPr wrap="square" rtlCol="0">
            <a:spAutoFit/>
          </a:bodyPr>
          <a:lstStyle/>
          <a:p>
            <a:pPr algn="ctr"/>
            <a:r>
              <a:rPr lang="en-US" sz="2400" dirty="0" smtClean="0">
                <a:solidFill>
                  <a:schemeClr val="bg1"/>
                </a:solidFill>
              </a:rPr>
              <a:t>The following two figures have normal karyotypes.</a:t>
            </a:r>
          </a:p>
          <a:p>
            <a:pPr algn="ctr"/>
            <a:r>
              <a:rPr lang="en-US" sz="2400" dirty="0" smtClean="0">
                <a:solidFill>
                  <a:schemeClr val="bg1"/>
                </a:solidFill>
              </a:rPr>
              <a:t> </a:t>
            </a:r>
            <a:r>
              <a:rPr lang="en-US" sz="2400" dirty="0">
                <a:solidFill>
                  <a:schemeClr val="bg1"/>
                </a:solidFill>
              </a:rPr>
              <a:t>Figure A is an example of normal genome. </a:t>
            </a:r>
            <a:endParaRPr lang="en-US" sz="2400" dirty="0" smtClean="0">
              <a:solidFill>
                <a:schemeClr val="bg1"/>
              </a:solidFill>
            </a:endParaRPr>
          </a:p>
          <a:p>
            <a:pPr algn="ctr"/>
            <a:r>
              <a:rPr lang="en-US" sz="2400" dirty="0" smtClean="0">
                <a:solidFill>
                  <a:schemeClr val="bg1"/>
                </a:solidFill>
              </a:rPr>
              <a:t>Figure B exhibits Uniparental </a:t>
            </a:r>
            <a:r>
              <a:rPr lang="en-US" sz="2400" dirty="0" err="1">
                <a:solidFill>
                  <a:schemeClr val="bg1"/>
                </a:solidFill>
              </a:rPr>
              <a:t>D</a:t>
            </a:r>
            <a:r>
              <a:rPr lang="en-US" sz="2400" dirty="0" err="1" smtClean="0">
                <a:solidFill>
                  <a:schemeClr val="bg1"/>
                </a:solidFill>
              </a:rPr>
              <a:t>isomy</a:t>
            </a:r>
            <a:r>
              <a:rPr lang="en-US" sz="2400" dirty="0" smtClean="0">
                <a:solidFill>
                  <a:schemeClr val="bg1"/>
                </a:solidFill>
              </a:rPr>
              <a:t> (UPD) with the utilization of SNP analysis.  </a:t>
            </a:r>
          </a:p>
          <a:p>
            <a:pPr algn="ctr"/>
            <a:r>
              <a:rPr lang="en-US" sz="2400" dirty="0" smtClean="0">
                <a:solidFill>
                  <a:schemeClr val="bg1"/>
                </a:solidFill>
              </a:rPr>
              <a:t>Platform used: 4X180K SNP+CGH by Agilent Technologies. </a:t>
            </a:r>
            <a:endParaRPr lang="en-US" sz="2400" dirty="0">
              <a:solidFill>
                <a:schemeClr val="bg1"/>
              </a:solidFill>
            </a:endParaRPr>
          </a:p>
        </p:txBody>
      </p:sp>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0600" y="13152041"/>
            <a:ext cx="3612133" cy="2179584"/>
          </a:xfrm>
          <a:prstGeom prst="rect">
            <a:avLst/>
          </a:prstGeom>
          <a:ln w="28575">
            <a:solidFill>
              <a:schemeClr val="accent1"/>
            </a:solidFill>
          </a:ln>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52999" y="13115707"/>
            <a:ext cx="3657600" cy="2215918"/>
          </a:xfrm>
          <a:prstGeom prst="rect">
            <a:avLst/>
          </a:prstGeom>
          <a:ln w="28575">
            <a:solidFill>
              <a:schemeClr val="accent1"/>
            </a:solidFill>
          </a:ln>
        </p:spPr>
      </p:pic>
      <p:sp>
        <p:nvSpPr>
          <p:cNvPr id="29" name="TextBox 28"/>
          <p:cNvSpPr txBox="1"/>
          <p:nvPr/>
        </p:nvSpPr>
        <p:spPr>
          <a:xfrm>
            <a:off x="1463166" y="15375283"/>
            <a:ext cx="2667000" cy="523220"/>
          </a:xfrm>
          <a:prstGeom prst="rect">
            <a:avLst/>
          </a:prstGeom>
          <a:noFill/>
        </p:spPr>
        <p:txBody>
          <a:bodyPr wrap="square" rtlCol="0">
            <a:spAutoFit/>
          </a:bodyPr>
          <a:lstStyle/>
          <a:p>
            <a:r>
              <a:rPr lang="en-US" sz="2800" dirty="0" err="1" smtClean="0">
                <a:solidFill>
                  <a:schemeClr val="bg1"/>
                </a:solidFill>
              </a:rPr>
              <a:t>Microduplication</a:t>
            </a:r>
            <a:endParaRPr lang="en-US" sz="2800" dirty="0">
              <a:solidFill>
                <a:schemeClr val="bg1"/>
              </a:solidFill>
            </a:endParaRPr>
          </a:p>
        </p:txBody>
      </p:sp>
      <p:sp>
        <p:nvSpPr>
          <p:cNvPr id="30" name="TextBox 29"/>
          <p:cNvSpPr txBox="1"/>
          <p:nvPr/>
        </p:nvSpPr>
        <p:spPr>
          <a:xfrm>
            <a:off x="5544869" y="15328113"/>
            <a:ext cx="2473860" cy="523220"/>
          </a:xfrm>
          <a:prstGeom prst="rect">
            <a:avLst/>
          </a:prstGeom>
          <a:noFill/>
        </p:spPr>
        <p:txBody>
          <a:bodyPr wrap="square" rtlCol="0">
            <a:spAutoFit/>
          </a:bodyPr>
          <a:lstStyle/>
          <a:p>
            <a:r>
              <a:rPr lang="en-US" sz="2800" dirty="0" smtClean="0">
                <a:solidFill>
                  <a:schemeClr val="bg1"/>
                </a:solidFill>
              </a:rPr>
              <a:t>Microdeletion</a:t>
            </a:r>
            <a:endParaRPr lang="en-US" sz="2800" dirty="0">
              <a:solidFill>
                <a:schemeClr val="bg1"/>
              </a:solidFill>
            </a:endParaRPr>
          </a:p>
        </p:txBody>
      </p:sp>
      <p:sp>
        <p:nvSpPr>
          <p:cNvPr id="31" name="TextBox 30"/>
          <p:cNvSpPr txBox="1"/>
          <p:nvPr/>
        </p:nvSpPr>
        <p:spPr>
          <a:xfrm>
            <a:off x="729036" y="12358828"/>
            <a:ext cx="9753733" cy="553998"/>
          </a:xfrm>
          <a:prstGeom prst="rect">
            <a:avLst/>
          </a:prstGeom>
          <a:noFill/>
        </p:spPr>
        <p:txBody>
          <a:bodyPr wrap="square" rtlCol="0">
            <a:spAutoFit/>
          </a:bodyPr>
          <a:lstStyle/>
          <a:p>
            <a:r>
              <a:rPr lang="en-US" sz="3000" b="1" u="sng" dirty="0" smtClean="0">
                <a:solidFill>
                  <a:schemeClr val="bg1"/>
                </a:solidFill>
              </a:rPr>
              <a:t>Where we’re located: </a:t>
            </a:r>
            <a:r>
              <a:rPr lang="en-US" sz="3000" dirty="0" smtClean="0">
                <a:solidFill>
                  <a:schemeClr val="bg1"/>
                </a:solidFill>
              </a:rPr>
              <a:t>Ridgeland Road</a:t>
            </a:r>
          </a:p>
        </p:txBody>
      </p:sp>
      <p:pic>
        <p:nvPicPr>
          <p:cNvPr id="3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858474" y="8286908"/>
            <a:ext cx="4618969" cy="161909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3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1066" y="59459"/>
            <a:ext cx="3931667" cy="2457292"/>
          </a:xfrm>
          <a:prstGeom prst="rect">
            <a:avLst/>
          </a:prstGeom>
        </p:spPr>
      </p:pic>
      <p:pic>
        <p:nvPicPr>
          <p:cNvPr id="13" name="Picture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973664" y="6286020"/>
            <a:ext cx="1224460" cy="1224460"/>
          </a:xfrm>
          <a:prstGeom prst="rect">
            <a:avLst/>
          </a:prstGeom>
          <a:ln>
            <a:solidFill>
              <a:srgbClr val="00B0F0"/>
            </a:solidFill>
          </a:ln>
        </p:spPr>
      </p:pic>
      <p:cxnSp>
        <p:nvCxnSpPr>
          <p:cNvPr id="34" name="Straight Arrow Connector 33"/>
          <p:cNvCxnSpPr/>
          <p:nvPr/>
        </p:nvCxnSpPr>
        <p:spPr>
          <a:xfrm flipV="1">
            <a:off x="21259800" y="7510480"/>
            <a:ext cx="0" cy="7764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8490434" y="59460"/>
            <a:ext cx="3942773" cy="2457292"/>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495063" y="13127407"/>
            <a:ext cx="2703061" cy="2225339"/>
          </a:xfrm>
          <a:prstGeom prst="rect">
            <a:avLst/>
          </a:prstGeom>
          <a:ln w="31750">
            <a:solidFill>
              <a:schemeClr val="accent1"/>
            </a:solidFill>
          </a:ln>
        </p:spPr>
      </p:pic>
      <p:sp>
        <p:nvSpPr>
          <p:cNvPr id="33" name="Rectangle 32"/>
          <p:cNvSpPr/>
          <p:nvPr/>
        </p:nvSpPr>
        <p:spPr>
          <a:xfrm>
            <a:off x="19888200" y="131826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190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7EDEAE00C2C749892FCE4C00987605" ma:contentTypeVersion="0" ma:contentTypeDescription="Create a new document." ma:contentTypeScope="" ma:versionID="76ef5ad31a4618b74c29ffc025515d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708115-0F08-4370-A3A8-2D421BA46FBF}">
  <ds:schemaRefs>
    <ds:schemaRef ds:uri="http://schemas.microsoft.com/sharepoint/v3/contenttype/forms"/>
  </ds:schemaRefs>
</ds:datastoreItem>
</file>

<file path=customXml/itemProps2.xml><?xml version="1.0" encoding="utf-8"?>
<ds:datastoreItem xmlns:ds="http://schemas.openxmlformats.org/officeDocument/2006/customXml" ds:itemID="{AFA44A30-2E15-409E-8F2C-92630B302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E6110D8-F070-4B5F-A593-DBBAD793C5B7}">
  <ds:schemaRefs>
    <ds:schemaRef ds:uri="http://www.w3.org/XML/1998/namespac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Adjacency</Template>
  <TotalTime>1581</TotalTime>
  <Words>348</Words>
  <Application>Microsoft Office PowerPoint</Application>
  <PresentationFormat>Custom</PresentationFormat>
  <Paragraphs>36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Microarray Laboratory</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Pathology and  Laboratory Medicine</dc:title>
  <dc:creator>Winters, Shira M</dc:creator>
  <cp:lastModifiedBy>Roberts, Vicki</cp:lastModifiedBy>
  <cp:revision>134</cp:revision>
  <dcterms:created xsi:type="dcterms:W3CDTF">2015-12-10T20:34:04Z</dcterms:created>
  <dcterms:modified xsi:type="dcterms:W3CDTF">2016-04-22T19:01:58Z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0x010100877EDEAE00C2C749892FCE4C00987605</vt:lpwstr>
  </property>
</Properties>
</file>