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329184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-398" y="34"/>
      </p:cViewPr>
      <p:guideLst>
        <p:guide orient="horz" pos="518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22961" y="548640"/>
            <a:ext cx="31305398" cy="1448409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761995" y="12849511"/>
            <a:ext cx="31404154" cy="3195792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840481"/>
            <a:ext cx="27980640" cy="4272259"/>
          </a:xfrm>
        </p:spPr>
        <p:txBody>
          <a:bodyPr anchor="b">
            <a:normAutofit/>
          </a:bodyPr>
          <a:lstStyle>
            <a:lvl1pPr>
              <a:defRPr sz="1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8534402"/>
            <a:ext cx="23042880" cy="3535680"/>
          </a:xfrm>
        </p:spPr>
        <p:txBody>
          <a:bodyPr>
            <a:normAutofit/>
          </a:bodyPr>
          <a:lstStyle>
            <a:lvl1pPr marL="0" indent="0" algn="ctr">
              <a:buNone/>
              <a:defRPr sz="6200">
                <a:solidFill>
                  <a:srgbClr val="FFFFFF"/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822961" y="548640"/>
            <a:ext cx="31305398" cy="342351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761995" y="1714058"/>
            <a:ext cx="31404154" cy="3195792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3474722"/>
            <a:ext cx="7406640" cy="10769599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3474720"/>
            <a:ext cx="21671280" cy="1076960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22961" y="548641"/>
            <a:ext cx="31305398" cy="1136782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21770780" y="10088621"/>
            <a:ext cx="10355144" cy="171366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82156" tIns="141078" rIns="282156" bIns="1410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9429555" y="9780697"/>
            <a:ext cx="19960254" cy="2040331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82156" tIns="141078" rIns="282156" bIns="1410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10183422" y="9810150"/>
            <a:ext cx="19684728" cy="185825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282156" tIns="141078" rIns="282156" bIns="1410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20194160" y="9778019"/>
            <a:ext cx="11908800" cy="1563718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282156" tIns="141078" rIns="282156" bIns="1410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761995" y="9740532"/>
            <a:ext cx="31404154" cy="3191698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282156" tIns="141078" rIns="282156" bIns="1410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116" y="5912544"/>
            <a:ext cx="27980640" cy="3657600"/>
          </a:xfrm>
        </p:spPr>
        <p:txBody>
          <a:bodyPr anchor="t">
            <a:normAutofit/>
          </a:bodyPr>
          <a:lstStyle>
            <a:lvl1pPr algn="ctr">
              <a:defRPr sz="1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2515" y="3449877"/>
            <a:ext cx="23103842" cy="2255522"/>
          </a:xfrm>
        </p:spPr>
        <p:txBody>
          <a:bodyPr anchor="b">
            <a:normAutofit/>
          </a:bodyPr>
          <a:lstStyle>
            <a:lvl1pPr marL="0" indent="0" algn="ctr">
              <a:buNone/>
              <a:defRPr sz="6200">
                <a:solidFill>
                  <a:srgbClr val="FFFFFF"/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435958" y="6430062"/>
            <a:ext cx="13759892" cy="8273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6722548" y="6430062"/>
            <a:ext cx="13759892" cy="8273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5962" y="6427475"/>
            <a:ext cx="13759892" cy="1535429"/>
          </a:xfrm>
        </p:spPr>
        <p:txBody>
          <a:bodyPr anchor="ctr"/>
          <a:lstStyle>
            <a:lvl1pPr marL="0" indent="0" algn="ctr">
              <a:buNone/>
              <a:defRPr sz="7400" b="0">
                <a:solidFill>
                  <a:schemeClr val="tx2"/>
                </a:solidFill>
                <a:latin typeface="+mj-lt"/>
              </a:defRPr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399" y="8229602"/>
            <a:ext cx="13752198" cy="6473191"/>
          </a:xfrm>
        </p:spPr>
        <p:txBody>
          <a:bodyPr/>
          <a:lstStyle>
            <a:lvl1pPr>
              <a:defRPr sz="6200"/>
            </a:lvl1pPr>
            <a:lvl2pPr>
              <a:defRPr sz="56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33520" y="6427472"/>
            <a:ext cx="13759892" cy="1535429"/>
          </a:xfrm>
        </p:spPr>
        <p:txBody>
          <a:bodyPr anchor="ctr"/>
          <a:lstStyle>
            <a:lvl1pPr marL="0" indent="0" algn="ctr">
              <a:buNone/>
              <a:defRPr sz="7400" b="0" i="0">
                <a:solidFill>
                  <a:schemeClr val="tx2"/>
                </a:solidFill>
                <a:latin typeface="+mj-lt"/>
              </a:defRPr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0" y="8229602"/>
            <a:ext cx="13759892" cy="6473191"/>
          </a:xfrm>
        </p:spPr>
        <p:txBody>
          <a:bodyPr/>
          <a:lstStyle>
            <a:lvl1pPr>
              <a:defRPr sz="6200"/>
            </a:lvl1pPr>
            <a:lvl2pPr>
              <a:defRPr sz="56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22961" y="548640"/>
            <a:ext cx="31305398" cy="342351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761995" y="1714058"/>
            <a:ext cx="31404154" cy="3191698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22961" y="548640"/>
            <a:ext cx="31305398" cy="342351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1840" y="8595361"/>
            <a:ext cx="12070080" cy="45720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851"/>
              </a:spcAft>
              <a:buNone/>
              <a:defRPr sz="5600">
                <a:solidFill>
                  <a:schemeClr val="tx2"/>
                </a:solidFill>
              </a:defRPr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761995" y="1714058"/>
            <a:ext cx="31404154" cy="3195792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291840" y="5486401"/>
            <a:ext cx="12070080" cy="3006547"/>
          </a:xfrm>
        </p:spPr>
        <p:txBody>
          <a:bodyPr anchor="b">
            <a:noAutofit/>
          </a:bodyPr>
          <a:lstStyle>
            <a:lvl1pPr algn="l">
              <a:defRPr sz="9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7065" y="4389120"/>
            <a:ext cx="14054674" cy="9144000"/>
          </a:xfrm>
        </p:spPr>
        <p:txBody>
          <a:bodyPr anchor="ctr"/>
          <a:lstStyle>
            <a:lvl1pPr>
              <a:buClr>
                <a:schemeClr val="bg1"/>
              </a:buClr>
              <a:defRPr sz="68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62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56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49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4900">
                <a:solidFill>
                  <a:schemeClr val="tx2"/>
                </a:solidFill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22961" y="548640"/>
            <a:ext cx="31305398" cy="1448409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761995" y="12849511"/>
            <a:ext cx="31404154" cy="3195792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961" y="812801"/>
            <a:ext cx="13725522" cy="5831842"/>
          </a:xfrm>
        </p:spPr>
        <p:txBody>
          <a:bodyPr anchor="b">
            <a:normAutofit/>
          </a:bodyPr>
          <a:lstStyle>
            <a:lvl1pPr algn="l">
              <a:defRPr sz="8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3" y="6685281"/>
            <a:ext cx="13746482" cy="5811521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rgbClr val="FFFFFF"/>
                </a:solidFill>
              </a:defRPr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0" y="3291840"/>
            <a:ext cx="12838176" cy="702259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9900">
                <a:solidFill>
                  <a:schemeClr val="bg1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22961" y="548640"/>
            <a:ext cx="31305398" cy="592531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761995" y="4030629"/>
            <a:ext cx="31404154" cy="319169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11988"/>
            <a:ext cx="29626560" cy="3006547"/>
          </a:xfrm>
          <a:prstGeom prst="rect">
            <a:avLst/>
          </a:prstGeom>
        </p:spPr>
        <p:txBody>
          <a:bodyPr vert="horz" lIns="282156" tIns="141078" rIns="282156" bIns="1410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89220" y="15000395"/>
            <a:ext cx="13632084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100">
                <a:solidFill>
                  <a:schemeClr val="tx2"/>
                </a:solidFill>
              </a:defRPr>
            </a:lvl1pPr>
          </a:lstStyle>
          <a:p>
            <a:fld id="{D4AFD03D-0832-4E81-B95C-5816D48AC52C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098" y="15000395"/>
            <a:ext cx="13632088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l">
              <a:defRPr sz="3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67917" y="15000392"/>
            <a:ext cx="4182574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100">
                <a:solidFill>
                  <a:schemeClr val="tx2"/>
                </a:solidFill>
              </a:defRPr>
            </a:lvl1pPr>
          </a:lstStyle>
          <a:p>
            <a:fld id="{143632C8-20A6-44C6-B6DD-F4136341A6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9442" y="6421121"/>
            <a:ext cx="26670000" cy="8281670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2821564" rtl="0" eaLnBrk="1" latinLnBrk="0" hangingPunct="1">
        <a:spcBef>
          <a:spcPct val="0"/>
        </a:spcBef>
        <a:buNone/>
        <a:defRPr sz="136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46469" indent="-846469" algn="l" defTabSz="28215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74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175" indent="-846469" algn="l" defTabSz="28215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6800" kern="1200">
          <a:solidFill>
            <a:schemeClr val="tx2"/>
          </a:solidFill>
          <a:latin typeface="+mn-lt"/>
          <a:ea typeface="+mn-ea"/>
          <a:cs typeface="+mn-cs"/>
        </a:defRPr>
      </a:lvl2pPr>
      <a:lvl3pPr marL="2640319" indent="-705391" algn="l" defTabSz="28215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6200" kern="1200">
          <a:solidFill>
            <a:schemeClr val="tx2"/>
          </a:solidFill>
          <a:latin typeface="+mn-lt"/>
          <a:ea typeface="+mn-ea"/>
          <a:cs typeface="+mn-cs"/>
        </a:defRPr>
      </a:lvl3pPr>
      <a:lvl4pPr marL="3526955" indent="-705391" algn="l" defTabSz="28215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5600" kern="1200">
          <a:solidFill>
            <a:schemeClr val="tx2"/>
          </a:solidFill>
          <a:latin typeface="+mn-lt"/>
          <a:ea typeface="+mn-ea"/>
          <a:cs typeface="+mn-cs"/>
        </a:defRPr>
      </a:lvl4pPr>
      <a:lvl5pPr marL="4514503" indent="-705391" algn="l" defTabSz="28215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4900" kern="1200">
          <a:solidFill>
            <a:schemeClr val="tx2"/>
          </a:solidFill>
          <a:latin typeface="+mn-lt"/>
          <a:ea typeface="+mn-ea"/>
          <a:cs typeface="+mn-cs"/>
        </a:defRPr>
      </a:lvl5pPr>
      <a:lvl6pPr marL="5502050" indent="-705391" algn="l" defTabSz="2821564" rtl="0" eaLnBrk="1" latinLnBrk="0" hangingPunct="1">
        <a:spcBef>
          <a:spcPts val="1185"/>
        </a:spcBef>
        <a:buClr>
          <a:schemeClr val="accent1"/>
        </a:buClr>
        <a:buFont typeface="Symbol" pitchFamily="18" charset="2"/>
        <a:buChar char="*"/>
        <a:defRPr sz="4300" kern="1200">
          <a:solidFill>
            <a:schemeClr val="tx2"/>
          </a:solidFill>
          <a:latin typeface="+mn-lt"/>
          <a:ea typeface="+mn-ea"/>
          <a:cs typeface="+mn-cs"/>
        </a:defRPr>
      </a:lvl6pPr>
      <a:lvl7pPr marL="6489597" indent="-705391" algn="l" defTabSz="2821564" rtl="0" eaLnBrk="1" latinLnBrk="0" hangingPunct="1">
        <a:spcBef>
          <a:spcPts val="1185"/>
        </a:spcBef>
        <a:buClr>
          <a:schemeClr val="accent1"/>
        </a:buClr>
        <a:buFont typeface="Symbol" pitchFamily="18" charset="2"/>
        <a:buChar char="*"/>
        <a:defRPr sz="4300" kern="1200">
          <a:solidFill>
            <a:schemeClr val="tx2"/>
          </a:solidFill>
          <a:latin typeface="+mn-lt"/>
          <a:ea typeface="+mn-ea"/>
          <a:cs typeface="+mn-cs"/>
        </a:defRPr>
      </a:lvl7pPr>
      <a:lvl8pPr marL="7477145" indent="-705391" algn="l" defTabSz="2821564" rtl="0" eaLnBrk="1" latinLnBrk="0" hangingPunct="1">
        <a:spcBef>
          <a:spcPts val="1185"/>
        </a:spcBef>
        <a:buClr>
          <a:schemeClr val="accent1"/>
        </a:buClr>
        <a:buFont typeface="Symbol" pitchFamily="18" charset="2"/>
        <a:buChar char="*"/>
        <a:defRPr sz="4300" kern="1200">
          <a:solidFill>
            <a:schemeClr val="tx2"/>
          </a:solidFill>
          <a:latin typeface="+mn-lt"/>
          <a:ea typeface="+mn-ea"/>
          <a:cs typeface="+mn-cs"/>
        </a:defRPr>
      </a:lvl8pPr>
      <a:lvl9pPr marL="8464692" indent="-705391" algn="l" defTabSz="2821564" rtl="0" eaLnBrk="1" latinLnBrk="0" hangingPunct="1">
        <a:spcBef>
          <a:spcPts val="1185"/>
        </a:spcBef>
        <a:buClr>
          <a:schemeClr val="accent1"/>
        </a:buClr>
        <a:buFont typeface="Symbol" pitchFamily="18" charset="2"/>
        <a:buChar char="*"/>
        <a:defRPr sz="4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" y="365760"/>
            <a:ext cx="32904684" cy="20116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Phlebotomy</a:t>
            </a:r>
            <a:endParaRPr lang="en-US" b="1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562113"/>
            <a:ext cx="3281416" cy="1420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28956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400" y="1257300"/>
            <a:ext cx="3810000" cy="285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83400" y="5679905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Phlebotomy </a:t>
            </a:r>
            <a:r>
              <a:rPr lang="en-US" sz="2400" dirty="0"/>
              <a:t>is the act of drawing or removing blood from the circulatory system through a cut (incision) or puncture in order to obtain a sample for analysis and diagnosis. Phlebotomy is also done as part of the patient's treatment for certain blood disorders.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07600" y="3505200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43650"/>
              </p:ext>
            </p:extLst>
          </p:nvPr>
        </p:nvGraphicFramePr>
        <p:xfrm>
          <a:off x="1905000" y="3505200"/>
          <a:ext cx="11963400" cy="10957097"/>
        </p:xfrm>
        <a:graphic>
          <a:graphicData uri="http://schemas.openxmlformats.org/drawingml/2006/table">
            <a:tbl>
              <a:tblPr firstRow="1" firstCol="1" bandRow="1"/>
              <a:tblGrid>
                <a:gridCol w="1676400"/>
                <a:gridCol w="7269904"/>
                <a:gridCol w="3017096"/>
              </a:tblGrid>
              <a:tr h="1209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TUBE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EXAMPLES OF COMMON TESTS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LABORATORY 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GOLD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COMPREHENSIVE METABOLIC, LIPID, HEPATIC FUNCTION, PRENATAL, RENAL FUNCTION, TSH,IRON,HIV AG/AB, GTT, SYPHILIS SCREEN, PSA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FOR SERUM DETERMINATIONS IN CHEMISTRY.  MAY BE USED FOR ROUTINE BLOOD DONOR SCREENING AND DIAGNOSTIC TESTING OF SERUM FOR INFECTIOUS DISEASE.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libri"/>
                          <a:cs typeface="Times New Roman"/>
                        </a:rPr>
                        <a:t>TAN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LEAD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FOR LEAD DETERMINATIONS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3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libri"/>
                          <a:cs typeface="Times New Roman"/>
                        </a:rPr>
                        <a:t>LAVENDER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libri"/>
                          <a:cs typeface="Times New Roman"/>
                        </a:rPr>
                        <a:t>CBC, HEMOGLOBIN A1C, SEDIMENTATION RATE,  RETICULOCYTE COUNT, HIV VIRAL LOAD, VITAMIN B3, ABO GROUP &amp; RH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FOR WHOLE BLOOD HEMATOLOGY, ROUTINE IMMUNOHEMATOLOGY TESTING, AND BLOOD DONOR SCREENING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libri"/>
                          <a:cs typeface="Times New Roman"/>
                        </a:rPr>
                        <a:t>GREEN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TROPONIN, VITAMIN </a:t>
                      </a: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FOR PLASMA DETERMINATIONS IN CHEMISTRY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libri"/>
                          <a:cs typeface="Times New Roman"/>
                        </a:rPr>
                        <a:t>BLUE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libri"/>
                          <a:cs typeface="Times New Roman"/>
                        </a:rPr>
                        <a:t>PT, PTT, FACTOR II ACTIVITY, FIBRINOGEN, D-DIMER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FOR COAGULATION DETERMINATIONS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10800000" flipV="1">
            <a:off x="19602450" y="7636847"/>
            <a:ext cx="7543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Phlebotomy is comprised of 170 staff members spread out over 37 sites.  We have inpatient settings, outpatient settings, nursing home, and home service , as well as stat nursing home service available 24/7.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We often help patients manage  chronic conditions as well </a:t>
            </a:r>
            <a:r>
              <a:rPr lang="en-US" sz="2400" dirty="0"/>
              <a:t>as </a:t>
            </a:r>
            <a:r>
              <a:rPr lang="en-US" sz="2400" dirty="0" smtClean="0"/>
              <a:t>routine bloodwork.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77200" y="2281355"/>
            <a:ext cx="16497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 integral part of the healthcare experience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0" y="11087100"/>
            <a:ext cx="17754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3297018"/>
            <a:ext cx="5467350" cy="761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050" y="3799075"/>
            <a:ext cx="4572000" cy="1282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800" y="4459307"/>
            <a:ext cx="4629150" cy="64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61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EDEAE00C2C749892FCE4C00987605" ma:contentTypeVersion="0" ma:contentTypeDescription="Create a new document." ma:contentTypeScope="" ma:versionID="76ef5ad31a4618b74c29ffc025515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D3E1A-7DA8-49F1-B338-3E51E4F4A613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18F1F25-F086-49A3-8CEA-2E95E46FA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CF05DC-5DCB-4A94-AF86-B84596A71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7757</TotalTime>
  <Words>227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Waveform</vt:lpstr>
      <vt:lpstr>Phlebotomy</vt:lpstr>
    </vt:vector>
  </TitlesOfParts>
  <Company>URMC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vroberts</dc:creator>
  <cp:lastModifiedBy>LISU-D82HS-7501</cp:lastModifiedBy>
  <cp:revision>45</cp:revision>
  <dcterms:created xsi:type="dcterms:W3CDTF">2015-12-11T18:11:25Z</dcterms:created>
  <dcterms:modified xsi:type="dcterms:W3CDTF">2016-04-21T13:17:36Z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0x010100877EDEAE00C2C749892FCE4C00987605</vt:lpwstr>
  </property>
</Properties>
</file>