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Lst>
  <p:sldSz cx="32918400" cy="43891200"/>
  <p:notesSz cx="7010400" cy="92964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33" d="100"/>
          <a:sy n="33" d="100"/>
        </p:scale>
        <p:origin x="-1090" y="-110"/>
      </p:cViewPr>
      <p:guideLst>
        <p:guide orient="horz" pos="13824"/>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42915840"/>
            <a:ext cx="32918400" cy="9753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19" name="Rectangle 18"/>
          <p:cNvSpPr>
            <a:spLocks noChangeArrowheads="1"/>
          </p:cNvSpPr>
          <p:nvPr/>
        </p:nvSpPr>
        <p:spPr bwMode="white">
          <a:xfrm>
            <a:off x="32369760" y="19507"/>
            <a:ext cx="548640" cy="4389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18" name="Rectangle 17"/>
          <p:cNvSpPr>
            <a:spLocks noChangeArrowheads="1"/>
          </p:cNvSpPr>
          <p:nvPr/>
        </p:nvSpPr>
        <p:spPr bwMode="white">
          <a:xfrm>
            <a:off x="0" y="0"/>
            <a:ext cx="548640" cy="4389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16" name="Rectangle 15"/>
          <p:cNvSpPr>
            <a:spLocks noChangeArrowheads="1"/>
          </p:cNvSpPr>
          <p:nvPr/>
        </p:nvSpPr>
        <p:spPr bwMode="white">
          <a:xfrm>
            <a:off x="0" y="0"/>
            <a:ext cx="32918400" cy="1609344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12" name="Rectangle 11"/>
          <p:cNvSpPr>
            <a:spLocks noChangeArrowheads="1"/>
          </p:cNvSpPr>
          <p:nvPr/>
        </p:nvSpPr>
        <p:spPr bwMode="auto">
          <a:xfrm>
            <a:off x="526695" y="40906602"/>
            <a:ext cx="31799174" cy="198120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9" name="Subtitle 8"/>
          <p:cNvSpPr>
            <a:spLocks noGrp="1"/>
          </p:cNvSpPr>
          <p:nvPr>
            <p:ph type="subTitle" idx="1"/>
          </p:nvPr>
        </p:nvSpPr>
        <p:spPr>
          <a:xfrm>
            <a:off x="4937760" y="18044160"/>
            <a:ext cx="23042880" cy="11216640"/>
          </a:xfrm>
        </p:spPr>
        <p:txBody>
          <a:bodyPr/>
          <a:lstStyle>
            <a:lvl1pPr marL="0" indent="0" algn="ctr">
              <a:buNone/>
              <a:defRPr sz="7700" b="1" cap="all" spc="1200" baseline="0">
                <a:solidFill>
                  <a:schemeClr val="tx2"/>
                </a:solidFill>
              </a:defRPr>
            </a:lvl1pPr>
            <a:lvl2pPr marL="2194560" indent="0" algn="ctr">
              <a:buNone/>
            </a:lvl2pPr>
            <a:lvl3pPr marL="4389120" indent="0" algn="ctr">
              <a:buNone/>
            </a:lvl3pPr>
            <a:lvl4pPr marL="6583680" indent="0" algn="ctr">
              <a:buNone/>
            </a:lvl4pPr>
            <a:lvl5pPr marL="8778240" indent="0" algn="ctr">
              <a:buNone/>
            </a:lvl5pPr>
            <a:lvl6pPr marL="10972800" indent="0" algn="ctr">
              <a:buNone/>
            </a:lvl6pPr>
            <a:lvl7pPr marL="13167360" indent="0" algn="ctr">
              <a:buNone/>
            </a:lvl7pPr>
            <a:lvl8pPr marL="15361920" indent="0" algn="ctr">
              <a:buNone/>
            </a:lvl8pPr>
            <a:lvl9pPr marL="1755648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EA9EFC0-F258-4836-890B-3C4DEC5D2FB4}" type="datetimeFigureOut">
              <a:rPr lang="en-US" smtClean="0"/>
              <a:t>4/11/2016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559613" y="15488717"/>
            <a:ext cx="3179917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438912" tIns="219456" rIns="438912" bIns="219456" anchor="ctr" compatLnSpc="1"/>
          <a:lstStyle/>
          <a:p>
            <a:endParaRPr kumimoji="0" lang="en-US"/>
          </a:p>
        </p:txBody>
      </p:sp>
      <p:sp>
        <p:nvSpPr>
          <p:cNvPr id="10" name="Rectangle 9"/>
          <p:cNvSpPr>
            <a:spLocks noChangeArrowheads="1"/>
          </p:cNvSpPr>
          <p:nvPr/>
        </p:nvSpPr>
        <p:spPr bwMode="auto">
          <a:xfrm>
            <a:off x="548640" y="975360"/>
            <a:ext cx="31799174" cy="41901466"/>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438912" tIns="219456" rIns="438912" bIns="219456" anchor="ctr" compatLnSpc="1"/>
          <a:lstStyle/>
          <a:p>
            <a:endParaRPr kumimoji="0" lang="en-US" dirty="0"/>
          </a:p>
        </p:txBody>
      </p:sp>
      <p:sp>
        <p:nvSpPr>
          <p:cNvPr id="13" name="Oval 12"/>
          <p:cNvSpPr/>
          <p:nvPr/>
        </p:nvSpPr>
        <p:spPr>
          <a:xfrm>
            <a:off x="15361920" y="13537997"/>
            <a:ext cx="2194560" cy="390144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a:p>
        </p:txBody>
      </p:sp>
      <p:sp>
        <p:nvSpPr>
          <p:cNvPr id="14" name="Oval 13"/>
          <p:cNvSpPr/>
          <p:nvPr/>
        </p:nvSpPr>
        <p:spPr>
          <a:xfrm>
            <a:off x="15702077" y="14142720"/>
            <a:ext cx="1514246" cy="269199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a:p>
        </p:txBody>
      </p:sp>
      <p:sp>
        <p:nvSpPr>
          <p:cNvPr id="29" name="Slide Number Placeholder 28"/>
          <p:cNvSpPr>
            <a:spLocks noGrp="1"/>
          </p:cNvSpPr>
          <p:nvPr>
            <p:ph type="sldNum" sz="quarter" idx="12"/>
          </p:nvPr>
        </p:nvSpPr>
        <p:spPr>
          <a:xfrm>
            <a:off x="15636240" y="14076483"/>
            <a:ext cx="1645920" cy="2824480"/>
          </a:xfrm>
        </p:spPr>
        <p:txBody>
          <a:bodyPr/>
          <a:lstStyle>
            <a:lvl1pPr>
              <a:defRPr>
                <a:solidFill>
                  <a:schemeClr val="accent3">
                    <a:shade val="75000"/>
                  </a:schemeClr>
                </a:solidFill>
              </a:defRPr>
            </a:lvl1pPr>
          </a:lstStyle>
          <a:p>
            <a:fld id="{81DEA916-E814-4FE5-A12E-2D561E15FF46}" type="slidenum">
              <a:rPr lang="en-US" smtClean="0"/>
              <a:t>‹#›</a:t>
            </a:fld>
            <a:endParaRPr lang="en-US"/>
          </a:p>
        </p:txBody>
      </p:sp>
      <p:sp>
        <p:nvSpPr>
          <p:cNvPr id="8" name="Title 7"/>
          <p:cNvSpPr>
            <a:spLocks noGrp="1"/>
          </p:cNvSpPr>
          <p:nvPr>
            <p:ph type="ctrTitle"/>
          </p:nvPr>
        </p:nvSpPr>
        <p:spPr>
          <a:xfrm>
            <a:off x="2468880" y="2438400"/>
            <a:ext cx="27980640" cy="11216640"/>
          </a:xfrm>
        </p:spPr>
        <p:txBody>
          <a:bodyPr anchor="b"/>
          <a:lstStyle>
            <a:lvl1pPr>
              <a:defRPr sz="20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A9EFC0-F258-4836-890B-3C4DEC5D2FB4}"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EA916-E814-4FE5-A12E-2D561E15FF4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42915840"/>
            <a:ext cx="32918400" cy="9753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8" name="Rectangle 7"/>
          <p:cNvSpPr>
            <a:spLocks noChangeArrowheads="1"/>
          </p:cNvSpPr>
          <p:nvPr/>
        </p:nvSpPr>
        <p:spPr bwMode="white">
          <a:xfrm>
            <a:off x="25237440" y="0"/>
            <a:ext cx="7680960" cy="4389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9" name="Rectangle 8"/>
          <p:cNvSpPr>
            <a:spLocks noChangeArrowheads="1"/>
          </p:cNvSpPr>
          <p:nvPr/>
        </p:nvSpPr>
        <p:spPr bwMode="white">
          <a:xfrm>
            <a:off x="0" y="0"/>
            <a:ext cx="32918400" cy="994867"/>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10" name="Rectangle 9"/>
          <p:cNvSpPr>
            <a:spLocks noChangeArrowheads="1"/>
          </p:cNvSpPr>
          <p:nvPr/>
        </p:nvSpPr>
        <p:spPr bwMode="white">
          <a:xfrm>
            <a:off x="0" y="0"/>
            <a:ext cx="548640" cy="4389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11" name="Rectangle 10"/>
          <p:cNvSpPr>
            <a:spLocks noChangeArrowheads="1"/>
          </p:cNvSpPr>
          <p:nvPr/>
        </p:nvSpPr>
        <p:spPr bwMode="auto">
          <a:xfrm>
            <a:off x="526695" y="40906602"/>
            <a:ext cx="31799174" cy="198120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12" name="Rectangle 11"/>
          <p:cNvSpPr>
            <a:spLocks noChangeArrowheads="1"/>
          </p:cNvSpPr>
          <p:nvPr/>
        </p:nvSpPr>
        <p:spPr bwMode="auto">
          <a:xfrm>
            <a:off x="548640" y="994867"/>
            <a:ext cx="31799174" cy="41901466"/>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438912" tIns="219456" rIns="438912" bIns="219456" anchor="ctr" compatLnSpc="1"/>
          <a:lstStyle/>
          <a:p>
            <a:endParaRPr kumimoji="0" lang="en-US" dirty="0"/>
          </a:p>
        </p:txBody>
      </p:sp>
      <p:sp>
        <p:nvSpPr>
          <p:cNvPr id="13" name="Straight Connector 12"/>
          <p:cNvSpPr>
            <a:spLocks noChangeShapeType="1"/>
          </p:cNvSpPr>
          <p:nvPr/>
        </p:nvSpPr>
        <p:spPr bwMode="auto">
          <a:xfrm rot="5400000">
            <a:off x="5735117" y="20979994"/>
            <a:ext cx="3997025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438912" tIns="219456" rIns="438912" bIns="219456" anchor="ctr" compatLnSpc="1"/>
          <a:lstStyle/>
          <a:p>
            <a:endParaRPr kumimoji="0" lang="en-US"/>
          </a:p>
        </p:txBody>
      </p:sp>
      <p:sp>
        <p:nvSpPr>
          <p:cNvPr id="14" name="Oval 13"/>
          <p:cNvSpPr/>
          <p:nvPr/>
        </p:nvSpPr>
        <p:spPr>
          <a:xfrm>
            <a:off x="24622963" y="18724883"/>
            <a:ext cx="2194560" cy="390144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a:p>
        </p:txBody>
      </p:sp>
      <p:sp>
        <p:nvSpPr>
          <p:cNvPr id="15" name="Oval 14"/>
          <p:cNvSpPr/>
          <p:nvPr/>
        </p:nvSpPr>
        <p:spPr>
          <a:xfrm>
            <a:off x="24963120" y="19329606"/>
            <a:ext cx="1514246" cy="269199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a:p>
        </p:txBody>
      </p:sp>
      <p:sp>
        <p:nvSpPr>
          <p:cNvPr id="6" name="Slide Number Placeholder 5"/>
          <p:cNvSpPr>
            <a:spLocks noGrp="1"/>
          </p:cNvSpPr>
          <p:nvPr>
            <p:ph type="sldNum" sz="quarter" idx="12"/>
          </p:nvPr>
        </p:nvSpPr>
        <p:spPr>
          <a:xfrm>
            <a:off x="24897283" y="19263370"/>
            <a:ext cx="1645920" cy="2824480"/>
          </a:xfrm>
        </p:spPr>
        <p:txBody>
          <a:bodyPr/>
          <a:lstStyle/>
          <a:p>
            <a:fld id="{81DEA916-E814-4FE5-A12E-2D561E15FF46}" type="slidenum">
              <a:rPr lang="en-US" smtClean="0"/>
              <a:t>‹#›</a:t>
            </a:fld>
            <a:endParaRPr lang="en-US"/>
          </a:p>
        </p:txBody>
      </p:sp>
      <p:sp>
        <p:nvSpPr>
          <p:cNvPr id="3" name="Vertical Text Placeholder 2"/>
          <p:cNvSpPr>
            <a:spLocks noGrp="1"/>
          </p:cNvSpPr>
          <p:nvPr>
            <p:ph type="body" orient="vert" idx="1"/>
          </p:nvPr>
        </p:nvSpPr>
        <p:spPr>
          <a:xfrm>
            <a:off x="1097280" y="1950720"/>
            <a:ext cx="23591520" cy="3725674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A9EFC0-F258-4836-890B-3C4DEC5D2FB4}"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26609040" y="1950730"/>
            <a:ext cx="5212080" cy="37449760"/>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EA9EFC0-F258-4836-890B-3C4DEC5D2FB4}"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5702077" y="6568784"/>
            <a:ext cx="1645920" cy="2824480"/>
          </a:xfrm>
        </p:spPr>
        <p:txBody>
          <a:bodyPr/>
          <a:lstStyle/>
          <a:p>
            <a:fld id="{81DEA916-E814-4FE5-A12E-2D561E15FF46}" type="slidenum">
              <a:rPr lang="en-US" smtClean="0"/>
              <a:t>‹#›</a:t>
            </a:fld>
            <a:endParaRPr lang="en-US"/>
          </a:p>
        </p:txBody>
      </p:sp>
      <p:sp>
        <p:nvSpPr>
          <p:cNvPr id="8" name="Content Placeholder 7"/>
          <p:cNvSpPr>
            <a:spLocks noGrp="1"/>
          </p:cNvSpPr>
          <p:nvPr>
            <p:ph sz="quarter" idx="1"/>
          </p:nvPr>
        </p:nvSpPr>
        <p:spPr>
          <a:xfrm>
            <a:off x="1086307" y="9773107"/>
            <a:ext cx="30614112" cy="29260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548640" cy="4389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15" name="Rectangle 14"/>
          <p:cNvSpPr>
            <a:spLocks noChangeArrowheads="1"/>
          </p:cNvSpPr>
          <p:nvPr/>
        </p:nvSpPr>
        <p:spPr bwMode="white">
          <a:xfrm>
            <a:off x="0" y="42915840"/>
            <a:ext cx="32918400" cy="9753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16" name="Rectangle 15"/>
          <p:cNvSpPr>
            <a:spLocks noChangeArrowheads="1"/>
          </p:cNvSpPr>
          <p:nvPr/>
        </p:nvSpPr>
        <p:spPr bwMode="white">
          <a:xfrm>
            <a:off x="0" y="0"/>
            <a:ext cx="32918400" cy="9753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18" name="Rectangle 17"/>
          <p:cNvSpPr>
            <a:spLocks noChangeArrowheads="1"/>
          </p:cNvSpPr>
          <p:nvPr/>
        </p:nvSpPr>
        <p:spPr bwMode="white">
          <a:xfrm>
            <a:off x="32369760" y="121920"/>
            <a:ext cx="548640" cy="4389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19" name="Rectangle 18"/>
          <p:cNvSpPr>
            <a:spLocks noChangeArrowheads="1"/>
          </p:cNvSpPr>
          <p:nvPr/>
        </p:nvSpPr>
        <p:spPr bwMode="white">
          <a:xfrm>
            <a:off x="548640" y="14630400"/>
            <a:ext cx="31799174" cy="195072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12" name="Rectangle 11"/>
          <p:cNvSpPr>
            <a:spLocks noChangeArrowheads="1"/>
          </p:cNvSpPr>
          <p:nvPr/>
        </p:nvSpPr>
        <p:spPr bwMode="auto">
          <a:xfrm>
            <a:off x="559613" y="911053"/>
            <a:ext cx="31799174" cy="13694054"/>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3" name="Text Placeholder 2"/>
          <p:cNvSpPr>
            <a:spLocks noGrp="1"/>
          </p:cNvSpPr>
          <p:nvPr>
            <p:ph type="body" idx="1"/>
          </p:nvPr>
        </p:nvSpPr>
        <p:spPr>
          <a:xfrm>
            <a:off x="4926334" y="17556483"/>
            <a:ext cx="23328626" cy="10708640"/>
          </a:xfrm>
        </p:spPr>
        <p:txBody>
          <a:bodyPr anchor="t"/>
          <a:lstStyle>
            <a:lvl1pPr marL="0" indent="0" algn="ctr">
              <a:buNone/>
              <a:defRPr sz="7700" b="1" cap="all" spc="1200" baseline="0">
                <a:solidFill>
                  <a:schemeClr val="tx2"/>
                </a:solidFill>
              </a:defRPr>
            </a:lvl1pPr>
            <a:lvl2pPr>
              <a:buNone/>
              <a:defRPr sz="8600">
                <a:solidFill>
                  <a:schemeClr val="tx1">
                    <a:tint val="75000"/>
                  </a:schemeClr>
                </a:solidFill>
              </a:defRPr>
            </a:lvl2pPr>
            <a:lvl3pPr>
              <a:buNone/>
              <a:defRPr sz="7700">
                <a:solidFill>
                  <a:schemeClr val="tx1">
                    <a:tint val="75000"/>
                  </a:schemeClr>
                </a:solidFill>
              </a:defRPr>
            </a:lvl3pPr>
            <a:lvl4pPr>
              <a:buNone/>
              <a:defRPr sz="6700">
                <a:solidFill>
                  <a:schemeClr val="tx1">
                    <a:tint val="75000"/>
                  </a:schemeClr>
                </a:solidFill>
              </a:defRPr>
            </a:lvl4pPr>
            <a:lvl5pPr>
              <a:buNone/>
              <a:defRPr sz="67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526695" y="40906602"/>
            <a:ext cx="31799174" cy="198120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14" name="Rectangle 13"/>
          <p:cNvSpPr>
            <a:spLocks noChangeArrowheads="1"/>
          </p:cNvSpPr>
          <p:nvPr/>
        </p:nvSpPr>
        <p:spPr bwMode="auto">
          <a:xfrm>
            <a:off x="548640" y="975360"/>
            <a:ext cx="31799174" cy="41901466"/>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438912" tIns="219456" rIns="438912" bIns="219456"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8EA9EFC0-F258-4836-890B-3C4DEC5D2FB4}" type="datetimeFigureOut">
              <a:rPr lang="en-US" smtClean="0"/>
              <a:t>4/11/2016</a:t>
            </a:fld>
            <a:endParaRPr lang="en-US"/>
          </a:p>
        </p:txBody>
      </p:sp>
      <p:sp>
        <p:nvSpPr>
          <p:cNvPr id="8" name="Straight Connector 7"/>
          <p:cNvSpPr>
            <a:spLocks noChangeShapeType="1"/>
          </p:cNvSpPr>
          <p:nvPr/>
        </p:nvSpPr>
        <p:spPr bwMode="auto">
          <a:xfrm>
            <a:off x="548640" y="15605760"/>
            <a:ext cx="3179917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438912" tIns="219456" rIns="438912" bIns="219456" anchor="ctr" compatLnSpc="1"/>
          <a:lstStyle/>
          <a:p>
            <a:endParaRPr kumimoji="0" lang="en-US"/>
          </a:p>
        </p:txBody>
      </p:sp>
      <p:sp>
        <p:nvSpPr>
          <p:cNvPr id="10" name="Oval 9"/>
          <p:cNvSpPr/>
          <p:nvPr/>
        </p:nvSpPr>
        <p:spPr>
          <a:xfrm>
            <a:off x="15361920" y="13537997"/>
            <a:ext cx="2194560" cy="390144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a:p>
        </p:txBody>
      </p:sp>
      <p:sp>
        <p:nvSpPr>
          <p:cNvPr id="11" name="Oval 10"/>
          <p:cNvSpPr/>
          <p:nvPr/>
        </p:nvSpPr>
        <p:spPr>
          <a:xfrm>
            <a:off x="15702077" y="14142720"/>
            <a:ext cx="1514246" cy="269199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a:p>
        </p:txBody>
      </p:sp>
      <p:sp>
        <p:nvSpPr>
          <p:cNvPr id="6" name="Slide Number Placeholder 5"/>
          <p:cNvSpPr>
            <a:spLocks noGrp="1"/>
          </p:cNvSpPr>
          <p:nvPr>
            <p:ph type="sldNum" sz="quarter" idx="12"/>
          </p:nvPr>
        </p:nvSpPr>
        <p:spPr>
          <a:xfrm>
            <a:off x="15636240" y="14076483"/>
            <a:ext cx="1645920" cy="2824480"/>
          </a:xfrm>
        </p:spPr>
        <p:txBody>
          <a:bodyPr/>
          <a:lstStyle>
            <a:lvl1pPr>
              <a:defRPr>
                <a:solidFill>
                  <a:schemeClr val="accent3">
                    <a:shade val="75000"/>
                  </a:schemeClr>
                </a:solidFill>
              </a:defRPr>
            </a:lvl1pPr>
          </a:lstStyle>
          <a:p>
            <a:fld id="{81DEA916-E814-4FE5-A12E-2D561E15FF46}" type="slidenum">
              <a:rPr lang="en-US" smtClean="0"/>
              <a:t>‹#›</a:t>
            </a:fld>
            <a:endParaRPr lang="en-US"/>
          </a:p>
        </p:txBody>
      </p:sp>
      <p:sp>
        <p:nvSpPr>
          <p:cNvPr id="2" name="Title 1"/>
          <p:cNvSpPr>
            <a:spLocks noGrp="1"/>
          </p:cNvSpPr>
          <p:nvPr>
            <p:ph type="title"/>
          </p:nvPr>
        </p:nvSpPr>
        <p:spPr>
          <a:xfrm>
            <a:off x="2600327" y="3413760"/>
            <a:ext cx="27980640" cy="9753600"/>
          </a:xfrm>
        </p:spPr>
        <p:txBody>
          <a:bodyPr anchor="b"/>
          <a:lstStyle>
            <a:lvl1pPr algn="ctr">
              <a:buNone/>
              <a:defRPr sz="20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86307" y="1463040"/>
            <a:ext cx="30723840" cy="4857293"/>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20848320" y="41023642"/>
            <a:ext cx="10961827" cy="2340864"/>
          </a:xfrm>
        </p:spPr>
        <p:txBody>
          <a:bodyPr/>
          <a:lstStyle/>
          <a:p>
            <a:fld id="{8EA9EFC0-F258-4836-890B-3C4DEC5D2FB4}" type="datetimeFigureOut">
              <a:rPr lang="en-US" smtClean="0"/>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EA916-E814-4FE5-A12E-2D561E15FF46}" type="slidenum">
              <a:rPr lang="en-US" smtClean="0"/>
              <a:t>‹#›</a:t>
            </a:fld>
            <a:endParaRPr lang="en-US"/>
          </a:p>
        </p:txBody>
      </p:sp>
      <p:sp>
        <p:nvSpPr>
          <p:cNvPr id="8" name="Straight Connector 7"/>
          <p:cNvSpPr>
            <a:spLocks noChangeShapeType="1"/>
          </p:cNvSpPr>
          <p:nvPr/>
        </p:nvSpPr>
        <p:spPr bwMode="auto">
          <a:xfrm flipV="1">
            <a:off x="16427090" y="10084176"/>
            <a:ext cx="32116" cy="30845165"/>
          </a:xfrm>
          <a:prstGeom prst="line">
            <a:avLst/>
          </a:prstGeom>
          <a:noFill/>
          <a:ln w="9525" cap="flat" cmpd="sng" algn="ctr">
            <a:solidFill>
              <a:schemeClr val="tx2"/>
            </a:solidFill>
            <a:prstDash val="sysDash"/>
            <a:round/>
            <a:headEnd type="none" w="med" len="med"/>
            <a:tailEnd type="none" w="med" len="med"/>
          </a:ln>
          <a:effectLst/>
        </p:spPr>
        <p:txBody>
          <a:bodyPr vert="horz" wrap="none" lIns="438912" tIns="219456" rIns="438912" bIns="219456" anchor="ctr" compatLnSpc="1"/>
          <a:lstStyle/>
          <a:p>
            <a:endParaRPr kumimoji="0" lang="en-US"/>
          </a:p>
        </p:txBody>
      </p:sp>
      <p:sp>
        <p:nvSpPr>
          <p:cNvPr id="10" name="Content Placeholder 9"/>
          <p:cNvSpPr>
            <a:spLocks noGrp="1"/>
          </p:cNvSpPr>
          <p:nvPr>
            <p:ph sz="half" idx="1"/>
          </p:nvPr>
        </p:nvSpPr>
        <p:spPr>
          <a:xfrm>
            <a:off x="1086307" y="8778240"/>
            <a:ext cx="14538960" cy="29963059"/>
          </a:xfrm>
        </p:spPr>
        <p:txBody>
          <a:bodyPr/>
          <a:lstStyle>
            <a:lvl1pPr>
              <a:defRPr sz="120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17282160" y="8778240"/>
            <a:ext cx="14538960" cy="29963059"/>
          </a:xfrm>
        </p:spPr>
        <p:txBody>
          <a:bodyPr/>
          <a:lstStyle>
            <a:lvl1pPr>
              <a:defRPr sz="120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16459200" y="14081760"/>
            <a:ext cx="0" cy="26802893"/>
          </a:xfrm>
          <a:prstGeom prst="line">
            <a:avLst/>
          </a:prstGeom>
          <a:noFill/>
          <a:ln w="9525" cap="flat" cmpd="sng" algn="ctr">
            <a:solidFill>
              <a:schemeClr val="tx2"/>
            </a:solidFill>
            <a:prstDash val="sysDash"/>
            <a:round/>
            <a:headEnd type="none" w="med" len="med"/>
            <a:tailEnd type="none" w="med" len="med"/>
          </a:ln>
          <a:effectLst/>
        </p:spPr>
        <p:txBody>
          <a:bodyPr vert="horz" wrap="none" lIns="438912" tIns="219456" rIns="438912" bIns="219456" anchor="ctr" compatLnSpc="1"/>
          <a:lstStyle/>
          <a:p>
            <a:endParaRPr kumimoji="0" lang="en-US"/>
          </a:p>
        </p:txBody>
      </p:sp>
      <p:sp>
        <p:nvSpPr>
          <p:cNvPr id="20" name="Rectangle 19"/>
          <p:cNvSpPr>
            <a:spLocks noChangeArrowheads="1"/>
          </p:cNvSpPr>
          <p:nvPr/>
        </p:nvSpPr>
        <p:spPr bwMode="white">
          <a:xfrm>
            <a:off x="0" y="0"/>
            <a:ext cx="32918400" cy="926592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19" name="Rectangle 18"/>
          <p:cNvSpPr>
            <a:spLocks noChangeArrowheads="1"/>
          </p:cNvSpPr>
          <p:nvPr/>
        </p:nvSpPr>
        <p:spPr bwMode="white">
          <a:xfrm>
            <a:off x="0" y="42915840"/>
            <a:ext cx="32918400" cy="9753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21" name="Rectangle 20"/>
          <p:cNvSpPr>
            <a:spLocks noChangeArrowheads="1"/>
          </p:cNvSpPr>
          <p:nvPr/>
        </p:nvSpPr>
        <p:spPr bwMode="white">
          <a:xfrm>
            <a:off x="0" y="0"/>
            <a:ext cx="548640" cy="4389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22" name="Rectangle 21"/>
          <p:cNvSpPr>
            <a:spLocks noChangeArrowheads="1"/>
          </p:cNvSpPr>
          <p:nvPr/>
        </p:nvSpPr>
        <p:spPr bwMode="white">
          <a:xfrm>
            <a:off x="32369760" y="0"/>
            <a:ext cx="548640" cy="4389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11" name="Rectangle 10"/>
          <p:cNvSpPr/>
          <p:nvPr/>
        </p:nvSpPr>
        <p:spPr>
          <a:xfrm>
            <a:off x="548640" y="8778240"/>
            <a:ext cx="31799174" cy="585216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a:p>
        </p:txBody>
      </p:sp>
      <p:sp>
        <p:nvSpPr>
          <p:cNvPr id="13" name="Rectangle 12"/>
          <p:cNvSpPr>
            <a:spLocks noChangeArrowheads="1"/>
          </p:cNvSpPr>
          <p:nvPr/>
        </p:nvSpPr>
        <p:spPr bwMode="auto">
          <a:xfrm>
            <a:off x="525323" y="40906599"/>
            <a:ext cx="31799174" cy="1989734"/>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3" name="Text Placeholder 2"/>
          <p:cNvSpPr>
            <a:spLocks noGrp="1"/>
          </p:cNvSpPr>
          <p:nvPr>
            <p:ph type="body" idx="1"/>
          </p:nvPr>
        </p:nvSpPr>
        <p:spPr>
          <a:xfrm>
            <a:off x="1086307" y="9753600"/>
            <a:ext cx="14544677" cy="469103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10600" b="1" dirty="0" smtClean="0">
                <a:solidFill>
                  <a:srgbClr val="FFFFFF"/>
                </a:solidFill>
              </a:defRPr>
            </a:lvl1pPr>
            <a:lvl2pPr>
              <a:buNone/>
              <a:defRPr sz="9600" b="1"/>
            </a:lvl2pPr>
            <a:lvl3pPr>
              <a:buNone/>
              <a:defRPr sz="8600" b="1"/>
            </a:lvl3pPr>
            <a:lvl4pPr>
              <a:buNone/>
              <a:defRPr sz="7700" b="1"/>
            </a:lvl4pPr>
            <a:lvl5pPr>
              <a:buNone/>
              <a:defRPr sz="77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7248790" y="9753600"/>
            <a:ext cx="14550390" cy="4681728"/>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10600" b="1"/>
            </a:lvl1pPr>
            <a:lvl2pPr>
              <a:buNone/>
              <a:defRPr sz="9600" b="1"/>
            </a:lvl2pPr>
            <a:lvl3pPr>
              <a:buNone/>
              <a:defRPr sz="8600" b="1"/>
            </a:lvl3pPr>
            <a:lvl4pPr>
              <a:buNone/>
              <a:defRPr sz="7700" b="1"/>
            </a:lvl4pPr>
            <a:lvl5pPr>
              <a:buNone/>
              <a:defRPr sz="77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EA9EFC0-F258-4836-890B-3C4DEC5D2FB4}" type="datetimeFigureOut">
              <a:rPr lang="en-US" smtClean="0"/>
              <a:t>4/11/2016</a:t>
            </a:fld>
            <a:endParaRPr lang="en-US"/>
          </a:p>
        </p:txBody>
      </p:sp>
      <p:sp>
        <p:nvSpPr>
          <p:cNvPr id="8" name="Footer Placeholder 7"/>
          <p:cNvSpPr>
            <a:spLocks noGrp="1"/>
          </p:cNvSpPr>
          <p:nvPr>
            <p:ph type="ftr" sz="quarter" idx="11"/>
          </p:nvPr>
        </p:nvSpPr>
        <p:spPr>
          <a:xfrm>
            <a:off x="1097280" y="41023642"/>
            <a:ext cx="12893040" cy="2340864"/>
          </a:xfrm>
        </p:spPr>
        <p:txBody>
          <a:bodyPr/>
          <a:lstStyle/>
          <a:p>
            <a:endParaRPr lang="en-US"/>
          </a:p>
        </p:txBody>
      </p:sp>
      <p:sp>
        <p:nvSpPr>
          <p:cNvPr id="15" name="Straight Connector 14"/>
          <p:cNvSpPr>
            <a:spLocks noChangeShapeType="1"/>
          </p:cNvSpPr>
          <p:nvPr/>
        </p:nvSpPr>
        <p:spPr bwMode="auto">
          <a:xfrm>
            <a:off x="548640" y="8193024"/>
            <a:ext cx="3179917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438912" tIns="219456" rIns="438912" bIns="219456" anchor="ctr" compatLnSpc="1"/>
          <a:lstStyle/>
          <a:p>
            <a:endParaRPr kumimoji="0" lang="en-US"/>
          </a:p>
        </p:txBody>
      </p:sp>
      <p:sp>
        <p:nvSpPr>
          <p:cNvPr id="18" name="Rectangle 17"/>
          <p:cNvSpPr>
            <a:spLocks noChangeArrowheads="1"/>
          </p:cNvSpPr>
          <p:nvPr/>
        </p:nvSpPr>
        <p:spPr bwMode="auto">
          <a:xfrm>
            <a:off x="548640" y="994867"/>
            <a:ext cx="31799174" cy="41901466"/>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438912" tIns="219456" rIns="438912" bIns="219456" anchor="ctr" compatLnSpc="1"/>
          <a:lstStyle/>
          <a:p>
            <a:endParaRPr kumimoji="0" lang="en-US" dirty="0"/>
          </a:p>
        </p:txBody>
      </p:sp>
      <p:sp>
        <p:nvSpPr>
          <p:cNvPr id="24" name="Content Placeholder 23"/>
          <p:cNvSpPr>
            <a:spLocks noGrp="1"/>
          </p:cNvSpPr>
          <p:nvPr>
            <p:ph sz="quarter" idx="2"/>
          </p:nvPr>
        </p:nvSpPr>
        <p:spPr>
          <a:xfrm>
            <a:off x="1086307" y="15816851"/>
            <a:ext cx="14549933" cy="24437786"/>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17282160" y="15816851"/>
            <a:ext cx="14538960" cy="24462029"/>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15361920" y="6118630"/>
            <a:ext cx="2194560" cy="390144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a:p>
        </p:txBody>
      </p:sp>
      <p:sp>
        <p:nvSpPr>
          <p:cNvPr id="27" name="Oval 26"/>
          <p:cNvSpPr/>
          <p:nvPr/>
        </p:nvSpPr>
        <p:spPr>
          <a:xfrm>
            <a:off x="15702077" y="6723353"/>
            <a:ext cx="1514246" cy="269199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a:p>
        </p:txBody>
      </p:sp>
      <p:sp>
        <p:nvSpPr>
          <p:cNvPr id="9" name="Slide Number Placeholder 8"/>
          <p:cNvSpPr>
            <a:spLocks noGrp="1"/>
          </p:cNvSpPr>
          <p:nvPr>
            <p:ph type="sldNum" sz="quarter" idx="12"/>
          </p:nvPr>
        </p:nvSpPr>
        <p:spPr>
          <a:xfrm>
            <a:off x="15636240" y="6671466"/>
            <a:ext cx="1645920" cy="2824480"/>
          </a:xfrm>
        </p:spPr>
        <p:txBody>
          <a:bodyPr/>
          <a:lstStyle>
            <a:lvl1pPr algn="ctr">
              <a:defRPr/>
            </a:lvl1pPr>
          </a:lstStyle>
          <a:p>
            <a:fld id="{81DEA916-E814-4FE5-A12E-2D561E15FF46}"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EA9EFC0-F258-4836-890B-3C4DEC5D2FB4}" type="datetimeFigureOut">
              <a:rPr lang="en-US" smtClean="0"/>
              <a:t>4/11/2016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5636240" y="6630531"/>
            <a:ext cx="1645920" cy="2824480"/>
          </a:xfrm>
        </p:spPr>
        <p:txBody>
          <a:bodyPr/>
          <a:lstStyle/>
          <a:p>
            <a:fld id="{81DEA916-E814-4FE5-A12E-2D561E15FF4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42915840"/>
            <a:ext cx="32918400" cy="9753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8" name="Rectangle 7"/>
          <p:cNvSpPr>
            <a:spLocks noChangeArrowheads="1"/>
          </p:cNvSpPr>
          <p:nvPr/>
        </p:nvSpPr>
        <p:spPr bwMode="white">
          <a:xfrm>
            <a:off x="0" y="0"/>
            <a:ext cx="32918400" cy="994867"/>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10" name="Rectangle 9"/>
          <p:cNvSpPr>
            <a:spLocks noChangeArrowheads="1"/>
          </p:cNvSpPr>
          <p:nvPr/>
        </p:nvSpPr>
        <p:spPr bwMode="white">
          <a:xfrm>
            <a:off x="32369760" y="0"/>
            <a:ext cx="548640" cy="4389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9" name="Rectangle 8"/>
          <p:cNvSpPr>
            <a:spLocks noChangeArrowheads="1"/>
          </p:cNvSpPr>
          <p:nvPr/>
        </p:nvSpPr>
        <p:spPr bwMode="white">
          <a:xfrm>
            <a:off x="0" y="0"/>
            <a:ext cx="548640" cy="4389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5" name="Rectangle 4"/>
          <p:cNvSpPr>
            <a:spLocks noChangeArrowheads="1"/>
          </p:cNvSpPr>
          <p:nvPr/>
        </p:nvSpPr>
        <p:spPr bwMode="auto">
          <a:xfrm>
            <a:off x="526695" y="40906602"/>
            <a:ext cx="31799174" cy="198120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6" name="Rectangle 5"/>
          <p:cNvSpPr>
            <a:spLocks noChangeArrowheads="1"/>
          </p:cNvSpPr>
          <p:nvPr/>
        </p:nvSpPr>
        <p:spPr bwMode="auto">
          <a:xfrm>
            <a:off x="548640" y="1014374"/>
            <a:ext cx="31799174" cy="41901466"/>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438912" tIns="219456" rIns="438912" bIns="219456" anchor="ctr" compatLnSpc="1"/>
          <a:lstStyle/>
          <a:p>
            <a:endParaRPr kumimoji="0" lang="en-US" dirty="0"/>
          </a:p>
        </p:txBody>
      </p:sp>
      <p:sp>
        <p:nvSpPr>
          <p:cNvPr id="2" name="Date Placeholder 1"/>
          <p:cNvSpPr>
            <a:spLocks noGrp="1"/>
          </p:cNvSpPr>
          <p:nvPr>
            <p:ph type="dt" sz="half" idx="10"/>
          </p:nvPr>
        </p:nvSpPr>
        <p:spPr/>
        <p:txBody>
          <a:bodyPr/>
          <a:lstStyle/>
          <a:p>
            <a:fld id="{8EA9EFC0-F258-4836-890B-3C4DEC5D2FB4}" type="datetimeFigureOut">
              <a:rPr lang="en-US" smtClean="0"/>
              <a:t>4/11/2016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5361920" y="40477440"/>
            <a:ext cx="2194560" cy="2824474"/>
          </a:xfrm>
        </p:spPr>
        <p:txBody>
          <a:bodyPr/>
          <a:lstStyle>
            <a:lvl1pPr>
              <a:defRPr>
                <a:solidFill>
                  <a:srgbClr val="FFFFFF"/>
                </a:solidFill>
              </a:defRPr>
            </a:lvl1pPr>
          </a:lstStyle>
          <a:p>
            <a:fld id="{81DEA916-E814-4FE5-A12E-2D561E15FF4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548640" y="975360"/>
            <a:ext cx="31799174" cy="195072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15" name="Rectangle 14"/>
          <p:cNvSpPr>
            <a:spLocks noChangeArrowheads="1"/>
          </p:cNvSpPr>
          <p:nvPr/>
        </p:nvSpPr>
        <p:spPr bwMode="white">
          <a:xfrm>
            <a:off x="0" y="42915840"/>
            <a:ext cx="32918400" cy="9753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18" name="Rectangle 17"/>
          <p:cNvSpPr>
            <a:spLocks noChangeArrowheads="1"/>
          </p:cNvSpPr>
          <p:nvPr/>
        </p:nvSpPr>
        <p:spPr bwMode="white">
          <a:xfrm>
            <a:off x="32369760" y="0"/>
            <a:ext cx="548640" cy="4389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16" name="Rectangle 15"/>
          <p:cNvSpPr>
            <a:spLocks noChangeArrowheads="1"/>
          </p:cNvSpPr>
          <p:nvPr/>
        </p:nvSpPr>
        <p:spPr bwMode="white">
          <a:xfrm>
            <a:off x="0" y="0"/>
            <a:ext cx="32918400" cy="76078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17" name="Rectangle 16"/>
          <p:cNvSpPr>
            <a:spLocks noChangeArrowheads="1"/>
          </p:cNvSpPr>
          <p:nvPr/>
        </p:nvSpPr>
        <p:spPr bwMode="white">
          <a:xfrm>
            <a:off x="0" y="0"/>
            <a:ext cx="548640" cy="4389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13" name="Rectangle 12"/>
          <p:cNvSpPr/>
          <p:nvPr/>
        </p:nvSpPr>
        <p:spPr>
          <a:xfrm>
            <a:off x="548640" y="3901440"/>
            <a:ext cx="9875520" cy="3755136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a:p>
        </p:txBody>
      </p:sp>
      <p:sp>
        <p:nvSpPr>
          <p:cNvPr id="2" name="Title 1"/>
          <p:cNvSpPr>
            <a:spLocks noGrp="1"/>
          </p:cNvSpPr>
          <p:nvPr>
            <p:ph type="title"/>
          </p:nvPr>
        </p:nvSpPr>
        <p:spPr>
          <a:xfrm>
            <a:off x="1371600" y="5852160"/>
            <a:ext cx="8503920" cy="6339840"/>
          </a:xfrm>
        </p:spPr>
        <p:txBody>
          <a:bodyPr anchor="b">
            <a:noAutofit/>
          </a:bodyPr>
          <a:lstStyle>
            <a:lvl1pPr algn="l">
              <a:buNone/>
              <a:defRPr sz="106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371600" y="12679683"/>
            <a:ext cx="8503920" cy="26527763"/>
          </a:xfrm>
        </p:spPr>
        <p:txBody>
          <a:bodyPr/>
          <a:lstStyle>
            <a:lvl1pPr marL="0" indent="0">
              <a:spcAft>
                <a:spcPts val="4800"/>
              </a:spcAft>
              <a:buNone/>
              <a:defRPr sz="7700">
                <a:solidFill>
                  <a:srgbClr val="FFFFFF"/>
                </a:solidFill>
              </a:defRPr>
            </a:lvl1pPr>
            <a:lvl2pPr>
              <a:buNone/>
              <a:defRPr sz="5800"/>
            </a:lvl2pPr>
            <a:lvl3pPr>
              <a:buNone/>
              <a:defRPr sz="4800"/>
            </a:lvl3pPr>
            <a:lvl4pPr>
              <a:buNone/>
              <a:defRPr sz="4300"/>
            </a:lvl4pPr>
            <a:lvl5pPr>
              <a:buNone/>
              <a:defRPr sz="43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548640" y="975360"/>
            <a:ext cx="31799174" cy="41901466"/>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438912" tIns="219456" rIns="438912" bIns="219456" anchor="ctr" compatLnSpc="1"/>
          <a:lstStyle/>
          <a:p>
            <a:endParaRPr kumimoji="0" lang="en-US" dirty="0"/>
          </a:p>
        </p:txBody>
      </p:sp>
      <p:sp>
        <p:nvSpPr>
          <p:cNvPr id="9" name="Straight Connector 8"/>
          <p:cNvSpPr>
            <a:spLocks noChangeShapeType="1"/>
          </p:cNvSpPr>
          <p:nvPr/>
        </p:nvSpPr>
        <p:spPr bwMode="auto">
          <a:xfrm>
            <a:off x="548640" y="3413760"/>
            <a:ext cx="3179917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438912" tIns="219456" rIns="438912" bIns="219456" anchor="ctr" compatLnSpc="1"/>
          <a:lstStyle/>
          <a:p>
            <a:endParaRPr kumimoji="0" lang="en-US"/>
          </a:p>
        </p:txBody>
      </p:sp>
      <p:sp>
        <p:nvSpPr>
          <p:cNvPr id="20" name="Content Placeholder 19"/>
          <p:cNvSpPr>
            <a:spLocks noGrp="1"/>
          </p:cNvSpPr>
          <p:nvPr>
            <p:ph sz="quarter" idx="1"/>
          </p:nvPr>
        </p:nvSpPr>
        <p:spPr>
          <a:xfrm>
            <a:off x="11247120" y="4389120"/>
            <a:ext cx="20299680" cy="3462528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4663440" y="1463040"/>
            <a:ext cx="2194560" cy="390144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a:p>
        </p:txBody>
      </p:sp>
      <p:sp>
        <p:nvSpPr>
          <p:cNvPr id="11" name="Oval 10"/>
          <p:cNvSpPr/>
          <p:nvPr/>
        </p:nvSpPr>
        <p:spPr>
          <a:xfrm>
            <a:off x="5003597" y="2067763"/>
            <a:ext cx="1514246" cy="269199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a:p>
        </p:txBody>
      </p:sp>
      <p:sp>
        <p:nvSpPr>
          <p:cNvPr id="7" name="Slide Number Placeholder 6"/>
          <p:cNvSpPr>
            <a:spLocks noGrp="1"/>
          </p:cNvSpPr>
          <p:nvPr>
            <p:ph type="sldNum" sz="quarter" idx="12"/>
          </p:nvPr>
        </p:nvSpPr>
        <p:spPr>
          <a:xfrm>
            <a:off x="4937760" y="2001526"/>
            <a:ext cx="1645920" cy="2824480"/>
          </a:xfrm>
        </p:spPr>
        <p:txBody>
          <a:bodyPr/>
          <a:lstStyle>
            <a:lvl1pPr>
              <a:defRPr>
                <a:solidFill>
                  <a:schemeClr val="accent3">
                    <a:shade val="75000"/>
                  </a:schemeClr>
                </a:solidFill>
              </a:defRPr>
            </a:lvl1pPr>
          </a:lstStyle>
          <a:p>
            <a:fld id="{81DEA916-E814-4FE5-A12E-2D561E15FF46}" type="slidenum">
              <a:rPr lang="en-US" smtClean="0"/>
              <a:t>‹#›</a:t>
            </a:fld>
            <a:endParaRPr lang="en-US"/>
          </a:p>
        </p:txBody>
      </p:sp>
      <p:sp>
        <p:nvSpPr>
          <p:cNvPr id="21" name="Rectangle 20"/>
          <p:cNvSpPr>
            <a:spLocks noChangeArrowheads="1"/>
          </p:cNvSpPr>
          <p:nvPr/>
        </p:nvSpPr>
        <p:spPr bwMode="auto">
          <a:xfrm>
            <a:off x="537667" y="40885667"/>
            <a:ext cx="31799174" cy="198120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5" name="Date Placeholder 4"/>
          <p:cNvSpPr>
            <a:spLocks noGrp="1"/>
          </p:cNvSpPr>
          <p:nvPr>
            <p:ph type="dt" sz="half" idx="10"/>
          </p:nvPr>
        </p:nvSpPr>
        <p:spPr/>
        <p:txBody>
          <a:bodyPr/>
          <a:lstStyle/>
          <a:p>
            <a:fld id="{8EA9EFC0-F258-4836-890B-3C4DEC5D2FB4}" type="datetimeFigureOut">
              <a:rPr lang="en-US" smtClean="0"/>
              <a:t>4/11/2016</a:t>
            </a:fld>
            <a:endParaRPr lang="en-US"/>
          </a:p>
        </p:txBody>
      </p:sp>
      <p:sp>
        <p:nvSpPr>
          <p:cNvPr id="6" name="Footer Placeholder 5"/>
          <p:cNvSpPr>
            <a:spLocks noGrp="1"/>
          </p:cNvSpPr>
          <p:nvPr>
            <p:ph type="ftr" sz="quarter" idx="11"/>
          </p:nvPr>
        </p:nvSpPr>
        <p:spPr>
          <a:xfrm>
            <a:off x="1086307" y="41029427"/>
            <a:ext cx="12179808" cy="2340864"/>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548640" y="3413760"/>
            <a:ext cx="3179917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438912" tIns="219456" rIns="438912" bIns="219456" anchor="ctr" compatLnSpc="1"/>
          <a:lstStyle/>
          <a:p>
            <a:endParaRPr kumimoji="0" lang="en-US"/>
          </a:p>
        </p:txBody>
      </p:sp>
      <p:sp>
        <p:nvSpPr>
          <p:cNvPr id="19" name="Rectangle 18"/>
          <p:cNvSpPr>
            <a:spLocks noChangeArrowheads="1"/>
          </p:cNvSpPr>
          <p:nvPr/>
        </p:nvSpPr>
        <p:spPr bwMode="white">
          <a:xfrm>
            <a:off x="0" y="42915840"/>
            <a:ext cx="32918400" cy="9753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16" name="Rectangle 15"/>
          <p:cNvSpPr>
            <a:spLocks noChangeArrowheads="1"/>
          </p:cNvSpPr>
          <p:nvPr/>
        </p:nvSpPr>
        <p:spPr bwMode="white">
          <a:xfrm>
            <a:off x="32369760" y="0"/>
            <a:ext cx="548640" cy="4389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17" name="Rectangle 16"/>
          <p:cNvSpPr>
            <a:spLocks noChangeArrowheads="1"/>
          </p:cNvSpPr>
          <p:nvPr/>
        </p:nvSpPr>
        <p:spPr bwMode="white">
          <a:xfrm>
            <a:off x="0" y="0"/>
            <a:ext cx="32918400" cy="9753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18" name="Rectangle 17"/>
          <p:cNvSpPr>
            <a:spLocks noChangeArrowheads="1"/>
          </p:cNvSpPr>
          <p:nvPr/>
        </p:nvSpPr>
        <p:spPr bwMode="white">
          <a:xfrm>
            <a:off x="0" y="0"/>
            <a:ext cx="548640" cy="4389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dirty="0"/>
          </a:p>
        </p:txBody>
      </p:sp>
      <p:sp>
        <p:nvSpPr>
          <p:cNvPr id="20" name="Rectangle 19"/>
          <p:cNvSpPr>
            <a:spLocks noChangeArrowheads="1"/>
          </p:cNvSpPr>
          <p:nvPr/>
        </p:nvSpPr>
        <p:spPr bwMode="auto">
          <a:xfrm>
            <a:off x="548640" y="975360"/>
            <a:ext cx="31799174" cy="193121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8" name="Rectangle 7"/>
          <p:cNvSpPr/>
          <p:nvPr/>
        </p:nvSpPr>
        <p:spPr>
          <a:xfrm>
            <a:off x="548640" y="3901440"/>
            <a:ext cx="9875520" cy="3755136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a:p>
        </p:txBody>
      </p:sp>
      <p:sp>
        <p:nvSpPr>
          <p:cNvPr id="15" name="Rectangle 14"/>
          <p:cNvSpPr>
            <a:spLocks noChangeArrowheads="1"/>
          </p:cNvSpPr>
          <p:nvPr/>
        </p:nvSpPr>
        <p:spPr bwMode="auto">
          <a:xfrm>
            <a:off x="548640" y="994867"/>
            <a:ext cx="31799174" cy="41901466"/>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438912" tIns="219456" rIns="438912" bIns="219456" anchor="ctr" compatLnSpc="1"/>
          <a:lstStyle/>
          <a:p>
            <a:endParaRPr kumimoji="0" lang="en-US" dirty="0"/>
          </a:p>
        </p:txBody>
      </p:sp>
      <p:sp>
        <p:nvSpPr>
          <p:cNvPr id="12" name="Oval 11"/>
          <p:cNvSpPr/>
          <p:nvPr/>
        </p:nvSpPr>
        <p:spPr>
          <a:xfrm>
            <a:off x="4663440" y="1463040"/>
            <a:ext cx="2194560" cy="390144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a:p>
        </p:txBody>
      </p:sp>
      <p:sp>
        <p:nvSpPr>
          <p:cNvPr id="13" name="Oval 12"/>
          <p:cNvSpPr/>
          <p:nvPr/>
        </p:nvSpPr>
        <p:spPr>
          <a:xfrm>
            <a:off x="5003597" y="2067763"/>
            <a:ext cx="1514246" cy="269199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a:p>
        </p:txBody>
      </p:sp>
      <p:sp>
        <p:nvSpPr>
          <p:cNvPr id="7" name="Slide Number Placeholder 6"/>
          <p:cNvSpPr>
            <a:spLocks noGrp="1"/>
          </p:cNvSpPr>
          <p:nvPr>
            <p:ph type="sldNum" sz="quarter" idx="12"/>
          </p:nvPr>
        </p:nvSpPr>
        <p:spPr>
          <a:xfrm>
            <a:off x="4937760" y="2001526"/>
            <a:ext cx="1645920" cy="2824480"/>
          </a:xfrm>
        </p:spPr>
        <p:txBody>
          <a:bodyPr/>
          <a:lstStyle/>
          <a:p>
            <a:fld id="{81DEA916-E814-4FE5-A12E-2D561E15FF46}" type="slidenum">
              <a:rPr lang="en-US" smtClean="0"/>
              <a:t>‹#›</a:t>
            </a:fld>
            <a:endParaRPr lang="en-US"/>
          </a:p>
        </p:txBody>
      </p:sp>
      <p:sp>
        <p:nvSpPr>
          <p:cNvPr id="2" name="Title 1"/>
          <p:cNvSpPr>
            <a:spLocks noGrp="1"/>
          </p:cNvSpPr>
          <p:nvPr>
            <p:ph type="title"/>
          </p:nvPr>
        </p:nvSpPr>
        <p:spPr>
          <a:xfrm>
            <a:off x="10801350" y="32186880"/>
            <a:ext cx="21122640" cy="7802880"/>
          </a:xfrm>
        </p:spPr>
        <p:txBody>
          <a:bodyPr anchor="t">
            <a:noAutofit/>
          </a:bodyPr>
          <a:lstStyle>
            <a:lvl1pPr algn="l">
              <a:buNone/>
              <a:defRPr sz="115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801350" y="3901440"/>
            <a:ext cx="21122640" cy="27310080"/>
          </a:xfrm>
        </p:spPr>
        <p:txBody>
          <a:bodyPr/>
          <a:lstStyle>
            <a:lvl1pPr marL="0" indent="0">
              <a:buNone/>
              <a:defRPr sz="154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371600" y="6339840"/>
            <a:ext cx="8778240" cy="33649920"/>
          </a:xfrm>
        </p:spPr>
        <p:txBody>
          <a:bodyPr/>
          <a:lstStyle>
            <a:lvl1pPr marL="0" indent="0">
              <a:spcAft>
                <a:spcPts val="4800"/>
              </a:spcAft>
              <a:buFontTx/>
              <a:buNone/>
              <a:defRPr sz="7700">
                <a:solidFill>
                  <a:srgbClr val="FFFFFF"/>
                </a:solidFill>
              </a:defRPr>
            </a:lvl1pPr>
            <a:lvl2pPr>
              <a:defRPr sz="5800"/>
            </a:lvl2pPr>
            <a:lvl3pPr>
              <a:defRPr sz="4800"/>
            </a:lvl3pPr>
            <a:lvl4pPr>
              <a:defRPr sz="4300"/>
            </a:lvl4pPr>
            <a:lvl5pPr>
              <a:defRPr sz="43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537667" y="40885667"/>
            <a:ext cx="31799174" cy="198120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5" name="Date Placeholder 4"/>
          <p:cNvSpPr>
            <a:spLocks noGrp="1"/>
          </p:cNvSpPr>
          <p:nvPr>
            <p:ph type="dt" sz="half" idx="10"/>
          </p:nvPr>
        </p:nvSpPr>
        <p:spPr>
          <a:xfrm>
            <a:off x="20837347" y="40991898"/>
            <a:ext cx="10961827" cy="2340864"/>
          </a:xfrm>
        </p:spPr>
        <p:txBody>
          <a:bodyPr/>
          <a:lstStyle/>
          <a:p>
            <a:fld id="{8EA9EFC0-F258-4836-890B-3C4DEC5D2FB4}" type="datetimeFigureOut">
              <a:rPr lang="en-US" smtClean="0"/>
              <a:t>4/11/2016</a:t>
            </a:fld>
            <a:endParaRPr lang="en-US"/>
          </a:p>
        </p:txBody>
      </p:sp>
      <p:sp>
        <p:nvSpPr>
          <p:cNvPr id="6" name="Footer Placeholder 5"/>
          <p:cNvSpPr>
            <a:spLocks noGrp="1"/>
          </p:cNvSpPr>
          <p:nvPr>
            <p:ph type="ftr" sz="quarter" idx="11"/>
          </p:nvPr>
        </p:nvSpPr>
        <p:spPr>
          <a:xfrm>
            <a:off x="1086307" y="41029427"/>
            <a:ext cx="12904013" cy="2340864"/>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42915840"/>
            <a:ext cx="32918400" cy="9753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16" name="Rectangle 15"/>
          <p:cNvSpPr>
            <a:spLocks noChangeArrowheads="1"/>
          </p:cNvSpPr>
          <p:nvPr/>
        </p:nvSpPr>
        <p:spPr bwMode="white">
          <a:xfrm>
            <a:off x="0" y="3"/>
            <a:ext cx="32918400" cy="891757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18" name="Rectangle 17"/>
          <p:cNvSpPr>
            <a:spLocks noChangeArrowheads="1"/>
          </p:cNvSpPr>
          <p:nvPr/>
        </p:nvSpPr>
        <p:spPr bwMode="white">
          <a:xfrm>
            <a:off x="0" y="0"/>
            <a:ext cx="548640" cy="4389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19" name="Rectangle 18"/>
          <p:cNvSpPr>
            <a:spLocks noChangeArrowheads="1"/>
          </p:cNvSpPr>
          <p:nvPr/>
        </p:nvSpPr>
        <p:spPr bwMode="white">
          <a:xfrm>
            <a:off x="32369760" y="0"/>
            <a:ext cx="548640" cy="4389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9" name="Rectangle 8"/>
          <p:cNvSpPr>
            <a:spLocks noChangeArrowheads="1"/>
          </p:cNvSpPr>
          <p:nvPr/>
        </p:nvSpPr>
        <p:spPr bwMode="auto">
          <a:xfrm>
            <a:off x="537667" y="40885667"/>
            <a:ext cx="31799174" cy="198120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438912" tIns="219456" rIns="438912" bIns="219456" anchor="ctr" compatLnSpc="1"/>
          <a:lstStyle/>
          <a:p>
            <a:endParaRPr kumimoji="0" lang="en-US"/>
          </a:p>
        </p:txBody>
      </p:sp>
      <p:sp>
        <p:nvSpPr>
          <p:cNvPr id="14" name="Date Placeholder 13"/>
          <p:cNvSpPr>
            <a:spLocks noGrp="1"/>
          </p:cNvSpPr>
          <p:nvPr>
            <p:ph type="dt" sz="half" idx="2"/>
          </p:nvPr>
        </p:nvSpPr>
        <p:spPr>
          <a:xfrm>
            <a:off x="20848320" y="40991898"/>
            <a:ext cx="10961827" cy="2340864"/>
          </a:xfrm>
          <a:prstGeom prst="rect">
            <a:avLst/>
          </a:prstGeom>
        </p:spPr>
        <p:txBody>
          <a:bodyPr vert="horz" lIns="438912" tIns="219456" rIns="438912" bIns="219456"/>
          <a:lstStyle>
            <a:lvl1pPr algn="r" eaLnBrk="1" latinLnBrk="0" hangingPunct="1">
              <a:defRPr kumimoji="0" sz="6700">
                <a:solidFill>
                  <a:srgbClr val="FFFFFF"/>
                </a:solidFill>
              </a:defRPr>
            </a:lvl1pPr>
          </a:lstStyle>
          <a:p>
            <a:fld id="{8EA9EFC0-F258-4836-890B-3C4DEC5D2FB4}" type="datetimeFigureOut">
              <a:rPr lang="en-US" smtClean="0"/>
              <a:t>4/11/2016</a:t>
            </a:fld>
            <a:endParaRPr lang="en-US"/>
          </a:p>
        </p:txBody>
      </p:sp>
      <p:sp>
        <p:nvSpPr>
          <p:cNvPr id="3" name="Footer Placeholder 2"/>
          <p:cNvSpPr>
            <a:spLocks noGrp="1"/>
          </p:cNvSpPr>
          <p:nvPr>
            <p:ph type="ftr" sz="quarter" idx="3"/>
          </p:nvPr>
        </p:nvSpPr>
        <p:spPr>
          <a:xfrm>
            <a:off x="1097280" y="41029427"/>
            <a:ext cx="12893040" cy="2340864"/>
          </a:xfrm>
          <a:prstGeom prst="rect">
            <a:avLst/>
          </a:prstGeom>
        </p:spPr>
        <p:txBody>
          <a:bodyPr vert="horz" lIns="438912" tIns="219456" rIns="438912" bIns="219456"/>
          <a:lstStyle>
            <a:lvl1pPr algn="l" eaLnBrk="1" latinLnBrk="0" hangingPunct="1">
              <a:defRPr kumimoji="0" sz="5800">
                <a:solidFill>
                  <a:srgbClr val="FFFFFF"/>
                </a:solidFill>
              </a:defRPr>
            </a:lvl1pPr>
          </a:lstStyle>
          <a:p>
            <a:endParaRPr lang="en-US"/>
          </a:p>
        </p:txBody>
      </p:sp>
      <p:sp>
        <p:nvSpPr>
          <p:cNvPr id="8" name="Rectangle 7"/>
          <p:cNvSpPr>
            <a:spLocks noChangeArrowheads="1"/>
          </p:cNvSpPr>
          <p:nvPr/>
        </p:nvSpPr>
        <p:spPr bwMode="auto">
          <a:xfrm>
            <a:off x="548640" y="994867"/>
            <a:ext cx="31799174" cy="41901466"/>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438912" tIns="219456" rIns="438912" bIns="219456" anchor="ctr" compatLnSpc="1"/>
          <a:lstStyle/>
          <a:p>
            <a:endParaRPr kumimoji="0" lang="en-US" dirty="0"/>
          </a:p>
        </p:txBody>
      </p:sp>
      <p:sp>
        <p:nvSpPr>
          <p:cNvPr id="10" name="Straight Connector 9"/>
          <p:cNvSpPr>
            <a:spLocks noChangeShapeType="1"/>
          </p:cNvSpPr>
          <p:nvPr/>
        </p:nvSpPr>
        <p:spPr bwMode="auto">
          <a:xfrm>
            <a:off x="548640" y="8171155"/>
            <a:ext cx="3179917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438912" tIns="219456" rIns="438912" bIns="219456" anchor="ctr" compatLnSpc="1"/>
          <a:lstStyle/>
          <a:p>
            <a:endParaRPr kumimoji="0" lang="en-US"/>
          </a:p>
        </p:txBody>
      </p:sp>
      <p:sp>
        <p:nvSpPr>
          <p:cNvPr id="12" name="Oval 11"/>
          <p:cNvSpPr/>
          <p:nvPr/>
        </p:nvSpPr>
        <p:spPr>
          <a:xfrm>
            <a:off x="15361920" y="6118630"/>
            <a:ext cx="2194560" cy="390144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a:p>
        </p:txBody>
      </p:sp>
      <p:sp>
        <p:nvSpPr>
          <p:cNvPr id="15" name="Oval 14"/>
          <p:cNvSpPr/>
          <p:nvPr/>
        </p:nvSpPr>
        <p:spPr>
          <a:xfrm>
            <a:off x="15702077" y="6723353"/>
            <a:ext cx="1514246" cy="269199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a:p>
        </p:txBody>
      </p:sp>
      <p:sp>
        <p:nvSpPr>
          <p:cNvPr id="23" name="Slide Number Placeholder 22"/>
          <p:cNvSpPr>
            <a:spLocks noGrp="1"/>
          </p:cNvSpPr>
          <p:nvPr>
            <p:ph type="sldNum" sz="quarter" idx="4"/>
          </p:nvPr>
        </p:nvSpPr>
        <p:spPr>
          <a:xfrm>
            <a:off x="15636240" y="6657117"/>
            <a:ext cx="1645920" cy="2824480"/>
          </a:xfrm>
          <a:prstGeom prst="rect">
            <a:avLst/>
          </a:prstGeom>
        </p:spPr>
        <p:txBody>
          <a:bodyPr vert="horz" lIns="219456" tIns="219456" rIns="219456" bIns="219456" anchor="ctr">
            <a:normAutofit/>
          </a:bodyPr>
          <a:lstStyle>
            <a:lvl1pPr algn="ctr" eaLnBrk="1" latinLnBrk="0" hangingPunct="1">
              <a:defRPr kumimoji="0" sz="7700">
                <a:solidFill>
                  <a:schemeClr val="accent3">
                    <a:shade val="75000"/>
                  </a:schemeClr>
                </a:solidFill>
              </a:defRPr>
            </a:lvl1pPr>
          </a:lstStyle>
          <a:p>
            <a:fld id="{81DEA916-E814-4FE5-A12E-2D561E15FF46}" type="slidenum">
              <a:rPr lang="en-US" smtClean="0"/>
              <a:t>‹#›</a:t>
            </a:fld>
            <a:endParaRPr lang="en-US"/>
          </a:p>
        </p:txBody>
      </p:sp>
      <p:sp>
        <p:nvSpPr>
          <p:cNvPr id="22" name="Title Placeholder 21"/>
          <p:cNvSpPr>
            <a:spLocks noGrp="1"/>
          </p:cNvSpPr>
          <p:nvPr>
            <p:ph type="title"/>
          </p:nvPr>
        </p:nvSpPr>
        <p:spPr>
          <a:xfrm>
            <a:off x="1086307" y="1463040"/>
            <a:ext cx="30723840" cy="4857293"/>
          </a:xfrm>
          <a:prstGeom prst="rect">
            <a:avLst/>
          </a:prstGeom>
        </p:spPr>
        <p:txBody>
          <a:bodyPr vert="horz" lIns="438912" tIns="219456" rIns="438912" bIns="219456"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086307" y="9753600"/>
            <a:ext cx="30723840" cy="29436365"/>
          </a:xfrm>
          <a:prstGeom prst="rect">
            <a:avLst/>
          </a:prstGeom>
        </p:spPr>
        <p:txBody>
          <a:bodyPr vert="horz" lIns="438912" tIns="219456" rIns="438912" bIns="219456">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15800" kern="1200">
          <a:solidFill>
            <a:schemeClr val="accent3">
              <a:shade val="75000"/>
            </a:schemeClr>
          </a:solidFill>
          <a:latin typeface="+mj-lt"/>
          <a:ea typeface="+mj-ea"/>
          <a:cs typeface="+mj-cs"/>
        </a:defRPr>
      </a:lvl1pPr>
    </p:titleStyle>
    <p:bodyStyle>
      <a:lvl1pPr marL="1316736" indent="-1316736" algn="l" rtl="0" eaLnBrk="1" latinLnBrk="0" hangingPunct="1">
        <a:spcBef>
          <a:spcPct val="20000"/>
        </a:spcBef>
        <a:buClr>
          <a:schemeClr val="accent1"/>
        </a:buClr>
        <a:buSzPct val="85000"/>
        <a:buFont typeface="Wingdings 2"/>
        <a:buChar char=""/>
        <a:defRPr kumimoji="0" sz="13000" kern="1200">
          <a:solidFill>
            <a:schemeClr val="tx1"/>
          </a:solidFill>
          <a:latin typeface="+mn-lt"/>
          <a:ea typeface="+mn-ea"/>
          <a:cs typeface="+mn-cs"/>
        </a:defRPr>
      </a:lvl1pPr>
      <a:lvl2pPr marL="2633472" indent="-1316736" algn="l" rtl="0" eaLnBrk="1" latinLnBrk="0" hangingPunct="1">
        <a:spcBef>
          <a:spcPct val="20000"/>
        </a:spcBef>
        <a:buClr>
          <a:schemeClr val="accent2"/>
        </a:buClr>
        <a:buSzPct val="70000"/>
        <a:buFont typeface="Wingdings"/>
        <a:buChar char=""/>
        <a:defRPr kumimoji="0" sz="10600" kern="1200">
          <a:solidFill>
            <a:schemeClr val="tx2"/>
          </a:solidFill>
          <a:latin typeface="+mn-lt"/>
          <a:ea typeface="+mn-ea"/>
          <a:cs typeface="+mn-cs"/>
        </a:defRPr>
      </a:lvl2pPr>
      <a:lvl3pPr marL="3950208" indent="-1097280" algn="l" rtl="0" eaLnBrk="1" latinLnBrk="0" hangingPunct="1">
        <a:spcBef>
          <a:spcPct val="20000"/>
        </a:spcBef>
        <a:buClr>
          <a:schemeClr val="accent3"/>
        </a:buClr>
        <a:buSzPct val="75000"/>
        <a:buFont typeface="Wingdings 2"/>
        <a:buChar char=""/>
        <a:defRPr kumimoji="0" sz="9600" kern="1200">
          <a:solidFill>
            <a:schemeClr val="tx1"/>
          </a:solidFill>
          <a:latin typeface="+mn-lt"/>
          <a:ea typeface="+mn-ea"/>
          <a:cs typeface="+mn-cs"/>
        </a:defRPr>
      </a:lvl3pPr>
      <a:lvl4pPr marL="5266944" indent="-1097280" algn="l" rtl="0" eaLnBrk="1" latinLnBrk="0" hangingPunct="1">
        <a:spcBef>
          <a:spcPct val="20000"/>
        </a:spcBef>
        <a:buClr>
          <a:schemeClr val="accent4"/>
        </a:buClr>
        <a:buSzPct val="70000"/>
        <a:buFont typeface="Wingdings"/>
        <a:buChar char=""/>
        <a:defRPr kumimoji="0" sz="9600" kern="1200">
          <a:solidFill>
            <a:schemeClr val="tx2"/>
          </a:solidFill>
          <a:latin typeface="+mn-lt"/>
          <a:ea typeface="+mn-ea"/>
          <a:cs typeface="+mn-cs"/>
        </a:defRPr>
      </a:lvl4pPr>
      <a:lvl5pPr marL="6583680" indent="-1097280" algn="l" rtl="0" eaLnBrk="1" latinLnBrk="0" hangingPunct="1">
        <a:spcBef>
          <a:spcPct val="20000"/>
        </a:spcBef>
        <a:buClr>
          <a:schemeClr val="accent5"/>
        </a:buClr>
        <a:buFontTx/>
        <a:buChar char="•"/>
        <a:defRPr kumimoji="0" sz="8600" kern="1200">
          <a:solidFill>
            <a:schemeClr val="tx1"/>
          </a:solidFill>
          <a:latin typeface="+mn-lt"/>
          <a:ea typeface="+mn-ea"/>
          <a:cs typeface="+mn-cs"/>
        </a:defRPr>
      </a:lvl5pPr>
      <a:lvl6pPr marL="7900416" indent="-877824" algn="l" rtl="0" eaLnBrk="1" latinLnBrk="0" hangingPunct="1">
        <a:spcBef>
          <a:spcPct val="20000"/>
        </a:spcBef>
        <a:buClr>
          <a:schemeClr val="accent6"/>
        </a:buClr>
        <a:buSzPct val="80000"/>
        <a:buFont typeface="Wingdings 2"/>
        <a:buChar char=""/>
        <a:defRPr kumimoji="0" sz="8600" kern="1200">
          <a:solidFill>
            <a:schemeClr val="tx1"/>
          </a:solidFill>
          <a:latin typeface="+mn-lt"/>
          <a:ea typeface="+mn-ea"/>
          <a:cs typeface="+mn-cs"/>
        </a:defRPr>
      </a:lvl6pPr>
      <a:lvl7pPr marL="9217152" indent="-877824" algn="l" rtl="0" eaLnBrk="1" latinLnBrk="0" hangingPunct="1">
        <a:spcBef>
          <a:spcPct val="20000"/>
        </a:spcBef>
        <a:buClr>
          <a:schemeClr val="accent1">
            <a:shade val="75000"/>
          </a:schemeClr>
        </a:buClr>
        <a:buSzPct val="90000"/>
        <a:buChar char="•"/>
        <a:defRPr kumimoji="0" sz="7700" kern="1200" baseline="0">
          <a:solidFill>
            <a:schemeClr val="tx1"/>
          </a:solidFill>
          <a:latin typeface="+mn-lt"/>
          <a:ea typeface="+mn-ea"/>
          <a:cs typeface="+mn-cs"/>
        </a:defRPr>
      </a:lvl7pPr>
      <a:lvl8pPr marL="10094976" indent="-877824" algn="l" rtl="0" eaLnBrk="1" latinLnBrk="0" hangingPunct="1">
        <a:spcBef>
          <a:spcPct val="20000"/>
        </a:spcBef>
        <a:buClr>
          <a:schemeClr val="accent4">
            <a:shade val="75000"/>
          </a:schemeClr>
        </a:buClr>
        <a:buChar char="•"/>
        <a:defRPr kumimoji="0" sz="7700" kern="1200">
          <a:solidFill>
            <a:schemeClr val="tx1"/>
          </a:solidFill>
          <a:latin typeface="+mn-lt"/>
          <a:ea typeface="+mn-ea"/>
          <a:cs typeface="+mn-cs"/>
        </a:defRPr>
      </a:lvl8pPr>
      <a:lvl9pPr marL="11411712" indent="-877824" algn="l" rtl="0" eaLnBrk="1" latinLnBrk="0" hangingPunct="1">
        <a:spcBef>
          <a:spcPct val="20000"/>
        </a:spcBef>
        <a:buClr>
          <a:schemeClr val="accent2">
            <a:shade val="75000"/>
          </a:schemeClr>
        </a:buClr>
        <a:buSzPct val="90000"/>
        <a:buChar char="•"/>
        <a:defRPr kumimoji="0" sz="67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194560" algn="l" rtl="0" eaLnBrk="1" latinLnBrk="0" hangingPunct="1">
        <a:defRPr kumimoji="0" kern="1200">
          <a:solidFill>
            <a:schemeClr val="tx1"/>
          </a:solidFill>
          <a:latin typeface="+mn-lt"/>
          <a:ea typeface="+mn-ea"/>
          <a:cs typeface="+mn-cs"/>
        </a:defRPr>
      </a:lvl2pPr>
      <a:lvl3pPr marL="4389120" algn="l" rtl="0" eaLnBrk="1" latinLnBrk="0" hangingPunct="1">
        <a:defRPr kumimoji="0" kern="1200">
          <a:solidFill>
            <a:schemeClr val="tx1"/>
          </a:solidFill>
          <a:latin typeface="+mn-lt"/>
          <a:ea typeface="+mn-ea"/>
          <a:cs typeface="+mn-cs"/>
        </a:defRPr>
      </a:lvl3pPr>
      <a:lvl4pPr marL="6583680" algn="l" rtl="0" eaLnBrk="1" latinLnBrk="0" hangingPunct="1">
        <a:defRPr kumimoji="0" kern="1200">
          <a:solidFill>
            <a:schemeClr val="tx1"/>
          </a:solidFill>
          <a:latin typeface="+mn-lt"/>
          <a:ea typeface="+mn-ea"/>
          <a:cs typeface="+mn-cs"/>
        </a:defRPr>
      </a:lvl4pPr>
      <a:lvl5pPr marL="8778240" algn="l" rtl="0" eaLnBrk="1" latinLnBrk="0" hangingPunct="1">
        <a:defRPr kumimoji="0" kern="1200">
          <a:solidFill>
            <a:schemeClr val="tx1"/>
          </a:solidFill>
          <a:latin typeface="+mn-lt"/>
          <a:ea typeface="+mn-ea"/>
          <a:cs typeface="+mn-cs"/>
        </a:defRPr>
      </a:lvl5pPr>
      <a:lvl6pPr marL="10972800" algn="l" rtl="0" eaLnBrk="1" latinLnBrk="0" hangingPunct="1">
        <a:defRPr kumimoji="0" kern="1200">
          <a:solidFill>
            <a:schemeClr val="tx1"/>
          </a:solidFill>
          <a:latin typeface="+mn-lt"/>
          <a:ea typeface="+mn-ea"/>
          <a:cs typeface="+mn-cs"/>
        </a:defRPr>
      </a:lvl6pPr>
      <a:lvl7pPr marL="13167360" algn="l" rtl="0" eaLnBrk="1" latinLnBrk="0" hangingPunct="1">
        <a:defRPr kumimoji="0" kern="1200">
          <a:solidFill>
            <a:schemeClr val="tx1"/>
          </a:solidFill>
          <a:latin typeface="+mn-lt"/>
          <a:ea typeface="+mn-ea"/>
          <a:cs typeface="+mn-cs"/>
        </a:defRPr>
      </a:lvl7pPr>
      <a:lvl8pPr marL="15361920" algn="l" rtl="0" eaLnBrk="1" latinLnBrk="0" hangingPunct="1">
        <a:defRPr kumimoji="0" kern="1200">
          <a:solidFill>
            <a:schemeClr val="tx1"/>
          </a:solidFill>
          <a:latin typeface="+mn-lt"/>
          <a:ea typeface="+mn-ea"/>
          <a:cs typeface="+mn-cs"/>
        </a:defRPr>
      </a:lvl8pPr>
      <a:lvl9pPr marL="1755648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3.png"/><Relationship Id="rId1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hyperlink" Target="http://www.google.com/url?sa=i&amp;rct=j&amp;q=&amp;esrc=s&amp;source=images&amp;cd=&amp;cad=rja&amp;uact=8&amp;ved=0ahUKEwjB6cuKp9fLAhUGcj4KHRL2CJwQjRwIBw&amp;url=http://blog.securitymetrics.com/2014/07/hipaa-alphabet-soup.html&amp;bvm=bv.117218890,d.cWw&amp;psig=AFQjCNFwby4hBZV_hXilo38CS7cqlpEpMg&amp;ust=1458839334258996" TargetMode="External"/><Relationship Id="rId17" Type="http://schemas.openxmlformats.org/officeDocument/2006/relationships/image" Target="../media/image16.jpeg"/><Relationship Id="rId2" Type="http://schemas.openxmlformats.org/officeDocument/2006/relationships/image" Target="../media/image3.png"/><Relationship Id="rId16" Type="http://schemas.openxmlformats.org/officeDocument/2006/relationships/image" Target="cid:90715433-026C-4BF4-AA3C-EF7D3BF6EC6F" TargetMode="External"/><Relationship Id="rId20"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5" Type="http://schemas.openxmlformats.org/officeDocument/2006/relationships/image" Target="../media/image15.png"/><Relationship Id="rId10" Type="http://schemas.openxmlformats.org/officeDocument/2006/relationships/image" Target="../media/image11.jpg"/><Relationship Id="rId19"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4" name="Rounded Rectangle 43"/>
          <p:cNvSpPr/>
          <p:nvPr/>
        </p:nvSpPr>
        <p:spPr>
          <a:xfrm>
            <a:off x="22021800" y="25831800"/>
            <a:ext cx="9334118" cy="14554200"/>
          </a:xfrm>
          <a:prstGeom prst="round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295400" y="18440400"/>
            <a:ext cx="9376277" cy="7001398"/>
          </a:xfrm>
          <a:prstGeom prst="round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0574000" y="5633947"/>
            <a:ext cx="10481535" cy="10368053"/>
          </a:xfrm>
          <a:prstGeom prst="round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676400" y="6489144"/>
            <a:ext cx="8302122" cy="9512856"/>
          </a:xfrm>
          <a:prstGeom prst="round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10439400" y="4848225"/>
            <a:ext cx="9677400" cy="11153775"/>
          </a:xfrm>
          <a:prstGeom prst="roundRect">
            <a:avLst/>
          </a:prstGeom>
          <a:solidFill>
            <a:schemeClr val="bg1"/>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533400" y="0"/>
            <a:ext cx="31851600" cy="3009900"/>
          </a:xfrm>
          <a:prstGeom prst="rect">
            <a:avLst/>
          </a:prstGeom>
          <a:solidFill>
            <a:schemeClr val="tx1"/>
          </a:solidFill>
          <a:ln w="76200">
            <a:solidFill>
              <a:schemeClr val="bg1"/>
            </a:solidFill>
          </a:ln>
        </p:spPr>
        <p:txBody>
          <a:bodyPr>
            <a:normAutofit fontScale="97500"/>
          </a:bodyPr>
          <a:lstStyle>
            <a:lvl1pPr algn="ctr" defTabSz="4389120" rtl="0" eaLnBrk="1" latinLnBrk="0" hangingPunct="1">
              <a:spcBef>
                <a:spcPct val="0"/>
              </a:spcBef>
              <a:buNone/>
              <a:defRPr sz="21100" kern="1200">
                <a:solidFill>
                  <a:schemeClr val="tx1"/>
                </a:solidFill>
                <a:latin typeface="+mj-lt"/>
                <a:ea typeface="+mj-ea"/>
                <a:cs typeface="+mj-cs"/>
              </a:defRPr>
            </a:lvl1pPr>
          </a:lstStyle>
          <a:p>
            <a:r>
              <a:rPr lang="en-US" sz="8000" dirty="0" smtClean="0">
                <a:solidFill>
                  <a:schemeClr val="bg1"/>
                </a:solidFill>
                <a:latin typeface="Arial" panose="020B0604020202020204" pitchFamily="34" charset="0"/>
                <a:cs typeface="Arial" panose="020B0604020202020204" pitchFamily="34" charset="0"/>
              </a:rPr>
              <a:t>Department of Pathology and Laboratory Medicine</a:t>
            </a:r>
          </a:p>
          <a:p>
            <a:r>
              <a:rPr lang="en-US" sz="8000" dirty="0" smtClean="0">
                <a:solidFill>
                  <a:schemeClr val="bg1"/>
                </a:solidFill>
                <a:latin typeface="Arial" panose="020B0604020202020204" pitchFamily="34" charset="0"/>
                <a:cs typeface="Arial" panose="020B0604020202020204" pitchFamily="34" charset="0"/>
              </a:rPr>
              <a:t>Quality Assurance and Compliance Department</a:t>
            </a:r>
            <a:endParaRPr lang="en-US" sz="80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98477" y="40985364"/>
            <a:ext cx="4809754" cy="2471933"/>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3230" y="3276600"/>
            <a:ext cx="394637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47655" y="3219271"/>
            <a:ext cx="17311746" cy="1200329"/>
          </a:xfrm>
          <a:prstGeom prst="rect">
            <a:avLst/>
          </a:prstGeom>
          <a:noFill/>
        </p:spPr>
        <p:txBody>
          <a:bodyPr wrap="square" rtlCol="0">
            <a:spAutoFit/>
          </a:bodyPr>
          <a:lstStyle/>
          <a:p>
            <a:r>
              <a:rPr lang="en-US" sz="7200" b="1" dirty="0" smtClean="0">
                <a:latin typeface="Arial" panose="020B0604020202020204" pitchFamily="34" charset="0"/>
                <a:cs typeface="Arial" panose="020B0604020202020204" pitchFamily="34" charset="0"/>
              </a:rPr>
              <a:t>Recipe For Success- Key Ingredients</a:t>
            </a:r>
            <a:endParaRPr lang="en-US" sz="7200" b="1" dirty="0">
              <a:latin typeface="Arial" panose="020B0604020202020204" pitchFamily="34" charset="0"/>
              <a:cs typeface="Arial" panose="020B0604020202020204" pitchFamily="34" charset="0"/>
            </a:endParaRPr>
          </a:p>
        </p:txBody>
      </p:sp>
      <p:sp>
        <p:nvSpPr>
          <p:cNvPr id="6" name="TextBox 5"/>
          <p:cNvSpPr txBox="1"/>
          <p:nvPr/>
        </p:nvSpPr>
        <p:spPr>
          <a:xfrm>
            <a:off x="3124200" y="4463772"/>
            <a:ext cx="4702092" cy="1415772"/>
          </a:xfrm>
          <a:prstGeom prst="rect">
            <a:avLst/>
          </a:prstGeom>
          <a:noFill/>
        </p:spPr>
        <p:txBody>
          <a:bodyPr wrap="square" rtlCol="0">
            <a:spAutoFit/>
          </a:bodyPr>
          <a:lstStyle/>
          <a:p>
            <a:r>
              <a:rPr lang="en-US" dirty="0">
                <a:solidFill>
                  <a:schemeClr val="bg1">
                    <a:lumMod val="65000"/>
                  </a:schemeClr>
                </a:solidFill>
              </a:rPr>
              <a:t>9</a:t>
            </a:r>
            <a:r>
              <a:rPr lang="en-US" dirty="0" smtClean="0">
                <a:solidFill>
                  <a:schemeClr val="bg1">
                    <a:lumMod val="65000"/>
                  </a:schemeClr>
                </a:solidFill>
              </a:rPr>
              <a:t> pins</a:t>
            </a:r>
            <a:endParaRPr lang="en-US" dirty="0">
              <a:solidFill>
                <a:schemeClr val="bg1">
                  <a:lumMod val="65000"/>
                </a:schemeClr>
              </a:solidFill>
            </a:endParaRPr>
          </a:p>
        </p:txBody>
      </p:sp>
      <p:pic>
        <p:nvPicPr>
          <p:cNvPr id="1028" name="Picture 4" descr="URM HH Horiz 2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13918" y="10917698"/>
            <a:ext cx="7675482" cy="9695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RM WCI Horiz 2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69683" y="12496800"/>
            <a:ext cx="5729117" cy="9284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RM SW Horiz 2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97335" y="9393834"/>
            <a:ext cx="6230065" cy="96936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A 2Col V1"/>
          <p:cNvPicPr>
            <a:picLocks noChangeAspect="1" noChangeArrowheads="1"/>
          </p:cNvPicPr>
          <p:nvPr/>
        </p:nvPicPr>
        <p:blipFill rotWithShape="1">
          <a:blip r:embed="rId7">
            <a:extLst>
              <a:ext uri="{28A0092B-C50C-407E-A947-70E740481C1C}">
                <a14:useLocalDpi xmlns:a14="http://schemas.microsoft.com/office/drawing/2010/main" val="0"/>
              </a:ext>
            </a:extLst>
          </a:blip>
          <a:srcRect l="5753" t="20446" r="8155" b="16465"/>
          <a:stretch/>
        </p:blipFill>
        <p:spPr bwMode="auto">
          <a:xfrm>
            <a:off x="22479000" y="13896974"/>
            <a:ext cx="6487537" cy="18002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dcongdon\AppData\Local\Microsoft\Windows\Temporary Internet Files\Content.Outlook\CCLTG3X5\URM Labs 300 (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7569" b="18476"/>
          <a:stretch/>
        </p:blipFill>
        <p:spPr bwMode="auto">
          <a:xfrm>
            <a:off x="22674462" y="5867400"/>
            <a:ext cx="6281538" cy="12858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URM SMH Horiz 2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552331" y="7924800"/>
            <a:ext cx="6022669" cy="9420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22017" y="6629400"/>
            <a:ext cx="5940983" cy="6484003"/>
          </a:xfrm>
          <a:prstGeom prst="rect">
            <a:avLst/>
          </a:prstGeom>
          <a:ln>
            <a:noFill/>
          </a:ln>
          <a:effectLst/>
        </p:spPr>
        <p:style>
          <a:lnRef idx="2">
            <a:schemeClr val="dk1"/>
          </a:lnRef>
          <a:fillRef idx="1">
            <a:schemeClr val="lt1"/>
          </a:fillRef>
          <a:effectRef idx="0">
            <a:schemeClr val="dk1"/>
          </a:effectRef>
          <a:fontRef idx="minor">
            <a:schemeClr val="dk1"/>
          </a:fontRef>
        </p:style>
      </p:pic>
      <p:sp>
        <p:nvSpPr>
          <p:cNvPr id="28" name="TextBox 27"/>
          <p:cNvSpPr txBox="1"/>
          <p:nvPr/>
        </p:nvSpPr>
        <p:spPr>
          <a:xfrm>
            <a:off x="21107400" y="7219890"/>
            <a:ext cx="9643335"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Hospitals and Laboratories </a:t>
            </a:r>
            <a:r>
              <a:rPr lang="en-US" sz="2000" b="1" dirty="0" smtClean="0">
                <a:latin typeface="Arial" panose="020B0604020202020204" pitchFamily="34" charset="0"/>
                <a:cs typeface="Arial" panose="020B0604020202020204" pitchFamily="34" charset="0"/>
              </a:rPr>
              <a:t> supported by the Quality </a:t>
            </a:r>
            <a:r>
              <a:rPr lang="en-US" sz="2000" b="1" dirty="0">
                <a:latin typeface="Arial" panose="020B0604020202020204" pitchFamily="34" charset="0"/>
                <a:cs typeface="Arial" panose="020B0604020202020204" pitchFamily="34" charset="0"/>
              </a:rPr>
              <a:t>and Compliance Program:</a:t>
            </a:r>
          </a:p>
        </p:txBody>
      </p:sp>
      <p:sp>
        <p:nvSpPr>
          <p:cNvPr id="11" name="TextBox 10"/>
          <p:cNvSpPr txBox="1"/>
          <p:nvPr/>
        </p:nvSpPr>
        <p:spPr>
          <a:xfrm>
            <a:off x="533400" y="16491228"/>
            <a:ext cx="31851600" cy="1415772"/>
          </a:xfrm>
          <a:prstGeom prst="rect">
            <a:avLst/>
          </a:prstGeom>
          <a:solidFill>
            <a:schemeClr val="bg1">
              <a:lumMod val="65000"/>
            </a:schemeClr>
          </a:solidFill>
        </p:spPr>
        <p:txBody>
          <a:bodyPr wrap="square" rtlCol="0">
            <a:spAutoFit/>
          </a:bodyPr>
          <a:lstStyle/>
          <a:p>
            <a:pPr algn="ctr"/>
            <a:r>
              <a:rPr lang="en-US" dirty="0" smtClean="0"/>
              <a:t>Related Pins:</a:t>
            </a:r>
            <a:endParaRPr lang="en-US" dirty="0"/>
          </a:p>
        </p:txBody>
      </p:sp>
      <p:graphicFrame>
        <p:nvGraphicFramePr>
          <p:cNvPr id="24" name="Table 23"/>
          <p:cNvGraphicFramePr>
            <a:graphicFrameLocks noGrp="1"/>
          </p:cNvGraphicFramePr>
          <p:nvPr>
            <p:extLst>
              <p:ext uri="{D42A27DB-BD31-4B8C-83A1-F6EECF244321}">
                <p14:modId xmlns:p14="http://schemas.microsoft.com/office/powerpoint/2010/main" val="2934547747"/>
              </p:ext>
            </p:extLst>
          </p:nvPr>
        </p:nvGraphicFramePr>
        <p:xfrm>
          <a:off x="22860000" y="36158942"/>
          <a:ext cx="7870550" cy="3693658"/>
        </p:xfrm>
        <a:graphic>
          <a:graphicData uri="http://schemas.openxmlformats.org/drawingml/2006/table">
            <a:tbl>
              <a:tblPr>
                <a:tableStyleId>{00A15C55-8517-42AA-B614-E9B94910E393}</a:tableStyleId>
              </a:tblPr>
              <a:tblGrid>
                <a:gridCol w="3047068"/>
                <a:gridCol w="4823482"/>
              </a:tblGrid>
              <a:tr h="520720">
                <a:tc>
                  <a:txBody>
                    <a:bodyPr/>
                    <a:lstStyle/>
                    <a:p>
                      <a:pPr marL="0" marR="0">
                        <a:spcBef>
                          <a:spcPts val="0"/>
                        </a:spcBef>
                        <a:spcAft>
                          <a:spcPts val="0"/>
                        </a:spcAft>
                      </a:pPr>
                      <a:r>
                        <a:rPr lang="en-US" sz="2000" dirty="0">
                          <a:effectLst/>
                        </a:rPr>
                        <a:t>Clinical Laboratory Evaluation</a:t>
                      </a:r>
                      <a:endParaRPr lang="en-US" sz="2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dirty="0" smtClean="0">
                          <a:effectLst/>
                        </a:rPr>
                        <a:t>NYS </a:t>
                      </a:r>
                      <a:r>
                        <a:rPr lang="en-US" sz="2000" dirty="0">
                          <a:effectLst/>
                        </a:rPr>
                        <a:t>Department of Health </a:t>
                      </a:r>
                      <a:endParaRPr lang="en-US" sz="2000" dirty="0" smtClean="0">
                        <a:effectLst/>
                      </a:endParaRPr>
                    </a:p>
                    <a:p>
                      <a:pPr marL="0" marR="0">
                        <a:spcBef>
                          <a:spcPts val="0"/>
                        </a:spcBef>
                        <a:spcAft>
                          <a:spcPts val="0"/>
                        </a:spcAft>
                      </a:pPr>
                      <a:r>
                        <a:rPr lang="en-US" sz="2000" dirty="0" smtClean="0">
                          <a:effectLst/>
                        </a:rPr>
                        <a:t>(</a:t>
                      </a:r>
                      <a:r>
                        <a:rPr lang="en-US" sz="2000" dirty="0">
                          <a:effectLst/>
                        </a:rPr>
                        <a:t>NYSDH)</a:t>
                      </a:r>
                      <a:endParaRPr lang="en-US" sz="2800" dirty="0">
                        <a:effectLst/>
                        <a:latin typeface="Calibri"/>
                        <a:ea typeface="Calibri"/>
                        <a:cs typeface="Times New Roman"/>
                      </a:endParaRPr>
                    </a:p>
                  </a:txBody>
                  <a:tcPr marL="68580" marR="68580" marT="0" marB="0"/>
                </a:tc>
              </a:tr>
              <a:tr h="645658">
                <a:tc>
                  <a:txBody>
                    <a:bodyPr/>
                    <a:lstStyle/>
                    <a:p>
                      <a:pPr marL="0" marR="0">
                        <a:spcBef>
                          <a:spcPts val="0"/>
                        </a:spcBef>
                        <a:spcAft>
                          <a:spcPts val="0"/>
                        </a:spcAft>
                      </a:pPr>
                      <a:r>
                        <a:rPr lang="en-US" sz="2000" dirty="0">
                          <a:effectLst/>
                        </a:rPr>
                        <a:t>CAP Inspection</a:t>
                      </a:r>
                      <a:endParaRPr lang="en-US" sz="2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dirty="0">
                          <a:effectLst/>
                        </a:rPr>
                        <a:t>College of American </a:t>
                      </a:r>
                      <a:r>
                        <a:rPr lang="en-US" sz="2000" dirty="0" smtClean="0">
                          <a:effectLst/>
                        </a:rPr>
                        <a:t>Pathologists</a:t>
                      </a:r>
                      <a:endParaRPr lang="en-US" sz="2800" dirty="0">
                        <a:effectLst/>
                        <a:latin typeface="Calibri"/>
                        <a:ea typeface="Calibri"/>
                        <a:cs typeface="Times New Roman"/>
                      </a:endParaRPr>
                    </a:p>
                  </a:txBody>
                  <a:tcPr marL="68580" marR="68580" marT="0" marB="0"/>
                </a:tc>
              </a:tr>
              <a:tr h="573542">
                <a:tc>
                  <a:txBody>
                    <a:bodyPr/>
                    <a:lstStyle/>
                    <a:p>
                      <a:pPr marL="0" marR="0">
                        <a:spcBef>
                          <a:spcPts val="0"/>
                        </a:spcBef>
                        <a:spcAft>
                          <a:spcPts val="0"/>
                        </a:spcAft>
                      </a:pPr>
                      <a:r>
                        <a:rPr lang="en-US" sz="2000" dirty="0">
                          <a:effectLst/>
                        </a:rPr>
                        <a:t>AABB inspection</a:t>
                      </a:r>
                      <a:endParaRPr lang="en-US" sz="2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dirty="0">
                          <a:effectLst/>
                        </a:rPr>
                        <a:t>American Association for Blood </a:t>
                      </a:r>
                      <a:r>
                        <a:rPr lang="en-US" sz="2000" dirty="0" smtClean="0">
                          <a:effectLst/>
                        </a:rPr>
                        <a:t>Banks  (BB</a:t>
                      </a:r>
                      <a:r>
                        <a:rPr lang="en-US" sz="2000" dirty="0">
                          <a:effectLst/>
                        </a:rPr>
                        <a:t>)</a:t>
                      </a:r>
                      <a:endParaRPr lang="en-US" sz="2800" dirty="0">
                        <a:effectLst/>
                        <a:latin typeface="Calibri"/>
                        <a:ea typeface="Calibri"/>
                        <a:cs typeface="Times New Roman"/>
                      </a:endParaRPr>
                    </a:p>
                  </a:txBody>
                  <a:tcPr marL="68580" marR="68580" marT="0" marB="0"/>
                </a:tc>
              </a:tr>
              <a:tr h="609600">
                <a:tc>
                  <a:txBody>
                    <a:bodyPr/>
                    <a:lstStyle/>
                    <a:p>
                      <a:pPr marL="0" marR="0">
                        <a:spcBef>
                          <a:spcPts val="0"/>
                        </a:spcBef>
                        <a:spcAft>
                          <a:spcPts val="0"/>
                        </a:spcAft>
                      </a:pPr>
                      <a:r>
                        <a:rPr lang="en-US" sz="2000" dirty="0">
                          <a:effectLst/>
                        </a:rPr>
                        <a:t>FDA </a:t>
                      </a:r>
                      <a:r>
                        <a:rPr lang="en-US" sz="2000" dirty="0" smtClean="0">
                          <a:effectLst/>
                        </a:rPr>
                        <a:t>Inspection</a:t>
                      </a:r>
                    </a:p>
                    <a:p>
                      <a:pPr marL="0" marR="0">
                        <a:spcBef>
                          <a:spcPts val="0"/>
                        </a:spcBef>
                        <a:spcAft>
                          <a:spcPts val="0"/>
                        </a:spcAft>
                      </a:pPr>
                      <a:r>
                        <a:rPr lang="en-US" sz="2000" dirty="0" smtClean="0">
                          <a:effectLst/>
                        </a:rPr>
                        <a:t> </a:t>
                      </a:r>
                      <a:r>
                        <a:rPr lang="en-US" sz="2000" dirty="0">
                          <a:effectLst/>
                        </a:rPr>
                        <a:t>(Blood Bank)</a:t>
                      </a:r>
                      <a:endParaRPr lang="en-US" sz="2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dirty="0">
                          <a:effectLst/>
                        </a:rPr>
                        <a:t>US Food and Drug Administration</a:t>
                      </a:r>
                      <a:endParaRPr lang="en-US" sz="2800" dirty="0">
                        <a:effectLst/>
                        <a:latin typeface="Calibri"/>
                        <a:ea typeface="Calibri"/>
                        <a:cs typeface="Times New Roman"/>
                      </a:endParaRPr>
                    </a:p>
                  </a:txBody>
                  <a:tcPr marL="68580" marR="68580" marT="0" marB="0"/>
                </a:tc>
              </a:tr>
              <a:tr h="609600">
                <a:tc>
                  <a:txBody>
                    <a:bodyPr/>
                    <a:lstStyle/>
                    <a:p>
                      <a:pPr marL="0" marR="0">
                        <a:spcBef>
                          <a:spcPts val="0"/>
                        </a:spcBef>
                        <a:spcAft>
                          <a:spcPts val="0"/>
                        </a:spcAft>
                      </a:pPr>
                      <a:r>
                        <a:rPr lang="en-US" sz="2000" dirty="0">
                          <a:effectLst/>
                        </a:rPr>
                        <a:t>FACT Inspection </a:t>
                      </a:r>
                      <a:endParaRPr lang="en-US" sz="2000" dirty="0" smtClean="0">
                        <a:effectLst/>
                      </a:endParaRPr>
                    </a:p>
                    <a:p>
                      <a:pPr marL="0" marR="0">
                        <a:spcBef>
                          <a:spcPts val="0"/>
                        </a:spcBef>
                        <a:spcAft>
                          <a:spcPts val="0"/>
                        </a:spcAft>
                      </a:pPr>
                      <a:r>
                        <a:rPr lang="en-US" sz="2000" dirty="0" smtClean="0">
                          <a:effectLst/>
                        </a:rPr>
                        <a:t>(</a:t>
                      </a:r>
                      <a:r>
                        <a:rPr lang="en-US" sz="2000" dirty="0">
                          <a:effectLst/>
                        </a:rPr>
                        <a:t>Stem Cell/Blood Bank)</a:t>
                      </a:r>
                      <a:endParaRPr lang="en-US" sz="2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dirty="0">
                          <a:effectLst/>
                        </a:rPr>
                        <a:t>Foundation for Accreditation </a:t>
                      </a:r>
                      <a:endParaRPr lang="en-US" sz="2000" dirty="0" smtClean="0">
                        <a:effectLst/>
                      </a:endParaRPr>
                    </a:p>
                    <a:p>
                      <a:pPr marL="0" marR="0">
                        <a:spcBef>
                          <a:spcPts val="0"/>
                        </a:spcBef>
                        <a:spcAft>
                          <a:spcPts val="0"/>
                        </a:spcAft>
                      </a:pPr>
                      <a:r>
                        <a:rPr lang="en-US" sz="2000" dirty="0" smtClean="0">
                          <a:effectLst/>
                        </a:rPr>
                        <a:t>of </a:t>
                      </a:r>
                      <a:r>
                        <a:rPr lang="en-US" sz="2000" dirty="0">
                          <a:effectLst/>
                        </a:rPr>
                        <a:t>Cellular Therapy</a:t>
                      </a:r>
                      <a:endParaRPr lang="en-US" sz="2800" dirty="0">
                        <a:effectLst/>
                        <a:latin typeface="Calibri"/>
                        <a:ea typeface="Calibri"/>
                        <a:cs typeface="Times New Roman"/>
                      </a:endParaRPr>
                    </a:p>
                  </a:txBody>
                  <a:tcPr marL="68580" marR="68580" marT="0" marB="0"/>
                </a:tc>
              </a:tr>
              <a:tr h="609600">
                <a:tc>
                  <a:txBody>
                    <a:bodyPr/>
                    <a:lstStyle/>
                    <a:p>
                      <a:pPr marL="0" marR="0">
                        <a:spcBef>
                          <a:spcPts val="0"/>
                        </a:spcBef>
                        <a:spcAft>
                          <a:spcPts val="0"/>
                        </a:spcAft>
                      </a:pPr>
                      <a:r>
                        <a:rPr lang="en-US" sz="2000" dirty="0">
                          <a:effectLst/>
                        </a:rPr>
                        <a:t>ASHI inspection </a:t>
                      </a:r>
                      <a:endParaRPr lang="en-US" sz="2000" dirty="0" smtClean="0">
                        <a:effectLst/>
                      </a:endParaRPr>
                    </a:p>
                    <a:p>
                      <a:pPr marL="0" marR="0">
                        <a:spcBef>
                          <a:spcPts val="0"/>
                        </a:spcBef>
                        <a:spcAft>
                          <a:spcPts val="0"/>
                        </a:spcAft>
                      </a:pPr>
                      <a:r>
                        <a:rPr lang="en-US" sz="2000" dirty="0" smtClean="0">
                          <a:effectLst/>
                        </a:rPr>
                        <a:t>(</a:t>
                      </a:r>
                      <a:r>
                        <a:rPr lang="en-US" sz="2000" dirty="0">
                          <a:effectLst/>
                        </a:rPr>
                        <a:t>HLA </a:t>
                      </a:r>
                      <a:r>
                        <a:rPr lang="en-US" sz="2000" dirty="0" smtClean="0">
                          <a:effectLst/>
                        </a:rPr>
                        <a:t>Lab)</a:t>
                      </a:r>
                      <a:endParaRPr lang="en-US" sz="2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dirty="0">
                          <a:effectLst/>
                        </a:rPr>
                        <a:t>American Society of </a:t>
                      </a:r>
                      <a:r>
                        <a:rPr lang="en-US" sz="2000" dirty="0" smtClean="0">
                          <a:effectLst/>
                        </a:rPr>
                        <a:t>Histocompatibility</a:t>
                      </a:r>
                    </a:p>
                    <a:p>
                      <a:pPr marL="0" marR="0">
                        <a:spcBef>
                          <a:spcPts val="0"/>
                        </a:spcBef>
                        <a:spcAft>
                          <a:spcPts val="0"/>
                        </a:spcAft>
                      </a:pPr>
                      <a:r>
                        <a:rPr lang="en-US" sz="2000" dirty="0" smtClean="0">
                          <a:effectLst/>
                        </a:rPr>
                        <a:t> </a:t>
                      </a:r>
                      <a:r>
                        <a:rPr lang="en-US" sz="2000" dirty="0">
                          <a:effectLst/>
                        </a:rPr>
                        <a:t>&amp; </a:t>
                      </a:r>
                      <a:r>
                        <a:rPr lang="en-US" sz="2000" dirty="0" err="1">
                          <a:effectLst/>
                        </a:rPr>
                        <a:t>Immunogenetics</a:t>
                      </a:r>
                      <a:endParaRPr lang="en-US" sz="2800" dirty="0">
                        <a:effectLst/>
                        <a:latin typeface="Calibri"/>
                        <a:ea typeface="Calibri"/>
                        <a:cs typeface="Times New Roman"/>
                      </a:endParaRPr>
                    </a:p>
                  </a:txBody>
                  <a:tcPr marL="68580" marR="68580" marT="0" marB="0"/>
                </a:tc>
              </a:tr>
            </a:tbl>
          </a:graphicData>
        </a:graphic>
      </p:graphicFrame>
      <p:pic>
        <p:nvPicPr>
          <p:cNvPr id="33" name="Picture 1" descr="ICARE symbol (medium)"/>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398477" y="3223260"/>
            <a:ext cx="45993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Group 44"/>
          <p:cNvGrpSpPr/>
          <p:nvPr/>
        </p:nvGrpSpPr>
        <p:grpSpPr>
          <a:xfrm>
            <a:off x="23067985" y="26617908"/>
            <a:ext cx="7789831" cy="4719163"/>
            <a:chOff x="23296585" y="26709982"/>
            <a:chExt cx="7789831" cy="4719163"/>
          </a:xfrm>
        </p:grpSpPr>
        <p:sp>
          <p:nvSpPr>
            <p:cNvPr id="36" name="Rectangle 35"/>
            <p:cNvSpPr/>
            <p:nvPr/>
          </p:nvSpPr>
          <p:spPr>
            <a:xfrm>
              <a:off x="23296585" y="26904830"/>
              <a:ext cx="3373415" cy="4524315"/>
            </a:xfrm>
            <a:prstGeom prst="rect">
              <a:avLst/>
            </a:prstGeom>
          </p:spPr>
          <p:txBody>
            <a:bodyPr wrap="square">
              <a:spAutoFit/>
            </a:bodyPr>
            <a:lstStyle/>
            <a:p>
              <a:r>
                <a:rPr lang="en-US" sz="2400" i="1" dirty="0" smtClean="0"/>
                <a:t>Ingredients:</a:t>
              </a:r>
              <a:endParaRPr lang="en-US" sz="2400" dirty="0"/>
            </a:p>
            <a:p>
              <a:r>
                <a:rPr lang="en-US" sz="2400" i="1" dirty="0" smtClean="0"/>
                <a:t>     Coding</a:t>
              </a:r>
            </a:p>
            <a:p>
              <a:r>
                <a:rPr lang="en-US" sz="2400" i="1" dirty="0" smtClean="0"/>
                <a:t>     Documentation</a:t>
              </a:r>
              <a:endParaRPr lang="en-US" sz="2400" dirty="0"/>
            </a:p>
            <a:p>
              <a:r>
                <a:rPr lang="en-US" sz="2400" i="1" dirty="0" smtClean="0"/>
                <a:t>     Medical </a:t>
              </a:r>
              <a:r>
                <a:rPr lang="en-US" sz="2400" i="1" dirty="0"/>
                <a:t>Necessity</a:t>
              </a:r>
              <a:endParaRPr lang="en-US" sz="2400" dirty="0"/>
            </a:p>
            <a:p>
              <a:r>
                <a:rPr lang="en-US" sz="2400" i="1" dirty="0" smtClean="0"/>
                <a:t>     Internal </a:t>
              </a:r>
            </a:p>
            <a:p>
              <a:r>
                <a:rPr lang="en-US" sz="2400" i="1" dirty="0" smtClean="0"/>
                <a:t>Auditing </a:t>
              </a:r>
              <a:r>
                <a:rPr lang="en-US" sz="2400" i="1" dirty="0"/>
                <a:t>&amp; </a:t>
              </a:r>
              <a:r>
                <a:rPr lang="en-US" sz="2400" i="1" dirty="0" smtClean="0"/>
                <a:t>Monitoring</a:t>
              </a:r>
            </a:p>
            <a:p>
              <a:endParaRPr lang="en-US" sz="2400" i="1" dirty="0" smtClean="0"/>
            </a:p>
            <a:p>
              <a:endParaRPr lang="en-US" sz="2400" i="1" dirty="0"/>
            </a:p>
            <a:p>
              <a:r>
                <a:rPr lang="en-US" sz="2400" i="1" dirty="0"/>
                <a:t>All served with </a:t>
              </a:r>
              <a:endParaRPr lang="en-US" sz="2400" i="1" dirty="0" smtClean="0"/>
            </a:p>
            <a:p>
              <a:r>
                <a:rPr lang="en-US" sz="2400" i="1" dirty="0" smtClean="0"/>
                <a:t>a side </a:t>
              </a:r>
              <a:r>
                <a:rPr lang="en-US" sz="2400" i="1" dirty="0"/>
                <a:t>of </a:t>
              </a:r>
              <a:endParaRPr lang="en-US" sz="2400" i="1" dirty="0" smtClean="0"/>
            </a:p>
            <a:p>
              <a:r>
                <a:rPr lang="en-US" sz="2400" i="1" dirty="0" smtClean="0"/>
                <a:t>alphabet </a:t>
              </a:r>
              <a:r>
                <a:rPr lang="en-US" sz="2400" i="1" dirty="0"/>
                <a:t>soup:</a:t>
              </a:r>
              <a:endParaRPr lang="en-US" sz="2400" dirty="0"/>
            </a:p>
            <a:p>
              <a:endParaRPr lang="en-US" sz="2400" dirty="0"/>
            </a:p>
          </p:txBody>
        </p:sp>
        <p:pic>
          <p:nvPicPr>
            <p:cNvPr id="37" name="Picture 36" descr="http://4.bp.blogspot.com/-1Z8Wt7Gt0V4/U7HlexTcEiI/AAAAAAAAAZk/8IW43pCDB8s/s1600/HIPAA_HHS_soup_white-04-04.png">
              <a:hlinkClick r:id="rId12"/>
            </p:cNvPr>
            <p:cNvPicPr/>
            <p:nvPr/>
          </p:nvPicPr>
          <p:blipFill>
            <a:blip r:embed="rId13">
              <a:extLst>
                <a:ext uri="{28A0092B-C50C-407E-A947-70E740481C1C}">
                  <a14:useLocalDpi xmlns:a14="http://schemas.microsoft.com/office/drawing/2010/main" val="0"/>
                </a:ext>
              </a:extLst>
            </a:blip>
            <a:srcRect/>
            <a:stretch>
              <a:fillRect/>
            </a:stretch>
          </p:blipFill>
          <p:spPr bwMode="auto">
            <a:xfrm>
              <a:off x="26825584" y="26709982"/>
              <a:ext cx="4260832" cy="4572000"/>
            </a:xfrm>
            <a:prstGeom prst="rect">
              <a:avLst/>
            </a:prstGeom>
            <a:noFill/>
            <a:ln>
              <a:noFill/>
            </a:ln>
          </p:spPr>
        </p:pic>
      </p:grpSp>
      <p:graphicFrame>
        <p:nvGraphicFramePr>
          <p:cNvPr id="38" name="Table 37"/>
          <p:cNvGraphicFramePr>
            <a:graphicFrameLocks noGrp="1"/>
          </p:cNvGraphicFramePr>
          <p:nvPr>
            <p:extLst>
              <p:ext uri="{D42A27DB-BD31-4B8C-83A1-F6EECF244321}">
                <p14:modId xmlns:p14="http://schemas.microsoft.com/office/powerpoint/2010/main" val="1131033918"/>
              </p:ext>
            </p:extLst>
          </p:nvPr>
        </p:nvGraphicFramePr>
        <p:xfrm>
          <a:off x="22555200" y="32080200"/>
          <a:ext cx="8454035" cy="3887398"/>
        </p:xfrm>
        <a:graphic>
          <a:graphicData uri="http://schemas.openxmlformats.org/drawingml/2006/table">
            <a:tbl>
              <a:tblPr/>
              <a:tblGrid>
                <a:gridCol w="1207719"/>
                <a:gridCol w="1207719"/>
                <a:gridCol w="1286069"/>
                <a:gridCol w="1129371"/>
                <a:gridCol w="1207719"/>
                <a:gridCol w="1207719"/>
                <a:gridCol w="1207719"/>
              </a:tblGrid>
              <a:tr h="471799">
                <a:tc>
                  <a:txBody>
                    <a:bodyPr/>
                    <a:lstStyle/>
                    <a:p>
                      <a:pPr algn="ctr" fontAlgn="ctr"/>
                      <a:r>
                        <a:rPr lang="en-US" sz="2000" b="1" i="0" u="none" strike="noStrike" dirty="0">
                          <a:solidFill>
                            <a:srgbClr val="000000"/>
                          </a:solidFill>
                          <a:effectLst/>
                          <a:latin typeface="Verdana"/>
                        </a:rPr>
                        <a:t>ABN</a:t>
                      </a:r>
                    </a:p>
                  </a:txBody>
                  <a:tcPr marL="9525" marR="9525" marT="9525" marB="0" anchor="ctr">
                    <a:lnL>
                      <a:noFill/>
                    </a:lnL>
                    <a:lnR>
                      <a:noFill/>
                    </a:lnR>
                    <a:lnT>
                      <a:noFill/>
                    </a:lnT>
                    <a:lnB>
                      <a:noFill/>
                    </a:lnB>
                  </a:tcPr>
                </a:tc>
                <a:tc>
                  <a:txBody>
                    <a:bodyPr/>
                    <a:lstStyle/>
                    <a:p>
                      <a:pPr algn="ctr" fontAlgn="ctr"/>
                      <a:r>
                        <a:rPr lang="en-US" sz="2000" b="1" i="0" u="none" strike="noStrike">
                          <a:solidFill>
                            <a:srgbClr val="000000"/>
                          </a:solidFill>
                          <a:effectLst/>
                          <a:latin typeface="Verdana"/>
                        </a:rPr>
                        <a:t>MCD</a:t>
                      </a:r>
                    </a:p>
                  </a:txBody>
                  <a:tcPr marL="9525" marR="9525" marT="9525" marB="0" anchor="ctr">
                    <a:lnL>
                      <a:noFill/>
                    </a:lnL>
                    <a:lnR>
                      <a:noFill/>
                    </a:lnR>
                    <a:lnT>
                      <a:noFill/>
                    </a:lnT>
                    <a:lnB>
                      <a:noFill/>
                    </a:lnB>
                  </a:tcPr>
                </a:tc>
                <a:tc>
                  <a:txBody>
                    <a:bodyPr/>
                    <a:lstStyle/>
                    <a:p>
                      <a:pPr algn="ctr" fontAlgn="ctr"/>
                      <a:r>
                        <a:rPr lang="en-US" sz="2000" b="1" i="0" u="none" strike="noStrike">
                          <a:solidFill>
                            <a:srgbClr val="00B050"/>
                          </a:solidFill>
                          <a:effectLst/>
                          <a:latin typeface="Verdana"/>
                        </a:rPr>
                        <a:t>CPI</a:t>
                      </a:r>
                    </a:p>
                  </a:txBody>
                  <a:tcPr marL="9525" marR="9525" marT="9525" marB="0" anchor="ctr">
                    <a:lnL>
                      <a:noFill/>
                    </a:lnL>
                    <a:lnR>
                      <a:noFill/>
                    </a:lnR>
                    <a:lnT>
                      <a:noFill/>
                    </a:lnT>
                    <a:lnB>
                      <a:noFill/>
                    </a:lnB>
                  </a:tcPr>
                </a:tc>
                <a:tc>
                  <a:txBody>
                    <a:bodyPr/>
                    <a:lstStyle/>
                    <a:p>
                      <a:pPr algn="ctr" fontAlgn="ctr"/>
                      <a:r>
                        <a:rPr lang="en-US" sz="2000" b="1" i="0" u="none" strike="noStrike">
                          <a:solidFill>
                            <a:srgbClr val="000000"/>
                          </a:solidFill>
                          <a:effectLst/>
                          <a:latin typeface="Verdana"/>
                        </a:rPr>
                        <a:t>NPI</a:t>
                      </a:r>
                    </a:p>
                  </a:txBody>
                  <a:tcPr marL="9525" marR="9525" marT="9525" marB="0" anchor="ctr">
                    <a:lnL>
                      <a:noFill/>
                    </a:lnL>
                    <a:lnR>
                      <a:noFill/>
                    </a:lnR>
                    <a:lnT>
                      <a:noFill/>
                    </a:lnT>
                    <a:lnB>
                      <a:noFill/>
                    </a:lnB>
                  </a:tcPr>
                </a:tc>
                <a:tc>
                  <a:txBody>
                    <a:bodyPr/>
                    <a:lstStyle/>
                    <a:p>
                      <a:pPr algn="ctr" fontAlgn="ctr"/>
                      <a:r>
                        <a:rPr lang="en-US" sz="2000" b="1" i="0" u="none" strike="noStrike">
                          <a:solidFill>
                            <a:srgbClr val="FF0000"/>
                          </a:solidFill>
                          <a:effectLst/>
                          <a:latin typeface="Verdana"/>
                        </a:rPr>
                        <a:t>HEAT</a:t>
                      </a:r>
                    </a:p>
                  </a:txBody>
                  <a:tcPr marL="9525" marR="9525" marT="9525" marB="0" anchor="ctr">
                    <a:lnL>
                      <a:noFill/>
                    </a:lnL>
                    <a:lnR>
                      <a:noFill/>
                    </a:lnR>
                    <a:lnT>
                      <a:noFill/>
                    </a:lnT>
                    <a:lnB>
                      <a:noFill/>
                    </a:lnB>
                  </a:tcPr>
                </a:tc>
                <a:tc>
                  <a:txBody>
                    <a:bodyPr/>
                    <a:lstStyle/>
                    <a:p>
                      <a:pPr algn="ctr" fontAlgn="ctr"/>
                      <a:r>
                        <a:rPr lang="en-US" sz="2000" b="1" i="0" u="none" strike="noStrike">
                          <a:solidFill>
                            <a:srgbClr val="FF0000"/>
                          </a:solidFill>
                          <a:effectLst/>
                          <a:latin typeface="Verdana"/>
                        </a:rPr>
                        <a:t>RAC</a:t>
                      </a:r>
                    </a:p>
                  </a:txBody>
                  <a:tcPr marL="9525" marR="9525" marT="9525" marB="0" anchor="ctr">
                    <a:lnL>
                      <a:noFill/>
                    </a:lnL>
                    <a:lnR>
                      <a:noFill/>
                    </a:lnR>
                    <a:lnT>
                      <a:noFill/>
                    </a:lnT>
                    <a:lnB>
                      <a:noFill/>
                    </a:lnB>
                  </a:tcPr>
                </a:tc>
                <a:tc>
                  <a:txBody>
                    <a:bodyPr/>
                    <a:lstStyle/>
                    <a:p>
                      <a:pPr algn="ctr" fontAlgn="ctr"/>
                      <a:r>
                        <a:rPr lang="en-US" sz="2000" b="1" i="0" u="none" strike="noStrike" dirty="0" smtClean="0">
                          <a:solidFill>
                            <a:srgbClr val="00B050"/>
                          </a:solidFill>
                          <a:effectLst/>
                          <a:latin typeface="Verdana"/>
                        </a:rPr>
                        <a:t>CMS</a:t>
                      </a:r>
                      <a:endParaRPr lang="en-US" sz="2000" b="1" i="0" u="none" strike="noStrike" dirty="0">
                        <a:solidFill>
                          <a:srgbClr val="FF0000"/>
                        </a:solidFill>
                        <a:effectLst/>
                        <a:latin typeface="Verdana"/>
                      </a:endParaRPr>
                    </a:p>
                  </a:txBody>
                  <a:tcPr marL="9525" marR="9525" marT="9525" marB="0" anchor="ctr">
                    <a:lnL>
                      <a:noFill/>
                    </a:lnL>
                    <a:lnR>
                      <a:noFill/>
                    </a:lnR>
                    <a:lnT>
                      <a:noFill/>
                    </a:lnT>
                    <a:lnB>
                      <a:noFill/>
                    </a:lnB>
                  </a:tcPr>
                </a:tc>
              </a:tr>
              <a:tr h="471799">
                <a:tc>
                  <a:txBody>
                    <a:bodyPr/>
                    <a:lstStyle/>
                    <a:p>
                      <a:pPr algn="ctr" fontAlgn="ctr"/>
                      <a:r>
                        <a:rPr lang="en-US" sz="2000" b="1" i="0" u="none" strike="noStrike" dirty="0">
                          <a:solidFill>
                            <a:srgbClr val="0070C0"/>
                          </a:solidFill>
                          <a:effectLst/>
                          <a:latin typeface="Verdana"/>
                        </a:rPr>
                        <a:t>AKS</a:t>
                      </a:r>
                    </a:p>
                  </a:txBody>
                  <a:tcPr marL="9525" marR="9525" marT="9525" marB="0" anchor="ctr">
                    <a:lnL>
                      <a:noFill/>
                    </a:lnL>
                    <a:lnR>
                      <a:noFill/>
                    </a:lnR>
                    <a:lnT>
                      <a:noFill/>
                    </a:lnT>
                    <a:lnB>
                      <a:noFill/>
                    </a:lnB>
                  </a:tcPr>
                </a:tc>
                <a:tc>
                  <a:txBody>
                    <a:bodyPr/>
                    <a:lstStyle/>
                    <a:p>
                      <a:pPr algn="ctr" fontAlgn="ctr"/>
                      <a:r>
                        <a:rPr lang="en-US" sz="2000" b="1" i="0" u="none" strike="noStrike" dirty="0">
                          <a:solidFill>
                            <a:srgbClr val="FF0000"/>
                          </a:solidFill>
                          <a:effectLst/>
                          <a:latin typeface="Verdana"/>
                        </a:rPr>
                        <a:t>MCFU</a:t>
                      </a:r>
                    </a:p>
                  </a:txBody>
                  <a:tcPr marL="9525" marR="9525" marT="9525" marB="0" anchor="ctr">
                    <a:lnL>
                      <a:noFill/>
                    </a:lnL>
                    <a:lnR>
                      <a:noFill/>
                    </a:lnR>
                    <a:lnT>
                      <a:noFill/>
                    </a:lnT>
                    <a:lnB>
                      <a:noFill/>
                    </a:lnB>
                  </a:tcPr>
                </a:tc>
                <a:tc>
                  <a:txBody>
                    <a:bodyPr/>
                    <a:lstStyle/>
                    <a:p>
                      <a:pPr algn="ctr" fontAlgn="ctr"/>
                      <a:r>
                        <a:rPr lang="en-US" sz="2000" b="1" i="0" u="none" strike="noStrike">
                          <a:solidFill>
                            <a:srgbClr val="000000"/>
                          </a:solidFill>
                          <a:effectLst/>
                          <a:latin typeface="Verdana"/>
                        </a:rPr>
                        <a:t>CPT</a:t>
                      </a:r>
                    </a:p>
                  </a:txBody>
                  <a:tcPr marL="9525" marR="9525" marT="9525" marB="0" anchor="ctr">
                    <a:lnL>
                      <a:noFill/>
                    </a:lnL>
                    <a:lnR>
                      <a:noFill/>
                    </a:lnR>
                    <a:lnT>
                      <a:noFill/>
                    </a:lnT>
                    <a:lnB>
                      <a:noFill/>
                    </a:lnB>
                  </a:tcPr>
                </a:tc>
                <a:tc>
                  <a:txBody>
                    <a:bodyPr/>
                    <a:lstStyle/>
                    <a:p>
                      <a:pPr algn="ctr" fontAlgn="ctr"/>
                      <a:r>
                        <a:rPr lang="en-US" sz="2000" b="1" i="0" u="none" strike="noStrike" dirty="0">
                          <a:solidFill>
                            <a:srgbClr val="00B050"/>
                          </a:solidFill>
                          <a:effectLst/>
                          <a:latin typeface="Verdana"/>
                        </a:rPr>
                        <a:t>OIG</a:t>
                      </a:r>
                    </a:p>
                  </a:txBody>
                  <a:tcPr marL="9525" marR="9525" marT="9525" marB="0" anchor="ctr">
                    <a:lnL>
                      <a:noFill/>
                    </a:lnL>
                    <a:lnR>
                      <a:noFill/>
                    </a:lnR>
                    <a:lnT>
                      <a:noFill/>
                    </a:lnT>
                    <a:lnB>
                      <a:noFill/>
                    </a:lnB>
                  </a:tcPr>
                </a:tc>
                <a:tc>
                  <a:txBody>
                    <a:bodyPr/>
                    <a:lstStyle/>
                    <a:p>
                      <a:pPr algn="ctr" fontAlgn="ctr"/>
                      <a:r>
                        <a:rPr lang="en-US" sz="2000" b="1" i="0" u="none" strike="noStrike">
                          <a:solidFill>
                            <a:srgbClr val="000000"/>
                          </a:solidFill>
                          <a:effectLst/>
                          <a:latin typeface="Verdana"/>
                        </a:rPr>
                        <a:t>HER</a:t>
                      </a:r>
                    </a:p>
                  </a:txBody>
                  <a:tcPr marL="9525" marR="9525" marT="9525" marB="0" anchor="ctr">
                    <a:lnL>
                      <a:noFill/>
                    </a:lnL>
                    <a:lnR>
                      <a:noFill/>
                    </a:lnR>
                    <a:lnT>
                      <a:noFill/>
                    </a:lnT>
                    <a:lnB>
                      <a:noFill/>
                    </a:lnB>
                  </a:tcPr>
                </a:tc>
                <a:tc>
                  <a:txBody>
                    <a:bodyPr/>
                    <a:lstStyle/>
                    <a:p>
                      <a:pPr algn="ctr" fontAlgn="ctr"/>
                      <a:r>
                        <a:rPr lang="en-US" sz="2000" b="1" i="0" u="none" strike="noStrike">
                          <a:solidFill>
                            <a:srgbClr val="000000"/>
                          </a:solidFill>
                          <a:effectLst/>
                          <a:latin typeface="Verdana"/>
                        </a:rPr>
                        <a:t>SCR</a:t>
                      </a:r>
                    </a:p>
                  </a:txBody>
                  <a:tcPr marL="9525" marR="9525" marT="9525" marB="0" anchor="ctr">
                    <a:lnL>
                      <a:noFill/>
                    </a:lnL>
                    <a:lnR>
                      <a:noFill/>
                    </a:lnR>
                    <a:lnT>
                      <a:noFill/>
                    </a:lnT>
                    <a:lnB>
                      <a:noFill/>
                    </a:lnB>
                  </a:tcPr>
                </a:tc>
                <a:tc>
                  <a:txBody>
                    <a:bodyPr/>
                    <a:lstStyle/>
                    <a:p>
                      <a:pPr algn="ctr" fontAlgn="ctr"/>
                      <a:r>
                        <a:rPr lang="en-US" sz="2000" b="1" i="0" u="none" strike="noStrike" dirty="0" smtClean="0">
                          <a:solidFill>
                            <a:srgbClr val="00B050"/>
                          </a:solidFill>
                          <a:effectLst/>
                          <a:latin typeface="Verdana"/>
                        </a:rPr>
                        <a:t>NGS</a:t>
                      </a:r>
                      <a:endParaRPr lang="en-US" sz="2000" b="1" i="0" u="none" strike="noStrike" dirty="0">
                        <a:solidFill>
                          <a:srgbClr val="000000"/>
                        </a:solidFill>
                        <a:effectLst/>
                        <a:latin typeface="Verdana"/>
                      </a:endParaRPr>
                    </a:p>
                  </a:txBody>
                  <a:tcPr marL="9525" marR="9525" marT="9525" marB="0" anchor="ctr">
                    <a:lnL>
                      <a:noFill/>
                    </a:lnL>
                    <a:lnR>
                      <a:noFill/>
                    </a:lnR>
                    <a:lnT>
                      <a:noFill/>
                    </a:lnT>
                    <a:lnB>
                      <a:noFill/>
                    </a:lnB>
                  </a:tcPr>
                </a:tc>
              </a:tr>
              <a:tr h="471799">
                <a:tc>
                  <a:txBody>
                    <a:bodyPr/>
                    <a:lstStyle/>
                    <a:p>
                      <a:pPr algn="ctr" fontAlgn="ctr"/>
                      <a:r>
                        <a:rPr lang="en-US" sz="2000" b="1" i="0" u="none" strike="noStrike">
                          <a:solidFill>
                            <a:srgbClr val="000000"/>
                          </a:solidFill>
                          <a:effectLst/>
                          <a:latin typeface="Verdana"/>
                        </a:rPr>
                        <a:t>ALJ</a:t>
                      </a:r>
                    </a:p>
                  </a:txBody>
                  <a:tcPr marL="9525" marR="9525" marT="9525" marB="0" anchor="ctr">
                    <a:lnL>
                      <a:noFill/>
                    </a:lnL>
                    <a:lnR>
                      <a:noFill/>
                    </a:lnR>
                    <a:lnT>
                      <a:noFill/>
                    </a:lnT>
                    <a:lnB>
                      <a:noFill/>
                    </a:lnB>
                  </a:tcPr>
                </a:tc>
                <a:tc>
                  <a:txBody>
                    <a:bodyPr/>
                    <a:lstStyle/>
                    <a:p>
                      <a:pPr algn="ctr" fontAlgn="ctr"/>
                      <a:r>
                        <a:rPr lang="en-US" sz="2000" b="1" i="0" u="none" strike="noStrike">
                          <a:solidFill>
                            <a:srgbClr val="00B050"/>
                          </a:solidFill>
                          <a:effectLst/>
                          <a:latin typeface="Verdana"/>
                        </a:rPr>
                        <a:t>MCR</a:t>
                      </a:r>
                    </a:p>
                  </a:txBody>
                  <a:tcPr marL="9525" marR="9525" marT="9525" marB="0" anchor="ctr">
                    <a:lnL>
                      <a:noFill/>
                    </a:lnL>
                    <a:lnR>
                      <a:noFill/>
                    </a:lnR>
                    <a:lnT>
                      <a:noFill/>
                    </a:lnT>
                    <a:lnB>
                      <a:noFill/>
                    </a:lnB>
                  </a:tcPr>
                </a:tc>
                <a:tc>
                  <a:txBody>
                    <a:bodyPr/>
                    <a:lstStyle/>
                    <a:p>
                      <a:pPr algn="ctr" fontAlgn="ctr"/>
                      <a:r>
                        <a:rPr lang="en-US" sz="2000" b="1" i="0" u="none" strike="noStrike" dirty="0">
                          <a:solidFill>
                            <a:srgbClr val="000000"/>
                          </a:solidFill>
                          <a:effectLst/>
                          <a:latin typeface="Verdana"/>
                        </a:rPr>
                        <a:t>CSP</a:t>
                      </a:r>
                    </a:p>
                  </a:txBody>
                  <a:tcPr marL="9525" marR="9525" marT="9525" marB="0" anchor="ctr">
                    <a:lnL>
                      <a:noFill/>
                    </a:lnL>
                    <a:lnR>
                      <a:noFill/>
                    </a:lnR>
                    <a:lnT>
                      <a:noFill/>
                    </a:lnT>
                    <a:lnB>
                      <a:noFill/>
                    </a:lnB>
                  </a:tcPr>
                </a:tc>
                <a:tc>
                  <a:txBody>
                    <a:bodyPr/>
                    <a:lstStyle/>
                    <a:p>
                      <a:pPr algn="ctr" fontAlgn="ctr"/>
                      <a:r>
                        <a:rPr lang="en-US" sz="2000" b="1" i="0" u="none" strike="noStrike" dirty="0">
                          <a:solidFill>
                            <a:srgbClr val="00B050"/>
                          </a:solidFill>
                          <a:effectLst/>
                          <a:latin typeface="Verdana"/>
                        </a:rPr>
                        <a:t>OMIG</a:t>
                      </a:r>
                    </a:p>
                  </a:txBody>
                  <a:tcPr marL="9525" marR="9525" marT="9525" marB="0" anchor="ctr">
                    <a:lnL>
                      <a:noFill/>
                    </a:lnL>
                    <a:lnR>
                      <a:noFill/>
                    </a:lnR>
                    <a:lnT>
                      <a:noFill/>
                    </a:lnT>
                    <a:lnB>
                      <a:noFill/>
                    </a:lnB>
                  </a:tcPr>
                </a:tc>
                <a:tc>
                  <a:txBody>
                    <a:bodyPr/>
                    <a:lstStyle/>
                    <a:p>
                      <a:pPr algn="ctr" fontAlgn="ctr"/>
                      <a:r>
                        <a:rPr lang="en-US" sz="2000" b="1" i="0" u="none" strike="noStrike">
                          <a:solidFill>
                            <a:srgbClr val="00B050"/>
                          </a:solidFill>
                          <a:effectLst/>
                          <a:latin typeface="Verdana"/>
                        </a:rPr>
                        <a:t>HHS</a:t>
                      </a:r>
                    </a:p>
                  </a:txBody>
                  <a:tcPr marL="9525" marR="9525" marT="9525" marB="0" anchor="ctr">
                    <a:lnL>
                      <a:noFill/>
                    </a:lnL>
                    <a:lnR>
                      <a:noFill/>
                    </a:lnR>
                    <a:lnT>
                      <a:noFill/>
                    </a:lnT>
                    <a:lnB>
                      <a:noFill/>
                    </a:lnB>
                  </a:tcPr>
                </a:tc>
                <a:tc>
                  <a:txBody>
                    <a:bodyPr/>
                    <a:lstStyle/>
                    <a:p>
                      <a:pPr algn="ctr" fontAlgn="ctr"/>
                      <a:r>
                        <a:rPr lang="en-US" sz="2000" b="1" i="0" u="none" strike="noStrike" dirty="0">
                          <a:solidFill>
                            <a:srgbClr val="FF0000"/>
                          </a:solidFill>
                          <a:effectLst/>
                          <a:latin typeface="Verdana"/>
                        </a:rPr>
                        <a:t>SMP</a:t>
                      </a:r>
                    </a:p>
                  </a:txBody>
                  <a:tcPr marL="9525" marR="9525" marT="9525" marB="0" anchor="ctr">
                    <a:lnL>
                      <a:noFill/>
                    </a:lnL>
                    <a:lnR>
                      <a:noFill/>
                    </a:lnR>
                    <a:lnT>
                      <a:noFill/>
                    </a:lnT>
                    <a:lnB>
                      <a:noFill/>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000" b="1" i="0" u="none" strike="noStrike" dirty="0" smtClean="0">
                          <a:solidFill>
                            <a:srgbClr val="000000"/>
                          </a:solidFill>
                          <a:effectLst/>
                          <a:latin typeface="Verdana"/>
                        </a:rPr>
                        <a:t>HCPCS</a:t>
                      </a:r>
                    </a:p>
                  </a:txBody>
                  <a:tcPr marL="9525" marR="9525" marT="9525" marB="0" anchor="ctr">
                    <a:lnL>
                      <a:noFill/>
                    </a:lnL>
                    <a:lnR>
                      <a:noFill/>
                    </a:lnR>
                    <a:lnT>
                      <a:noFill/>
                    </a:lnT>
                    <a:lnB>
                      <a:noFill/>
                    </a:lnB>
                  </a:tcPr>
                </a:tc>
              </a:tr>
              <a:tr h="471799">
                <a:tc>
                  <a:txBody>
                    <a:bodyPr/>
                    <a:lstStyle/>
                    <a:p>
                      <a:pPr algn="ctr" fontAlgn="ctr"/>
                      <a:r>
                        <a:rPr lang="en-US" sz="2000" b="1" i="0" u="none" strike="noStrike">
                          <a:solidFill>
                            <a:srgbClr val="000000"/>
                          </a:solidFill>
                          <a:effectLst/>
                          <a:latin typeface="Verdana"/>
                        </a:rPr>
                        <a:t>AO</a:t>
                      </a:r>
                    </a:p>
                  </a:txBody>
                  <a:tcPr marL="9525" marR="9525" marT="9525" marB="0" anchor="ctr">
                    <a:lnL>
                      <a:noFill/>
                    </a:lnL>
                    <a:lnR>
                      <a:noFill/>
                    </a:lnR>
                    <a:lnT>
                      <a:noFill/>
                    </a:lnT>
                    <a:lnB>
                      <a:noFill/>
                    </a:lnB>
                  </a:tcPr>
                </a:tc>
                <a:tc>
                  <a:txBody>
                    <a:bodyPr/>
                    <a:lstStyle/>
                    <a:p>
                      <a:pPr algn="ctr" fontAlgn="ctr"/>
                      <a:r>
                        <a:rPr lang="en-US" sz="2000" b="1" i="0" u="none" strike="noStrike" dirty="0">
                          <a:solidFill>
                            <a:srgbClr val="000000"/>
                          </a:solidFill>
                          <a:effectLst/>
                          <a:latin typeface="Verdana"/>
                        </a:rPr>
                        <a:t>MLN</a:t>
                      </a:r>
                    </a:p>
                  </a:txBody>
                  <a:tcPr marL="9525" marR="9525" marT="9525" marB="0" anchor="ctr">
                    <a:lnL>
                      <a:noFill/>
                    </a:lnL>
                    <a:lnR>
                      <a:noFill/>
                    </a:lnR>
                    <a:lnT>
                      <a:noFill/>
                    </a:lnT>
                    <a:lnB>
                      <a:noFill/>
                    </a:lnB>
                  </a:tcPr>
                </a:tc>
                <a:tc>
                  <a:txBody>
                    <a:bodyPr/>
                    <a:lstStyle/>
                    <a:p>
                      <a:pPr algn="ctr" fontAlgn="ctr"/>
                      <a:r>
                        <a:rPr lang="en-US" sz="2000" b="1" i="0" u="none" strike="noStrike">
                          <a:solidFill>
                            <a:srgbClr val="00B050"/>
                          </a:solidFill>
                          <a:effectLst/>
                          <a:latin typeface="Verdana"/>
                        </a:rPr>
                        <a:t>DOJ</a:t>
                      </a:r>
                    </a:p>
                  </a:txBody>
                  <a:tcPr marL="9525" marR="9525" marT="9525" marB="0" anchor="ctr">
                    <a:lnL>
                      <a:noFill/>
                    </a:lnL>
                    <a:lnR>
                      <a:noFill/>
                    </a:lnR>
                    <a:lnT>
                      <a:noFill/>
                    </a:lnT>
                    <a:lnB>
                      <a:noFill/>
                    </a:lnB>
                  </a:tcPr>
                </a:tc>
                <a:tc>
                  <a:txBody>
                    <a:bodyPr/>
                    <a:lstStyle/>
                    <a:p>
                      <a:pPr algn="ctr" fontAlgn="ctr"/>
                      <a:r>
                        <a:rPr lang="en-US" sz="2000" b="1" i="0" u="none" strike="noStrike" dirty="0">
                          <a:solidFill>
                            <a:srgbClr val="000000"/>
                          </a:solidFill>
                          <a:effectLst/>
                          <a:latin typeface="Verdana"/>
                        </a:rPr>
                        <a:t>OPPS</a:t>
                      </a:r>
                    </a:p>
                  </a:txBody>
                  <a:tcPr marL="9525" marR="9525" marT="9525" marB="0" anchor="ctr">
                    <a:lnL>
                      <a:noFill/>
                    </a:lnL>
                    <a:lnR>
                      <a:noFill/>
                    </a:lnR>
                    <a:lnT>
                      <a:noFill/>
                    </a:lnT>
                    <a:lnB>
                      <a:noFill/>
                    </a:lnB>
                  </a:tcPr>
                </a:tc>
                <a:tc>
                  <a:txBody>
                    <a:bodyPr/>
                    <a:lstStyle/>
                    <a:p>
                      <a:pPr algn="ctr" fontAlgn="ctr"/>
                      <a:r>
                        <a:rPr lang="en-US" sz="2000" b="1" i="0" u="none" strike="noStrike" dirty="0">
                          <a:solidFill>
                            <a:srgbClr val="000000"/>
                          </a:solidFill>
                          <a:effectLst/>
                          <a:latin typeface="Verdana"/>
                        </a:rPr>
                        <a:t>ICD</a:t>
                      </a:r>
                    </a:p>
                  </a:txBody>
                  <a:tcPr marL="9525" marR="9525" marT="9525" marB="0" anchor="ctr">
                    <a:lnL>
                      <a:noFill/>
                    </a:lnL>
                    <a:lnR>
                      <a:noFill/>
                    </a:lnR>
                    <a:lnT>
                      <a:noFill/>
                    </a:lnT>
                    <a:lnB>
                      <a:noFill/>
                    </a:lnB>
                  </a:tcPr>
                </a:tc>
                <a:tc>
                  <a:txBody>
                    <a:bodyPr/>
                    <a:lstStyle/>
                    <a:p>
                      <a:pPr algn="ctr" fontAlgn="ctr"/>
                      <a:r>
                        <a:rPr lang="en-US" sz="2000" b="1" i="0" u="none" strike="noStrike" dirty="0">
                          <a:solidFill>
                            <a:srgbClr val="000000"/>
                          </a:solidFill>
                          <a:effectLst/>
                          <a:latin typeface="Verdana"/>
                        </a:rPr>
                        <a:t>SNF</a:t>
                      </a:r>
                    </a:p>
                  </a:txBody>
                  <a:tcPr marL="9525" marR="9525" marT="9525" marB="0" anchor="ctr">
                    <a:lnL>
                      <a:noFill/>
                    </a:lnL>
                    <a:lnR>
                      <a:noFill/>
                    </a:lnR>
                    <a:lnT>
                      <a:noFill/>
                    </a:lnT>
                    <a:lnB>
                      <a:noFill/>
                    </a:lnB>
                  </a:tcPr>
                </a:tc>
                <a:tc>
                  <a:txBody>
                    <a:bodyPr/>
                    <a:lstStyle/>
                    <a:p>
                      <a:pPr algn="ctr" fontAlgn="ctr"/>
                      <a:r>
                        <a:rPr lang="en-US" sz="2000" b="1" i="0" u="none" strike="noStrike" dirty="0" smtClean="0">
                          <a:solidFill>
                            <a:srgbClr val="000000"/>
                          </a:solidFill>
                          <a:effectLst/>
                          <a:latin typeface="Verdana"/>
                        </a:rPr>
                        <a:t>PTAN</a:t>
                      </a:r>
                      <a:endParaRPr lang="en-US" sz="2000" b="1" i="0" u="none" strike="noStrike" dirty="0">
                        <a:solidFill>
                          <a:srgbClr val="000000"/>
                        </a:solidFill>
                        <a:effectLst/>
                        <a:latin typeface="Verdana"/>
                      </a:endParaRPr>
                    </a:p>
                  </a:txBody>
                  <a:tcPr marL="9525" marR="9525" marT="9525" marB="0" anchor="ctr">
                    <a:lnL>
                      <a:noFill/>
                    </a:lnL>
                    <a:lnR>
                      <a:noFill/>
                    </a:lnR>
                    <a:lnT>
                      <a:noFill/>
                    </a:lnT>
                    <a:lnB>
                      <a:noFill/>
                    </a:lnB>
                  </a:tcPr>
                </a:tc>
              </a:tr>
              <a:tr h="584805">
                <a:tc>
                  <a:txBody>
                    <a:bodyPr/>
                    <a:lstStyle/>
                    <a:p>
                      <a:pPr algn="ctr" fontAlgn="ctr"/>
                      <a:r>
                        <a:rPr lang="en-US" sz="2000" b="1" i="0" u="none" strike="noStrike">
                          <a:solidFill>
                            <a:srgbClr val="000000"/>
                          </a:solidFill>
                          <a:effectLst/>
                          <a:latin typeface="Verdana"/>
                        </a:rPr>
                        <a:t>APG</a:t>
                      </a:r>
                    </a:p>
                  </a:txBody>
                  <a:tcPr marL="9525" marR="9525" marT="9525" marB="0" anchor="ctr">
                    <a:lnL>
                      <a:noFill/>
                    </a:lnL>
                    <a:lnR>
                      <a:noFill/>
                    </a:lnR>
                    <a:lnT>
                      <a:noFill/>
                    </a:lnT>
                    <a:lnB>
                      <a:noFill/>
                    </a:lnB>
                  </a:tcPr>
                </a:tc>
                <a:tc>
                  <a:txBody>
                    <a:bodyPr/>
                    <a:lstStyle/>
                    <a:p>
                      <a:pPr algn="ctr" fontAlgn="ctr"/>
                      <a:r>
                        <a:rPr lang="en-US" sz="2000" b="1" i="0" u="none" strike="noStrike" dirty="0" smtClean="0">
                          <a:solidFill>
                            <a:srgbClr val="000000"/>
                          </a:solidFill>
                          <a:effectLst/>
                          <a:latin typeface="Verdana"/>
                        </a:rPr>
                        <a:t>NGS</a:t>
                      </a:r>
                      <a:endParaRPr lang="en-US" sz="2000" b="1" i="0" u="none" strike="noStrike" dirty="0">
                        <a:solidFill>
                          <a:srgbClr val="000000"/>
                        </a:solidFill>
                        <a:effectLst/>
                        <a:latin typeface="Verdana"/>
                      </a:endParaRPr>
                    </a:p>
                  </a:txBody>
                  <a:tcPr marL="9525" marR="9525" marT="9525" marB="0" anchor="ctr">
                    <a:lnL>
                      <a:noFill/>
                    </a:lnL>
                    <a:lnR>
                      <a:noFill/>
                    </a:lnR>
                    <a:lnT>
                      <a:noFill/>
                    </a:lnT>
                    <a:lnB>
                      <a:noFill/>
                    </a:lnB>
                  </a:tcPr>
                </a:tc>
                <a:tc>
                  <a:txBody>
                    <a:bodyPr/>
                    <a:lstStyle/>
                    <a:p>
                      <a:pPr algn="ctr" fontAlgn="ctr"/>
                      <a:r>
                        <a:rPr lang="en-US" sz="2000" b="1" i="0" u="none" strike="noStrike" dirty="0">
                          <a:solidFill>
                            <a:srgbClr val="000000"/>
                          </a:solidFill>
                          <a:effectLst/>
                          <a:latin typeface="Verdana"/>
                        </a:rPr>
                        <a:t>DRG</a:t>
                      </a:r>
                    </a:p>
                  </a:txBody>
                  <a:tcPr marL="9525" marR="9525" marT="9525" marB="0" anchor="ctr">
                    <a:lnL>
                      <a:noFill/>
                    </a:lnL>
                    <a:lnR>
                      <a:noFill/>
                    </a:lnR>
                    <a:lnT>
                      <a:noFill/>
                    </a:lnT>
                    <a:lnB>
                      <a:noFill/>
                    </a:lnB>
                  </a:tcPr>
                </a:tc>
                <a:tc>
                  <a:txBody>
                    <a:bodyPr/>
                    <a:lstStyle/>
                    <a:p>
                      <a:pPr algn="ctr" fontAlgn="ctr"/>
                      <a:r>
                        <a:rPr lang="en-US" sz="2000" b="1" i="0" u="none" strike="noStrike" dirty="0">
                          <a:solidFill>
                            <a:srgbClr val="000000"/>
                          </a:solidFill>
                          <a:effectLst/>
                          <a:latin typeface="Verdana"/>
                        </a:rPr>
                        <a:t>PAO</a:t>
                      </a:r>
                    </a:p>
                  </a:txBody>
                  <a:tcPr marL="9525" marR="9525" marT="9525" marB="0" anchor="ctr">
                    <a:lnL>
                      <a:noFill/>
                    </a:lnL>
                    <a:lnR>
                      <a:noFill/>
                    </a:lnR>
                    <a:lnT>
                      <a:noFill/>
                    </a:lnT>
                    <a:lnB>
                      <a:noFill/>
                    </a:lnB>
                  </a:tcPr>
                </a:tc>
                <a:tc>
                  <a:txBody>
                    <a:bodyPr/>
                    <a:lstStyle/>
                    <a:p>
                      <a:pPr algn="ctr" fontAlgn="ctr"/>
                      <a:r>
                        <a:rPr lang="en-US" sz="2000" b="1" i="0" u="none" strike="noStrike" dirty="0">
                          <a:solidFill>
                            <a:srgbClr val="000000"/>
                          </a:solidFill>
                          <a:effectLst/>
                          <a:latin typeface="Verdana"/>
                        </a:rPr>
                        <a:t>IPPS</a:t>
                      </a:r>
                    </a:p>
                  </a:txBody>
                  <a:tcPr marL="9525" marR="9525" marT="9525" marB="0" anchor="ctr">
                    <a:lnL>
                      <a:noFill/>
                    </a:lnL>
                    <a:lnR>
                      <a:noFill/>
                    </a:lnR>
                    <a:lnT>
                      <a:noFill/>
                    </a:lnT>
                    <a:lnB>
                      <a:noFill/>
                    </a:lnB>
                  </a:tcPr>
                </a:tc>
                <a:tc>
                  <a:txBody>
                    <a:bodyPr/>
                    <a:lstStyle/>
                    <a:p>
                      <a:pPr algn="ctr" fontAlgn="ctr"/>
                      <a:r>
                        <a:rPr lang="en-US" sz="2000" b="1" i="0" u="none" strike="noStrike" dirty="0">
                          <a:solidFill>
                            <a:srgbClr val="000000"/>
                          </a:solidFill>
                          <a:effectLst/>
                          <a:latin typeface="Verdana"/>
                        </a:rPr>
                        <a:t>TOB</a:t>
                      </a:r>
                    </a:p>
                  </a:txBody>
                  <a:tcPr marL="9525" marR="9525" marT="9525" marB="0" anchor="ctr">
                    <a:lnL>
                      <a:noFill/>
                    </a:lnL>
                    <a:lnR>
                      <a:noFill/>
                    </a:lnR>
                    <a:lnT>
                      <a:noFill/>
                    </a:lnT>
                    <a:lnB>
                      <a:noFill/>
                    </a:lnB>
                  </a:tcPr>
                </a:tc>
                <a:tc>
                  <a:txBody>
                    <a:bodyPr/>
                    <a:lstStyle/>
                    <a:p>
                      <a:pPr algn="ctr" fontAlgn="ctr"/>
                      <a:endParaRPr lang="en-US" sz="2000" b="1" i="0" u="none" strike="noStrike" dirty="0">
                        <a:solidFill>
                          <a:srgbClr val="000000"/>
                        </a:solidFill>
                        <a:effectLst/>
                        <a:latin typeface="Verdana"/>
                      </a:endParaRPr>
                    </a:p>
                  </a:txBody>
                  <a:tcPr marL="9525" marR="9525" marT="9525" marB="0" anchor="ctr">
                    <a:lnL>
                      <a:noFill/>
                    </a:lnL>
                    <a:lnR>
                      <a:noFill/>
                    </a:lnR>
                    <a:lnT>
                      <a:noFill/>
                    </a:lnT>
                    <a:lnB>
                      <a:noFill/>
                    </a:lnB>
                  </a:tcPr>
                </a:tc>
              </a:tr>
              <a:tr h="471799">
                <a:tc>
                  <a:txBody>
                    <a:bodyPr/>
                    <a:lstStyle/>
                    <a:p>
                      <a:pPr algn="ctr" fontAlgn="ctr"/>
                      <a:r>
                        <a:rPr lang="en-US" sz="2000" b="1" i="0" u="none" strike="noStrike">
                          <a:solidFill>
                            <a:srgbClr val="FF0000"/>
                          </a:solidFill>
                          <a:effectLst/>
                          <a:latin typeface="Verdana"/>
                        </a:rPr>
                        <a:t>CERT</a:t>
                      </a:r>
                    </a:p>
                  </a:txBody>
                  <a:tcPr marL="9525" marR="9525" marT="9525" marB="0" anchor="ctr">
                    <a:lnL>
                      <a:noFill/>
                    </a:lnL>
                    <a:lnR>
                      <a:noFill/>
                    </a:lnR>
                    <a:lnT>
                      <a:noFill/>
                    </a:lnT>
                    <a:lnB>
                      <a:noFill/>
                    </a:lnB>
                  </a:tcPr>
                </a:tc>
                <a:tc>
                  <a:txBody>
                    <a:bodyPr/>
                    <a:lstStyle/>
                    <a:p>
                      <a:pPr algn="ctr" fontAlgn="ctr"/>
                      <a:r>
                        <a:rPr lang="en-US" sz="2000" b="1" i="0" u="none" strike="noStrike">
                          <a:solidFill>
                            <a:srgbClr val="000000"/>
                          </a:solidFill>
                          <a:effectLst/>
                          <a:latin typeface="Verdana"/>
                        </a:rPr>
                        <a:t>MPFS</a:t>
                      </a:r>
                    </a:p>
                  </a:txBody>
                  <a:tcPr marL="9525" marR="9525" marT="9525" marB="0" anchor="ctr">
                    <a:lnL>
                      <a:noFill/>
                    </a:lnL>
                    <a:lnR>
                      <a:noFill/>
                    </a:lnR>
                    <a:lnT>
                      <a:noFill/>
                    </a:lnT>
                    <a:lnB>
                      <a:noFill/>
                    </a:lnB>
                  </a:tcPr>
                </a:tc>
                <a:tc>
                  <a:txBody>
                    <a:bodyPr/>
                    <a:lstStyle/>
                    <a:p>
                      <a:pPr algn="ctr" fontAlgn="ctr"/>
                      <a:r>
                        <a:rPr lang="en-US" sz="2000" b="1" i="0" u="none" strike="noStrike" dirty="0">
                          <a:solidFill>
                            <a:srgbClr val="000000"/>
                          </a:solidFill>
                          <a:effectLst/>
                          <a:latin typeface="Verdana"/>
                        </a:rPr>
                        <a:t>EMR</a:t>
                      </a:r>
                    </a:p>
                  </a:txBody>
                  <a:tcPr marL="9525" marR="9525" marT="9525" marB="0" anchor="ctr">
                    <a:lnL>
                      <a:noFill/>
                    </a:lnL>
                    <a:lnR>
                      <a:noFill/>
                    </a:lnR>
                    <a:lnT>
                      <a:noFill/>
                    </a:lnT>
                    <a:lnB>
                      <a:noFill/>
                    </a:lnB>
                  </a:tcPr>
                </a:tc>
                <a:tc>
                  <a:txBody>
                    <a:bodyPr/>
                    <a:lstStyle/>
                    <a:p>
                      <a:pPr algn="ctr" fontAlgn="ctr"/>
                      <a:r>
                        <a:rPr lang="en-US" sz="2000" b="1" i="0" u="none" strike="noStrike" dirty="0">
                          <a:solidFill>
                            <a:srgbClr val="000000"/>
                          </a:solidFill>
                          <a:effectLst/>
                          <a:latin typeface="Verdana"/>
                        </a:rPr>
                        <a:t>PCS</a:t>
                      </a:r>
                    </a:p>
                  </a:txBody>
                  <a:tcPr marL="9525" marR="9525" marT="9525" marB="0" anchor="ctr">
                    <a:lnL>
                      <a:noFill/>
                    </a:lnL>
                    <a:lnR>
                      <a:noFill/>
                    </a:lnR>
                    <a:lnT>
                      <a:noFill/>
                    </a:lnT>
                    <a:lnB>
                      <a:noFill/>
                    </a:lnB>
                  </a:tcPr>
                </a:tc>
                <a:tc>
                  <a:txBody>
                    <a:bodyPr/>
                    <a:lstStyle/>
                    <a:p>
                      <a:pPr algn="ctr" fontAlgn="ctr"/>
                      <a:r>
                        <a:rPr lang="en-US" sz="2000" b="1" i="0" u="none" strike="noStrike" dirty="0">
                          <a:solidFill>
                            <a:srgbClr val="000000"/>
                          </a:solidFill>
                          <a:effectLst/>
                          <a:latin typeface="Verdana"/>
                        </a:rPr>
                        <a:t>LCD</a:t>
                      </a:r>
                    </a:p>
                  </a:txBody>
                  <a:tcPr marL="9525" marR="9525" marT="9525" marB="0" anchor="ctr">
                    <a:lnL>
                      <a:noFill/>
                    </a:lnL>
                    <a:lnR>
                      <a:noFill/>
                    </a:lnR>
                    <a:lnT>
                      <a:noFill/>
                    </a:lnT>
                    <a:lnB>
                      <a:noFill/>
                    </a:lnB>
                  </a:tcPr>
                </a:tc>
                <a:tc>
                  <a:txBody>
                    <a:bodyPr/>
                    <a:lstStyle/>
                    <a:p>
                      <a:pPr algn="ctr" fontAlgn="ctr"/>
                      <a:r>
                        <a:rPr lang="en-US" sz="2000" b="1" i="0" u="none" strike="noStrike" dirty="0">
                          <a:solidFill>
                            <a:srgbClr val="000000"/>
                          </a:solidFill>
                          <a:effectLst/>
                          <a:latin typeface="Verdana"/>
                        </a:rPr>
                        <a:t>UPIN</a:t>
                      </a:r>
                    </a:p>
                  </a:txBody>
                  <a:tcPr marL="9525" marR="9525" marT="9525" marB="0" anchor="ctr">
                    <a:lnL>
                      <a:noFill/>
                    </a:lnL>
                    <a:lnR>
                      <a:noFill/>
                    </a:lnR>
                    <a:lnT>
                      <a:noFill/>
                    </a:lnT>
                    <a:lnB>
                      <a:noFill/>
                    </a:lnB>
                  </a:tcPr>
                </a:tc>
                <a:tc>
                  <a:txBody>
                    <a:bodyPr/>
                    <a:lstStyle/>
                    <a:p>
                      <a:pPr algn="ctr" fontAlgn="ctr"/>
                      <a:endParaRPr lang="en-US" sz="2000" b="1" i="0" u="none" strike="noStrike" dirty="0">
                        <a:solidFill>
                          <a:srgbClr val="000000"/>
                        </a:solidFill>
                        <a:effectLst/>
                        <a:latin typeface="Verdana"/>
                      </a:endParaRPr>
                    </a:p>
                  </a:txBody>
                  <a:tcPr marL="9525" marR="9525" marT="9525" marB="0" anchor="ctr">
                    <a:lnL>
                      <a:noFill/>
                    </a:lnL>
                    <a:lnR>
                      <a:noFill/>
                    </a:lnR>
                    <a:lnT>
                      <a:noFill/>
                    </a:lnT>
                    <a:lnB>
                      <a:noFill/>
                    </a:lnB>
                  </a:tcPr>
                </a:tc>
              </a:tr>
              <a:tr h="471799">
                <a:tc>
                  <a:txBody>
                    <a:bodyPr/>
                    <a:lstStyle/>
                    <a:p>
                      <a:pPr algn="ctr" fontAlgn="ctr"/>
                      <a:r>
                        <a:rPr lang="en-US" sz="2000" b="1" i="0" u="none" strike="noStrike">
                          <a:solidFill>
                            <a:srgbClr val="000000"/>
                          </a:solidFill>
                          <a:effectLst/>
                          <a:latin typeface="Verdana"/>
                        </a:rPr>
                        <a:t>CLFS</a:t>
                      </a:r>
                    </a:p>
                  </a:txBody>
                  <a:tcPr marL="9525" marR="9525" marT="9525" marB="0" anchor="ctr">
                    <a:lnL>
                      <a:noFill/>
                    </a:lnL>
                    <a:lnR>
                      <a:noFill/>
                    </a:lnR>
                    <a:lnT>
                      <a:noFill/>
                    </a:lnT>
                    <a:lnB>
                      <a:noFill/>
                    </a:lnB>
                  </a:tcPr>
                </a:tc>
                <a:tc>
                  <a:txBody>
                    <a:bodyPr/>
                    <a:lstStyle/>
                    <a:p>
                      <a:pPr algn="ctr" fontAlgn="ctr"/>
                      <a:r>
                        <a:rPr lang="en-US" sz="2000" b="1" i="0" u="none" strike="noStrike">
                          <a:solidFill>
                            <a:srgbClr val="00B050"/>
                          </a:solidFill>
                          <a:effectLst/>
                          <a:latin typeface="Verdana"/>
                        </a:rPr>
                        <a:t>NCCI</a:t>
                      </a:r>
                    </a:p>
                  </a:txBody>
                  <a:tcPr marL="9525" marR="9525" marT="9525" marB="0" anchor="ctr">
                    <a:lnL>
                      <a:noFill/>
                    </a:lnL>
                    <a:lnR>
                      <a:noFill/>
                    </a:lnR>
                    <a:lnT>
                      <a:noFill/>
                    </a:lnT>
                    <a:lnB>
                      <a:noFill/>
                    </a:lnB>
                  </a:tcPr>
                </a:tc>
                <a:tc>
                  <a:txBody>
                    <a:bodyPr/>
                    <a:lstStyle/>
                    <a:p>
                      <a:pPr algn="ctr" fontAlgn="ctr"/>
                      <a:r>
                        <a:rPr lang="en-US" sz="2000" b="1" i="0" u="none" strike="noStrike">
                          <a:solidFill>
                            <a:srgbClr val="0070C0"/>
                          </a:solidFill>
                          <a:effectLst/>
                          <a:latin typeface="Verdana"/>
                        </a:rPr>
                        <a:t>FCA</a:t>
                      </a:r>
                    </a:p>
                  </a:txBody>
                  <a:tcPr marL="9525" marR="9525" marT="9525" marB="0" anchor="ctr">
                    <a:lnL>
                      <a:noFill/>
                    </a:lnL>
                    <a:lnR>
                      <a:noFill/>
                    </a:lnR>
                    <a:lnT>
                      <a:noFill/>
                    </a:lnT>
                    <a:lnB>
                      <a:noFill/>
                    </a:lnB>
                  </a:tcPr>
                </a:tc>
                <a:tc>
                  <a:txBody>
                    <a:bodyPr/>
                    <a:lstStyle/>
                    <a:p>
                      <a:pPr algn="ctr" fontAlgn="ctr"/>
                      <a:r>
                        <a:rPr lang="en-US" sz="2000" b="1" i="0" u="none" strike="noStrike">
                          <a:solidFill>
                            <a:srgbClr val="000000"/>
                          </a:solidFill>
                          <a:effectLst/>
                          <a:latin typeface="Verdana"/>
                        </a:rPr>
                        <a:t>PQRS</a:t>
                      </a:r>
                    </a:p>
                  </a:txBody>
                  <a:tcPr marL="9525" marR="9525" marT="9525" marB="0" anchor="ctr">
                    <a:lnL>
                      <a:noFill/>
                    </a:lnL>
                    <a:lnR>
                      <a:noFill/>
                    </a:lnR>
                    <a:lnT>
                      <a:noFill/>
                    </a:lnT>
                    <a:lnB>
                      <a:noFill/>
                    </a:lnB>
                  </a:tcPr>
                </a:tc>
                <a:tc>
                  <a:txBody>
                    <a:bodyPr/>
                    <a:lstStyle/>
                    <a:p>
                      <a:pPr algn="ctr" fontAlgn="ctr"/>
                      <a:r>
                        <a:rPr lang="en-US" sz="2000" b="1" i="0" u="none" strike="noStrike">
                          <a:solidFill>
                            <a:srgbClr val="000000"/>
                          </a:solidFill>
                          <a:effectLst/>
                          <a:latin typeface="Verdana"/>
                        </a:rPr>
                        <a:t>LCSC</a:t>
                      </a:r>
                    </a:p>
                  </a:txBody>
                  <a:tcPr marL="9525" marR="9525" marT="9525" marB="0" anchor="ctr">
                    <a:lnL>
                      <a:noFill/>
                    </a:lnL>
                    <a:lnR>
                      <a:noFill/>
                    </a:lnR>
                    <a:lnT>
                      <a:noFill/>
                    </a:lnT>
                    <a:lnB>
                      <a:noFill/>
                    </a:lnB>
                  </a:tcPr>
                </a:tc>
                <a:tc>
                  <a:txBody>
                    <a:bodyPr/>
                    <a:lstStyle/>
                    <a:p>
                      <a:pPr algn="ctr" fontAlgn="ctr"/>
                      <a:r>
                        <a:rPr lang="en-US" sz="2000" b="1" i="0" u="none" strike="noStrike" dirty="0">
                          <a:solidFill>
                            <a:srgbClr val="FF0000"/>
                          </a:solidFill>
                          <a:effectLst/>
                          <a:latin typeface="Verdana"/>
                        </a:rPr>
                        <a:t>ZPIC</a:t>
                      </a:r>
                    </a:p>
                  </a:txBody>
                  <a:tcPr marL="9525" marR="9525" marT="9525" marB="0" anchor="ctr">
                    <a:lnL>
                      <a:noFill/>
                    </a:lnL>
                    <a:lnR>
                      <a:noFill/>
                    </a:lnR>
                    <a:lnT>
                      <a:noFill/>
                    </a:lnT>
                    <a:lnB>
                      <a:noFill/>
                    </a:lnB>
                  </a:tcPr>
                </a:tc>
                <a:tc>
                  <a:txBody>
                    <a:bodyPr/>
                    <a:lstStyle/>
                    <a:p>
                      <a:pPr algn="ctr" fontAlgn="ctr"/>
                      <a:endParaRPr lang="en-US" sz="2000" b="1" i="0" u="none" strike="noStrike" dirty="0">
                        <a:solidFill>
                          <a:srgbClr val="FF0000"/>
                        </a:solidFill>
                        <a:effectLst/>
                        <a:latin typeface="Verdana"/>
                      </a:endParaRPr>
                    </a:p>
                  </a:txBody>
                  <a:tcPr marL="9525" marR="9525" marT="9525" marB="0" anchor="ctr">
                    <a:lnL>
                      <a:noFill/>
                    </a:lnL>
                    <a:lnR>
                      <a:noFill/>
                    </a:lnR>
                    <a:lnT>
                      <a:noFill/>
                    </a:lnT>
                    <a:lnB>
                      <a:noFill/>
                    </a:lnB>
                  </a:tcPr>
                </a:tc>
              </a:tr>
              <a:tr h="471799">
                <a:tc>
                  <a:txBody>
                    <a:bodyPr/>
                    <a:lstStyle/>
                    <a:p>
                      <a:pPr algn="ctr" fontAlgn="ctr"/>
                      <a:r>
                        <a:rPr lang="en-US" sz="2000" b="1" i="0" u="none" strike="noStrike">
                          <a:solidFill>
                            <a:srgbClr val="0070C0"/>
                          </a:solidFill>
                          <a:effectLst/>
                          <a:latin typeface="Verdana"/>
                        </a:rPr>
                        <a:t>CMP</a:t>
                      </a:r>
                    </a:p>
                  </a:txBody>
                  <a:tcPr marL="9525" marR="9525" marT="9525" marB="0" anchor="ctr">
                    <a:lnL>
                      <a:noFill/>
                    </a:lnL>
                    <a:lnR>
                      <a:noFill/>
                    </a:lnR>
                    <a:lnT>
                      <a:noFill/>
                    </a:lnT>
                    <a:lnB>
                      <a:noFill/>
                    </a:lnB>
                  </a:tcPr>
                </a:tc>
                <a:tc>
                  <a:txBody>
                    <a:bodyPr/>
                    <a:lstStyle/>
                    <a:p>
                      <a:pPr algn="ctr" fontAlgn="ctr"/>
                      <a:r>
                        <a:rPr lang="en-US" sz="2000" b="1" i="0" u="none" strike="noStrike">
                          <a:solidFill>
                            <a:srgbClr val="000000"/>
                          </a:solidFill>
                          <a:effectLst/>
                          <a:latin typeface="Verdana"/>
                        </a:rPr>
                        <a:t>NCD</a:t>
                      </a:r>
                    </a:p>
                  </a:txBody>
                  <a:tcPr marL="9525" marR="9525" marT="9525" marB="0" anchor="ctr">
                    <a:lnL>
                      <a:noFill/>
                    </a:lnL>
                    <a:lnR>
                      <a:noFill/>
                    </a:lnR>
                    <a:lnT>
                      <a:noFill/>
                    </a:lnT>
                    <a:lnB>
                      <a:noFill/>
                    </a:lnB>
                  </a:tcPr>
                </a:tc>
                <a:tc>
                  <a:txBody>
                    <a:bodyPr/>
                    <a:lstStyle/>
                    <a:p>
                      <a:pPr algn="ctr" fontAlgn="ctr"/>
                      <a:r>
                        <a:rPr lang="en-US" sz="2000" b="1" i="0" u="none" strike="noStrike">
                          <a:solidFill>
                            <a:srgbClr val="000000"/>
                          </a:solidFill>
                          <a:effectLst/>
                          <a:latin typeface="Verdana"/>
                        </a:rPr>
                        <a:t>FI</a:t>
                      </a:r>
                    </a:p>
                  </a:txBody>
                  <a:tcPr marL="9525" marR="9525" marT="9525" marB="0" anchor="ctr">
                    <a:lnL>
                      <a:noFill/>
                    </a:lnL>
                    <a:lnR>
                      <a:noFill/>
                    </a:lnR>
                    <a:lnT>
                      <a:noFill/>
                    </a:lnT>
                    <a:lnB>
                      <a:noFill/>
                    </a:lnB>
                  </a:tcPr>
                </a:tc>
                <a:tc>
                  <a:txBody>
                    <a:bodyPr/>
                    <a:lstStyle/>
                    <a:p>
                      <a:pPr algn="ctr" fontAlgn="ctr"/>
                      <a:r>
                        <a:rPr lang="en-US" sz="2000" b="1" i="0" u="none" strike="noStrike">
                          <a:solidFill>
                            <a:srgbClr val="FF0000"/>
                          </a:solidFill>
                          <a:effectLst/>
                          <a:latin typeface="Verdana"/>
                        </a:rPr>
                        <a:t>PSC</a:t>
                      </a:r>
                    </a:p>
                  </a:txBody>
                  <a:tcPr marL="9525" marR="9525" marT="9525" marB="0" anchor="ctr">
                    <a:lnL>
                      <a:noFill/>
                    </a:lnL>
                    <a:lnR>
                      <a:noFill/>
                    </a:lnR>
                    <a:lnT>
                      <a:noFill/>
                    </a:lnT>
                    <a:lnB>
                      <a:noFill/>
                    </a:lnB>
                  </a:tcPr>
                </a:tc>
                <a:tc>
                  <a:txBody>
                    <a:bodyPr/>
                    <a:lstStyle/>
                    <a:p>
                      <a:pPr algn="ctr" fontAlgn="ctr"/>
                      <a:r>
                        <a:rPr lang="en-US" sz="2000" b="1" i="0" u="none" strike="noStrike" dirty="0">
                          <a:solidFill>
                            <a:srgbClr val="00B050"/>
                          </a:solidFill>
                          <a:effectLst/>
                          <a:latin typeface="Verdana"/>
                        </a:rPr>
                        <a:t>MAC</a:t>
                      </a:r>
                    </a:p>
                  </a:txBody>
                  <a:tcPr marL="9525" marR="9525" marT="9525" marB="0" anchor="ctr">
                    <a:lnL>
                      <a:noFill/>
                    </a:lnL>
                    <a:lnR>
                      <a:noFill/>
                    </a:lnR>
                    <a:lnT>
                      <a:noFill/>
                    </a:lnT>
                    <a:lnB>
                      <a:noFill/>
                    </a:lnB>
                  </a:tcPr>
                </a:tc>
                <a:tc>
                  <a:txBody>
                    <a:bodyPr/>
                    <a:lstStyle/>
                    <a:p>
                      <a:pPr algn="ctr" fontAlgn="ctr"/>
                      <a:r>
                        <a:rPr lang="en-US" sz="2000" b="1" i="0" u="none" strike="noStrike" dirty="0">
                          <a:solidFill>
                            <a:srgbClr val="000000"/>
                          </a:solidFill>
                          <a:effectLst/>
                          <a:latin typeface="Verdana"/>
                        </a:rPr>
                        <a:t>NCCI</a:t>
                      </a:r>
                    </a:p>
                  </a:txBody>
                  <a:tcPr marL="9525" marR="9525" marT="9525" marB="0" anchor="ctr">
                    <a:lnL>
                      <a:noFill/>
                    </a:lnL>
                    <a:lnR>
                      <a:noFill/>
                    </a:lnR>
                    <a:lnT>
                      <a:noFill/>
                    </a:lnT>
                    <a:lnB>
                      <a:noFill/>
                    </a:lnB>
                  </a:tcPr>
                </a:tc>
                <a:tc>
                  <a:txBody>
                    <a:bodyPr/>
                    <a:lstStyle/>
                    <a:p>
                      <a:pPr algn="ctr" fontAlgn="ctr"/>
                      <a:endParaRPr lang="en-US" sz="2000" b="1" i="0" u="none" strike="noStrike" dirty="0">
                        <a:solidFill>
                          <a:srgbClr val="000000"/>
                        </a:solidFill>
                        <a:effectLst/>
                        <a:latin typeface="Verdana"/>
                      </a:endParaRPr>
                    </a:p>
                  </a:txBody>
                  <a:tcPr marL="9525" marR="9525" marT="9525" marB="0" anchor="ctr">
                    <a:lnL>
                      <a:noFill/>
                    </a:lnL>
                    <a:lnR>
                      <a:noFill/>
                    </a:lnR>
                    <a:lnT>
                      <a:noFill/>
                    </a:lnT>
                    <a:lnB>
                      <a:noFill/>
                    </a:lnB>
                  </a:tcPr>
                </a:tc>
              </a:tr>
            </a:tbl>
          </a:graphicData>
        </a:graphic>
      </p:graphicFrame>
      <p:grpSp>
        <p:nvGrpSpPr>
          <p:cNvPr id="26" name="Group 25"/>
          <p:cNvGrpSpPr/>
          <p:nvPr/>
        </p:nvGrpSpPr>
        <p:grpSpPr>
          <a:xfrm>
            <a:off x="1325242" y="25908000"/>
            <a:ext cx="9114158" cy="14558733"/>
            <a:chOff x="11615920" y="28194000"/>
            <a:chExt cx="9114158" cy="14558733"/>
          </a:xfrm>
        </p:grpSpPr>
        <p:sp>
          <p:nvSpPr>
            <p:cNvPr id="25" name="Rounded Rectangle 24"/>
            <p:cNvSpPr/>
            <p:nvPr/>
          </p:nvSpPr>
          <p:spPr>
            <a:xfrm>
              <a:off x="11615920" y="28727400"/>
              <a:ext cx="9114158" cy="14025333"/>
            </a:xfrm>
            <a:prstGeom prst="round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 descr="image003"/>
            <p:cNvPicPr>
              <a:picLocks noChangeAspect="1" noChangeArrowheads="1"/>
            </p:cNvPicPr>
            <p:nvPr/>
          </p:nvPicPr>
          <p:blipFill rotWithShape="1">
            <a:blip r:embed="rId14">
              <a:extLst>
                <a:ext uri="{28A0092B-C50C-407E-A947-70E740481C1C}">
                  <a14:useLocalDpi xmlns:a14="http://schemas.microsoft.com/office/drawing/2010/main" val="0"/>
                </a:ext>
              </a:extLst>
            </a:blip>
            <a:srcRect t="4762"/>
            <a:stretch/>
          </p:blipFill>
          <p:spPr bwMode="auto">
            <a:xfrm>
              <a:off x="11615920" y="28194000"/>
              <a:ext cx="9114158" cy="609590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9" name="Rectangle 38"/>
            <p:cNvSpPr/>
            <p:nvPr/>
          </p:nvSpPr>
          <p:spPr>
            <a:xfrm>
              <a:off x="11924399" y="34442400"/>
              <a:ext cx="8497201" cy="7109639"/>
            </a:xfrm>
            <a:prstGeom prst="rect">
              <a:avLst/>
            </a:prstGeom>
            <a:solidFill>
              <a:schemeClr val="bg1"/>
            </a:solidFill>
          </p:spPr>
          <p:txBody>
            <a:bodyPr wrap="square">
              <a:spAutoFit/>
            </a:bodyPr>
            <a:lstStyle/>
            <a:p>
              <a:r>
                <a:rPr lang="en-US" sz="2400" b="1" dirty="0"/>
                <a:t>External CT audit types: </a:t>
              </a:r>
              <a:endParaRPr lang="en-US" sz="2400" dirty="0"/>
            </a:p>
            <a:p>
              <a:pPr lvl="0"/>
              <a:r>
                <a:rPr lang="en-US" sz="2400" dirty="0">
                  <a:effectLst>
                    <a:glow>
                      <a:srgbClr val="000000"/>
                    </a:glow>
                    <a:outerShdw sx="0" sy="0">
                      <a:srgbClr val="000000"/>
                    </a:outerShdw>
                    <a:reflection stA="0" endPos="0" fadeDir="0" sx="0" sy="0"/>
                  </a:effectLst>
                </a:rPr>
                <a:t>pre-qualification, qualification, study specific &amp; for-cause</a:t>
              </a:r>
            </a:p>
            <a:p>
              <a:r>
                <a:rPr lang="en-US" sz="2400" b="1" dirty="0"/>
                <a:t>Our Role: </a:t>
              </a:r>
              <a:endParaRPr lang="en-US" sz="2400" dirty="0"/>
            </a:p>
            <a:p>
              <a:pPr lvl="0"/>
              <a:r>
                <a:rPr lang="en-US" sz="2400" dirty="0">
                  <a:effectLst>
                    <a:glow>
                      <a:srgbClr val="000000"/>
                    </a:glow>
                    <a:outerShdw sx="0" sy="0">
                      <a:srgbClr val="000000"/>
                    </a:outerShdw>
                    <a:reflection stA="0" endPos="0" fadeDir="0" sx="0" sy="0"/>
                  </a:effectLst>
                </a:rPr>
                <a:t>Promote an environment of audit preparedness</a:t>
              </a:r>
            </a:p>
            <a:p>
              <a:pPr lvl="0"/>
              <a:r>
                <a:rPr lang="en-US" sz="2400" dirty="0">
                  <a:effectLst>
                    <a:glow>
                      <a:srgbClr val="000000"/>
                    </a:glow>
                    <a:outerShdw sx="0" sy="0">
                      <a:srgbClr val="000000"/>
                    </a:outerShdw>
                    <a:reflection stA="0" endPos="0" fadeDir="0" sx="0" sy="0"/>
                  </a:effectLst>
                </a:rPr>
                <a:t>Ongoing monitoring of CT study documents</a:t>
              </a:r>
            </a:p>
            <a:p>
              <a:pPr lvl="0"/>
              <a:r>
                <a:rPr lang="en-US" sz="2400" dirty="0">
                  <a:effectLst>
                    <a:glow>
                      <a:srgbClr val="000000"/>
                    </a:glow>
                    <a:outerShdw sx="0" sy="0">
                      <a:srgbClr val="000000"/>
                    </a:outerShdw>
                    <a:reflection stA="0" endPos="0" fadeDir="0" sx="0" sy="0"/>
                  </a:effectLst>
                </a:rPr>
                <a:t>Perform laboratory tracer audits</a:t>
              </a:r>
            </a:p>
            <a:p>
              <a:pPr lvl="0"/>
              <a:r>
                <a:rPr lang="en-US" sz="2400" dirty="0">
                  <a:effectLst>
                    <a:glow>
                      <a:srgbClr val="000000"/>
                    </a:glow>
                    <a:outerShdw sx="0" sy="0">
                      <a:srgbClr val="000000"/>
                    </a:outerShdw>
                    <a:reflection stA="0" endPos="0" fadeDir="0" sx="0" sy="0"/>
                  </a:effectLst>
                </a:rPr>
                <a:t>Perform “mock- audits” of study</a:t>
              </a:r>
            </a:p>
            <a:p>
              <a:pPr lvl="0"/>
              <a:r>
                <a:rPr lang="en-US" sz="2400" dirty="0">
                  <a:effectLst>
                    <a:glow>
                      <a:srgbClr val="000000"/>
                    </a:glow>
                    <a:outerShdw sx="0" sy="0">
                      <a:srgbClr val="000000"/>
                    </a:outerShdw>
                    <a:reflection stA="0" endPos="0" fadeDir="0" sx="0" sy="0"/>
                  </a:effectLst>
                </a:rPr>
                <a:t>Facilitate external audits</a:t>
              </a:r>
            </a:p>
            <a:p>
              <a:pPr lvl="0"/>
              <a:r>
                <a:rPr lang="en-US" sz="2400" dirty="0">
                  <a:effectLst>
                    <a:glow>
                      <a:srgbClr val="000000"/>
                    </a:glow>
                    <a:outerShdw sx="0" sy="0">
                      <a:srgbClr val="000000"/>
                    </a:outerShdw>
                    <a:reflection stA="0" endPos="0" fadeDir="0" sx="0" sy="0"/>
                  </a:effectLst>
                </a:rPr>
                <a:t>Encourage an “information sharing” approach with client auditor</a:t>
              </a:r>
            </a:p>
            <a:p>
              <a:pPr lvl="0"/>
              <a:r>
                <a:rPr lang="en-US" sz="2400" dirty="0">
                  <a:effectLst>
                    <a:glow>
                      <a:srgbClr val="000000"/>
                    </a:glow>
                    <a:outerShdw sx="0" sy="0">
                      <a:srgbClr val="000000"/>
                    </a:outerShdw>
                    <a:reflection stA="0" endPos="0" fadeDir="0" sx="0" sy="0"/>
                  </a:effectLst>
                </a:rPr>
                <a:t>Provide response to audit findings</a:t>
              </a:r>
            </a:p>
            <a:p>
              <a:pPr lvl="0"/>
              <a:r>
                <a:rPr lang="en-US" sz="2400" dirty="0">
                  <a:effectLst>
                    <a:glow>
                      <a:srgbClr val="000000"/>
                    </a:glow>
                    <a:outerShdw sx="0" sy="0">
                      <a:srgbClr val="000000"/>
                    </a:outerShdw>
                    <a:reflection stA="0" endPos="0" fadeDir="0" sx="0" sy="0"/>
                  </a:effectLst>
                </a:rPr>
                <a:t>Support resolution of audit finding resolution</a:t>
              </a:r>
              <a:r>
                <a:rPr lang="en-US" sz="2400" dirty="0" smtClean="0">
                  <a:effectLst>
                    <a:glow>
                      <a:srgbClr val="000000"/>
                    </a:glow>
                    <a:outerShdw sx="0" sy="0">
                      <a:srgbClr val="000000"/>
                    </a:outerShdw>
                    <a:reflection stA="0" endPos="0" fadeDir="0" sx="0" sy="0"/>
                  </a:effectLst>
                </a:rPr>
                <a:t>.</a:t>
              </a:r>
            </a:p>
            <a:p>
              <a:pPr lvl="0"/>
              <a:endParaRPr lang="en-US" sz="2400" dirty="0">
                <a:effectLst>
                  <a:glow>
                    <a:srgbClr val="000000"/>
                  </a:glow>
                  <a:outerShdw sx="0" sy="0">
                    <a:srgbClr val="000000"/>
                  </a:outerShdw>
                  <a:reflection stA="0" endPos="0" fadeDir="0" sx="0" sy="0"/>
                </a:effectLst>
              </a:endParaRPr>
            </a:p>
            <a:p>
              <a:pPr fontAlgn="base"/>
              <a:r>
                <a:rPr lang="en-US" sz="2400" dirty="0"/>
                <a:t>Clinical Trials sample is a “</a:t>
              </a:r>
              <a:r>
                <a:rPr lang="en-US" sz="2400" b="1" i="1" dirty="0"/>
                <a:t>one time opportunity</a:t>
              </a:r>
              <a:r>
                <a:rPr lang="en-US" sz="2400" dirty="0"/>
                <a:t>” to capture specific information contained in the specimen only at that specific time period. </a:t>
              </a:r>
              <a:endParaRPr lang="en-US" sz="2400" dirty="0" smtClean="0"/>
            </a:p>
            <a:p>
              <a:pPr fontAlgn="base"/>
              <a:endParaRPr lang="en-US" sz="2400" dirty="0"/>
            </a:p>
            <a:p>
              <a:pPr fontAlgn="base"/>
              <a:r>
                <a:rPr lang="en-US" sz="2400" b="1" i="1" dirty="0" smtClean="0">
                  <a:solidFill>
                    <a:schemeClr val="bg1">
                      <a:lumMod val="65000"/>
                    </a:schemeClr>
                  </a:solidFill>
                </a:rPr>
                <a:t>                  CLIA   </a:t>
              </a:r>
              <a:r>
                <a:rPr lang="en-US" sz="2400" b="1" i="1" dirty="0">
                  <a:solidFill>
                    <a:schemeClr val="bg1">
                      <a:lumMod val="65000"/>
                    </a:schemeClr>
                  </a:solidFill>
                </a:rPr>
                <a:t>CAP   ICH E6 GCP   </a:t>
              </a:r>
              <a:r>
                <a:rPr lang="en-US" sz="2400" b="1" i="1" dirty="0" err="1" smtClean="0">
                  <a:solidFill>
                    <a:schemeClr val="bg1">
                      <a:lumMod val="65000"/>
                    </a:schemeClr>
                  </a:solidFill>
                </a:rPr>
                <a:t>GxP</a:t>
              </a:r>
              <a:endParaRPr lang="en-US" sz="2400" b="1" i="1" dirty="0" smtClean="0">
                <a:solidFill>
                  <a:schemeClr val="bg1">
                    <a:lumMod val="65000"/>
                  </a:schemeClr>
                </a:solidFill>
              </a:endParaRPr>
            </a:p>
            <a:p>
              <a:pPr fontAlgn="base"/>
              <a:endParaRPr lang="en-US" sz="2400" i="1" dirty="0">
                <a:solidFill>
                  <a:schemeClr val="bg1">
                    <a:lumMod val="65000"/>
                  </a:schemeClr>
                </a:solidFill>
              </a:endParaRPr>
            </a:p>
          </p:txBody>
        </p:sp>
      </p:grpSp>
      <p:sp>
        <p:nvSpPr>
          <p:cNvPr id="20" name="Rectangle 19"/>
          <p:cNvSpPr/>
          <p:nvPr/>
        </p:nvSpPr>
        <p:spPr>
          <a:xfrm>
            <a:off x="11430001" y="11430000"/>
            <a:ext cx="7772399" cy="3610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panose="020B0604020202020204" pitchFamily="34" charset="0"/>
                <a:cs typeface="Arial" panose="020B0604020202020204" pitchFamily="34" charset="0"/>
              </a:rPr>
              <a:t>Quality and Compliance Team Members:</a:t>
            </a:r>
          </a:p>
          <a:p>
            <a:pPr algn="ctr"/>
            <a:r>
              <a:rPr lang="en-US" sz="3200" dirty="0">
                <a:solidFill>
                  <a:schemeClr val="tx1"/>
                </a:solidFill>
                <a:latin typeface="Arial" panose="020B0604020202020204" pitchFamily="34" charset="0"/>
                <a:cs typeface="Arial" panose="020B0604020202020204" pitchFamily="34" charset="0"/>
              </a:rPr>
              <a:t>Dr. Julietta Fiscella</a:t>
            </a:r>
          </a:p>
          <a:p>
            <a:pPr algn="ctr"/>
            <a:r>
              <a:rPr lang="en-US" sz="3200" dirty="0">
                <a:solidFill>
                  <a:schemeClr val="tx1"/>
                </a:solidFill>
                <a:latin typeface="Arial" panose="020B0604020202020204" pitchFamily="34" charset="0"/>
                <a:cs typeface="Arial" panose="020B0604020202020204" pitchFamily="34" charset="0"/>
              </a:rPr>
              <a:t>Fran Gersonia</a:t>
            </a:r>
          </a:p>
          <a:p>
            <a:pPr algn="ctr"/>
            <a:r>
              <a:rPr lang="en-US" sz="3200" dirty="0">
                <a:solidFill>
                  <a:schemeClr val="tx1"/>
                </a:solidFill>
                <a:latin typeface="Arial" panose="020B0604020202020204" pitchFamily="34" charset="0"/>
                <a:cs typeface="Arial" panose="020B0604020202020204" pitchFamily="34" charset="0"/>
              </a:rPr>
              <a:t>Maimoona Ramaswamy</a:t>
            </a:r>
          </a:p>
          <a:p>
            <a:pPr algn="ctr"/>
            <a:r>
              <a:rPr lang="en-US" sz="3200" dirty="0">
                <a:solidFill>
                  <a:schemeClr val="tx1"/>
                </a:solidFill>
                <a:latin typeface="Arial" panose="020B0604020202020204" pitchFamily="34" charset="0"/>
                <a:cs typeface="Arial" panose="020B0604020202020204" pitchFamily="34" charset="0"/>
              </a:rPr>
              <a:t>Lois Thom</a:t>
            </a:r>
          </a:p>
          <a:p>
            <a:pPr algn="ctr"/>
            <a:r>
              <a:rPr lang="en-US" sz="3200" dirty="0">
                <a:solidFill>
                  <a:schemeClr val="tx1"/>
                </a:solidFill>
                <a:latin typeface="Arial" panose="020B0604020202020204" pitchFamily="34" charset="0"/>
                <a:cs typeface="Arial" panose="020B0604020202020204" pitchFamily="34" charset="0"/>
              </a:rPr>
              <a:t>Debbie Congdon</a:t>
            </a:r>
          </a:p>
          <a:p>
            <a:pPr algn="ctr"/>
            <a:r>
              <a:rPr lang="en-US" sz="3200" dirty="0">
                <a:solidFill>
                  <a:schemeClr val="tx1"/>
                </a:solidFill>
                <a:latin typeface="Arial" panose="020B0604020202020204" pitchFamily="34" charset="0"/>
                <a:cs typeface="Arial" panose="020B0604020202020204" pitchFamily="34" charset="0"/>
              </a:rPr>
              <a:t>Heather Cote</a:t>
            </a:r>
          </a:p>
          <a:p>
            <a:pPr algn="ctr"/>
            <a:r>
              <a:rPr lang="en-US" sz="3200" dirty="0">
                <a:solidFill>
                  <a:schemeClr val="tx1"/>
                </a:solidFill>
                <a:latin typeface="Arial" panose="020B0604020202020204" pitchFamily="34" charset="0"/>
                <a:cs typeface="Arial" panose="020B0604020202020204" pitchFamily="34" charset="0"/>
              </a:rPr>
              <a:t>Ross Petersen</a:t>
            </a:r>
          </a:p>
        </p:txBody>
      </p:sp>
      <p:pic>
        <p:nvPicPr>
          <p:cNvPr id="40" name="Picture 39" descr="cid:90715433-026C-4BF4-AA3C-EF7D3BF6EC6F"/>
          <p:cNvPicPr/>
          <p:nvPr/>
        </p:nvPicPr>
        <p:blipFill rotWithShape="1">
          <a:blip r:embed="rId15" r:link="rId16" cstate="print">
            <a:extLst>
              <a:ext uri="{28A0092B-C50C-407E-A947-70E740481C1C}">
                <a14:useLocalDpi xmlns:a14="http://schemas.microsoft.com/office/drawing/2010/main" val="0"/>
              </a:ext>
            </a:extLst>
          </a:blip>
          <a:srcRect l="-923" t="20616"/>
          <a:stretch/>
        </p:blipFill>
        <p:spPr bwMode="auto">
          <a:xfrm>
            <a:off x="10287000" y="4838699"/>
            <a:ext cx="9849232" cy="6102073"/>
          </a:xfrm>
          <a:prstGeom prst="rect">
            <a:avLst/>
          </a:prstGeom>
          <a:ln w="38100" cap="sq">
            <a:no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026" name="Picture 15" descr="image007"/>
          <p:cNvPicPr>
            <a:picLocks noChangeAspect="1" noChangeArrowheads="1"/>
          </p:cNvPicPr>
          <p:nvPr/>
        </p:nvPicPr>
        <p:blipFill rotWithShape="1">
          <a:blip r:embed="rId17">
            <a:extLst>
              <a:ext uri="{28A0092B-C50C-407E-A947-70E740481C1C}">
                <a14:useLocalDpi xmlns:a14="http://schemas.microsoft.com/office/drawing/2010/main" val="0"/>
              </a:ext>
            </a:extLst>
          </a:blip>
          <a:srcRect t="25940"/>
          <a:stretch/>
        </p:blipFill>
        <p:spPr bwMode="auto">
          <a:xfrm>
            <a:off x="2416870" y="18689811"/>
            <a:ext cx="7108130" cy="394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2057400" y="21412200"/>
            <a:ext cx="7688879" cy="3416320"/>
          </a:xfrm>
          <a:prstGeom prst="rect">
            <a:avLst/>
          </a:prstGeom>
        </p:spPr>
        <p:txBody>
          <a:bodyPr wrap="square">
            <a:spAutoFit/>
          </a:bodyPr>
          <a:lstStyle/>
          <a:p>
            <a:pPr lvl="0" fontAlgn="base" hangingPunct="0"/>
            <a:r>
              <a:rPr lang="en-US" sz="2400" dirty="0" smtClean="0"/>
              <a:t>The Quality Assurance Team is responsible  and works with all labs to :</a:t>
            </a:r>
          </a:p>
          <a:p>
            <a:pPr lvl="0" fontAlgn="base" hangingPunct="0"/>
            <a:endParaRPr lang="en-US" sz="2400" dirty="0"/>
          </a:p>
          <a:p>
            <a:pPr marL="342900" lvl="0" indent="-342900" fontAlgn="base" hangingPunct="0">
              <a:buFont typeface="Arial" panose="020B0604020202020204" pitchFamily="34" charset="0"/>
              <a:buChar char="•"/>
            </a:pPr>
            <a:r>
              <a:rPr lang="en-US" sz="2400" dirty="0" smtClean="0"/>
              <a:t>Continuously </a:t>
            </a:r>
            <a:r>
              <a:rPr lang="en-US" sz="2400" dirty="0"/>
              <a:t>monitor data on a periodic, random basis</a:t>
            </a:r>
          </a:p>
          <a:p>
            <a:pPr marL="342900" lvl="0" indent="-342900" fontAlgn="base" hangingPunct="0">
              <a:buFont typeface="Arial" panose="020B0604020202020204" pitchFamily="34" charset="0"/>
              <a:buChar char="•"/>
            </a:pPr>
            <a:r>
              <a:rPr lang="en-US" sz="2400" dirty="0"/>
              <a:t>Provide ongoing training to personnel </a:t>
            </a:r>
          </a:p>
          <a:p>
            <a:pPr marL="342900" lvl="0" indent="-342900" fontAlgn="base" hangingPunct="0">
              <a:buFont typeface="Arial" panose="020B0604020202020204" pitchFamily="34" charset="0"/>
              <a:buChar char="•"/>
            </a:pPr>
            <a:r>
              <a:rPr lang="en-US" sz="2400" dirty="0"/>
              <a:t>Perform investigations if a problem is detected</a:t>
            </a:r>
          </a:p>
          <a:p>
            <a:pPr marL="342900" lvl="0" indent="-342900" fontAlgn="base" hangingPunct="0">
              <a:buFont typeface="Arial" panose="020B0604020202020204" pitchFamily="34" charset="0"/>
              <a:buChar char="•"/>
            </a:pPr>
            <a:r>
              <a:rPr lang="en-US" sz="2400" dirty="0"/>
              <a:t>Notify providers/clients and reissues reports if data/results are negatively impacted</a:t>
            </a:r>
          </a:p>
        </p:txBody>
      </p:sp>
      <p:grpSp>
        <p:nvGrpSpPr>
          <p:cNvPr id="31" name="Group 30"/>
          <p:cNvGrpSpPr/>
          <p:nvPr/>
        </p:nvGrpSpPr>
        <p:grpSpPr>
          <a:xfrm>
            <a:off x="11963400" y="28346400"/>
            <a:ext cx="8572757" cy="12067741"/>
            <a:chOff x="847467" y="18412259"/>
            <a:chExt cx="8572757" cy="12067741"/>
          </a:xfrm>
        </p:grpSpPr>
        <p:sp>
          <p:nvSpPr>
            <p:cNvPr id="30" name="Rounded Rectangle 29"/>
            <p:cNvSpPr/>
            <p:nvPr/>
          </p:nvSpPr>
          <p:spPr>
            <a:xfrm>
              <a:off x="847467" y="18412259"/>
              <a:ext cx="8572757" cy="12067741"/>
            </a:xfrm>
            <a:prstGeom prst="round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6" descr="C:\Users\dcongdon\Pictures\untitled.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76400" y="18655742"/>
              <a:ext cx="6753224" cy="411782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343024" y="22958244"/>
              <a:ext cx="7630465" cy="7109639"/>
            </a:xfrm>
            <a:prstGeom prst="rect">
              <a:avLst/>
            </a:prstGeom>
            <a:noFill/>
          </p:spPr>
          <p:txBody>
            <a:bodyPr wrap="square" rtlCol="0">
              <a:spAutoFit/>
            </a:bodyPr>
            <a:lstStyle/>
            <a:p>
              <a:r>
                <a:rPr lang="en-US" sz="2400" dirty="0" smtClean="0"/>
                <a:t>In 2015:</a:t>
              </a:r>
            </a:p>
            <a:p>
              <a:pPr marL="342900" indent="-342900">
                <a:buFont typeface="Arial" panose="020B0604020202020204" pitchFamily="34" charset="0"/>
                <a:buChar char="•"/>
              </a:pPr>
              <a:r>
                <a:rPr lang="en-US" sz="2400" dirty="0" smtClean="0"/>
                <a:t>The team performed approximately 65  internal audits</a:t>
              </a:r>
            </a:p>
            <a:p>
              <a:pPr marL="342900" indent="-342900">
                <a:buFont typeface="Arial" panose="020B0604020202020204" pitchFamily="34" charset="0"/>
                <a:buChar char="•"/>
              </a:pPr>
              <a:r>
                <a:rPr lang="en-US" sz="2400" dirty="0" smtClean="0"/>
                <a:t>The team participated and prepared  for </a:t>
              </a:r>
              <a:r>
                <a:rPr lang="en-US" sz="2400" dirty="0"/>
                <a:t> </a:t>
              </a:r>
              <a:r>
                <a:rPr lang="en-US" sz="2400" dirty="0" smtClean="0"/>
                <a:t>5  NYS Inspections and  3 CAP inspections. </a:t>
              </a:r>
            </a:p>
            <a:p>
              <a:pPr marL="342900" indent="-342900">
                <a:buFont typeface="Arial" panose="020B0604020202020204" pitchFamily="34" charset="0"/>
                <a:buChar char="•"/>
              </a:pPr>
              <a:r>
                <a:rPr lang="en-US" sz="2400" dirty="0" smtClean="0"/>
                <a:t>The team participated and prepared for 6 external client audits for clinical trials.</a:t>
              </a:r>
            </a:p>
            <a:p>
              <a:r>
                <a:rPr lang="en-US" sz="2400" b="1" dirty="0" smtClean="0"/>
                <a:t>Tips for Successful Audit:</a:t>
              </a:r>
              <a:endParaRPr lang="en-US" sz="2400" b="1" dirty="0"/>
            </a:p>
            <a:p>
              <a:pPr marL="342900" indent="-342900">
                <a:buFont typeface="Arial" panose="020B0604020202020204" pitchFamily="34" charset="0"/>
                <a:buChar char="•"/>
              </a:pPr>
              <a:r>
                <a:rPr lang="en-US" sz="2400" dirty="0"/>
                <a:t>Respond to the question asked with simple, honest, and complete answers.</a:t>
              </a:r>
            </a:p>
            <a:p>
              <a:pPr marL="342900" indent="-342900">
                <a:buFont typeface="Arial" panose="020B0604020202020204" pitchFamily="34" charset="0"/>
                <a:buChar char="•"/>
              </a:pPr>
              <a:r>
                <a:rPr lang="en-US" sz="2400" dirty="0"/>
                <a:t>Listen actively and ask for clarification if you are unsure of what is being asked.</a:t>
              </a:r>
            </a:p>
            <a:p>
              <a:pPr marL="342900" indent="-342900">
                <a:buFont typeface="Arial" panose="020B0604020202020204" pitchFamily="34" charset="0"/>
                <a:buChar char="•"/>
              </a:pPr>
              <a:r>
                <a:rPr lang="en-US" sz="2400" dirty="0"/>
                <a:t>Don’t rely on memory alone – review the documents yourself.</a:t>
              </a:r>
            </a:p>
            <a:p>
              <a:pPr marL="342900" indent="-342900">
                <a:buFont typeface="Arial" panose="020B0604020202020204" pitchFamily="34" charset="0"/>
                <a:buChar char="•"/>
              </a:pPr>
              <a:r>
                <a:rPr lang="en-US" sz="2400" dirty="0"/>
                <a:t>Deferring to and locating the correct person to answer the question asked within a specified</a:t>
              </a:r>
            </a:p>
            <a:p>
              <a:r>
                <a:rPr lang="en-US" sz="2400" dirty="0" smtClean="0"/>
                <a:t>     time </a:t>
              </a:r>
              <a:r>
                <a:rPr lang="en-US" sz="2400" dirty="0"/>
                <a:t>window is acceptable.</a:t>
              </a:r>
            </a:p>
            <a:p>
              <a:pPr marL="342900" indent="-342900">
                <a:buFont typeface="Arial" panose="020B0604020202020204" pitchFamily="34" charset="0"/>
                <a:buChar char="•"/>
              </a:pPr>
              <a:r>
                <a:rPr lang="en-US" sz="2400" dirty="0"/>
                <a:t>It takes a village…Assemble and rely on a Team</a:t>
              </a:r>
            </a:p>
            <a:p>
              <a:endParaRPr lang="en-US" sz="2400" dirty="0" smtClean="0"/>
            </a:p>
          </p:txBody>
        </p:sp>
      </p:grpSp>
      <p:grpSp>
        <p:nvGrpSpPr>
          <p:cNvPr id="41" name="Group 40"/>
          <p:cNvGrpSpPr/>
          <p:nvPr/>
        </p:nvGrpSpPr>
        <p:grpSpPr>
          <a:xfrm>
            <a:off x="11887200" y="18516600"/>
            <a:ext cx="8686800" cy="8948042"/>
            <a:chOff x="10896600" y="18412259"/>
            <a:chExt cx="8686800" cy="8948042"/>
          </a:xfrm>
        </p:grpSpPr>
        <p:sp>
          <p:nvSpPr>
            <p:cNvPr id="32" name="Rounded Rectangle 31"/>
            <p:cNvSpPr/>
            <p:nvPr/>
          </p:nvSpPr>
          <p:spPr>
            <a:xfrm>
              <a:off x="10896600" y="18412259"/>
              <a:ext cx="8686800" cy="8948042"/>
            </a:xfrm>
            <a:prstGeom prst="round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22066" y="18521174"/>
              <a:ext cx="4972050" cy="4952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11201400" y="23410581"/>
              <a:ext cx="8229600" cy="3416320"/>
            </a:xfrm>
            <a:prstGeom prst="rect">
              <a:avLst/>
            </a:prstGeom>
          </p:spPr>
          <p:txBody>
            <a:bodyPr wrap="square">
              <a:spAutoFit/>
            </a:bodyPr>
            <a:lstStyle/>
            <a:p>
              <a:r>
                <a:rPr lang="en-US" sz="2400" b="1" u="sng" dirty="0"/>
                <a:t>QC vs. QA</a:t>
              </a:r>
              <a:endParaRPr lang="en-US" sz="2400" dirty="0"/>
            </a:p>
            <a:p>
              <a:pPr marL="852488" lvl="0" indent="-852488"/>
              <a:r>
                <a:rPr lang="en-US" sz="2400" b="1" dirty="0"/>
                <a:t>QC</a:t>
              </a:r>
              <a:r>
                <a:rPr lang="en-US" sz="2400" dirty="0"/>
                <a:t> –  refers to the procedures for the measures that must be included during each assay run to verify that the test is working properly.  This is a laboratory function.</a:t>
              </a:r>
            </a:p>
            <a:p>
              <a:pPr marL="806450" lvl="0" indent="-806450"/>
              <a:r>
                <a:rPr lang="en-US" sz="2400" b="1" dirty="0"/>
                <a:t>QA</a:t>
              </a:r>
              <a:r>
                <a:rPr lang="en-US" sz="2400" dirty="0"/>
                <a:t> – refers to the overall program that ensures the final results reported by the laboratory are correct.  QA activities are performed by staff who are not directly involved with the analysis of clinical samples.</a:t>
              </a:r>
            </a:p>
          </p:txBody>
        </p:sp>
      </p:grpSp>
      <p:grpSp>
        <p:nvGrpSpPr>
          <p:cNvPr id="43" name="Group 42"/>
          <p:cNvGrpSpPr/>
          <p:nvPr/>
        </p:nvGrpSpPr>
        <p:grpSpPr>
          <a:xfrm>
            <a:off x="21869400" y="18412259"/>
            <a:ext cx="9562718" cy="6631228"/>
            <a:chOff x="21945600" y="18412259"/>
            <a:chExt cx="9562718" cy="6631228"/>
          </a:xfrm>
        </p:grpSpPr>
        <p:sp>
          <p:nvSpPr>
            <p:cNvPr id="42" name="Rounded Rectangle 41"/>
            <p:cNvSpPr/>
            <p:nvPr/>
          </p:nvSpPr>
          <p:spPr>
            <a:xfrm>
              <a:off x="21945600" y="18412259"/>
              <a:ext cx="9562718" cy="6631228"/>
            </a:xfrm>
            <a:prstGeom prst="round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descr="C:\Users\dcongdon\Pictures\Rules3.jpg"/>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7102" t="-718" r="6661" b="718"/>
            <a:stretch/>
          </p:blipFill>
          <p:spPr bwMode="auto">
            <a:xfrm>
              <a:off x="22194918" y="19050000"/>
              <a:ext cx="3027282" cy="5438341"/>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25222200" y="18965644"/>
              <a:ext cx="6168263" cy="5570756"/>
            </a:xfrm>
            <a:prstGeom prst="rect">
              <a:avLst/>
            </a:prstGeom>
          </p:spPr>
          <p:txBody>
            <a:bodyPr wrap="square">
              <a:spAutoFit/>
            </a:bodyPr>
            <a:lstStyle/>
            <a:p>
              <a:r>
                <a:rPr lang="en-US" sz="2800" b="1" i="1" dirty="0" smtClean="0"/>
                <a:t>What is Compliance?</a:t>
              </a:r>
            </a:p>
            <a:p>
              <a:endParaRPr lang="en-US" sz="2400" dirty="0" smtClean="0"/>
            </a:p>
            <a:p>
              <a:r>
                <a:rPr lang="en-US" sz="2800" dirty="0" smtClean="0">
                  <a:latin typeface="Cambria" panose="02040503050406030204" pitchFamily="18" charset="0"/>
                </a:rPr>
                <a:t>Compliance </a:t>
              </a:r>
              <a:r>
                <a:rPr lang="en-US" sz="2800" dirty="0">
                  <a:latin typeface="Cambria" panose="02040503050406030204" pitchFamily="18" charset="0"/>
                </a:rPr>
                <a:t>is to the business side </a:t>
              </a:r>
              <a:r>
                <a:rPr lang="en-US" sz="2800" dirty="0" smtClean="0">
                  <a:latin typeface="Cambria" panose="02040503050406030204" pitchFamily="18" charset="0"/>
                </a:rPr>
                <a:t>of laboratories what </a:t>
              </a:r>
              <a:r>
                <a:rPr lang="en-US" sz="2800" dirty="0">
                  <a:latin typeface="Cambria" panose="02040503050406030204" pitchFamily="18" charset="0"/>
                </a:rPr>
                <a:t>the Clinical Laboratory Improvement </a:t>
              </a:r>
              <a:r>
                <a:rPr lang="en-US" sz="2800" dirty="0" smtClean="0">
                  <a:latin typeface="Cambria" panose="02040503050406030204" pitchFamily="18" charset="0"/>
                </a:rPr>
                <a:t>Amendments (</a:t>
              </a:r>
              <a:r>
                <a:rPr lang="en-US" sz="2800" dirty="0">
                  <a:latin typeface="Cambria" panose="02040503050406030204" pitchFamily="18" charset="0"/>
                </a:rPr>
                <a:t>CLIA) of 1988 is to the analytical and regulatory side. </a:t>
              </a:r>
              <a:endParaRPr lang="en-US" sz="2800" dirty="0" smtClean="0">
                <a:latin typeface="Cambria" panose="02040503050406030204" pitchFamily="18" charset="0"/>
              </a:endParaRPr>
            </a:p>
            <a:p>
              <a:endParaRPr lang="en-US" sz="2800" dirty="0">
                <a:latin typeface="Cambria" panose="02040503050406030204" pitchFamily="18" charset="0"/>
              </a:endParaRPr>
            </a:p>
            <a:p>
              <a:r>
                <a:rPr lang="en-US" sz="2800" dirty="0" smtClean="0">
                  <a:latin typeface="Cambria" panose="02040503050406030204" pitchFamily="18" charset="0"/>
                </a:rPr>
                <a:t>Compliance is </a:t>
              </a:r>
              <a:r>
                <a:rPr lang="en-US" sz="2800" dirty="0">
                  <a:latin typeface="Cambria" panose="02040503050406030204" pitchFamily="18" charset="0"/>
                </a:rPr>
                <a:t>all about </a:t>
              </a:r>
              <a:r>
                <a:rPr lang="en-US" sz="2800" dirty="0" smtClean="0">
                  <a:latin typeface="Cambria" panose="02040503050406030204" pitchFamily="18" charset="0"/>
                </a:rPr>
                <a:t>doing </a:t>
              </a:r>
              <a:r>
                <a:rPr lang="en-US" sz="2800" dirty="0">
                  <a:latin typeface="Cambria" panose="02040503050406030204" pitchFamily="18" charset="0"/>
                </a:rPr>
                <a:t>the right thing: Pay </a:t>
              </a:r>
              <a:r>
                <a:rPr lang="en-US" sz="2800" dirty="0" smtClean="0">
                  <a:latin typeface="Cambria" panose="02040503050406030204" pitchFamily="18" charset="0"/>
                </a:rPr>
                <a:t>the right </a:t>
              </a:r>
              <a:r>
                <a:rPr lang="en-US" sz="2800" dirty="0">
                  <a:latin typeface="Cambria" panose="02040503050406030204" pitchFamily="18" charset="0"/>
                </a:rPr>
                <a:t>amount to the right provider for the right </a:t>
              </a:r>
              <a:r>
                <a:rPr lang="en-US" sz="2800" dirty="0" smtClean="0">
                  <a:latin typeface="Cambria" panose="02040503050406030204" pitchFamily="18" charset="0"/>
                </a:rPr>
                <a:t>beneficiary for </a:t>
              </a:r>
              <a:r>
                <a:rPr lang="en-US" sz="2800" dirty="0">
                  <a:latin typeface="Cambria" panose="02040503050406030204" pitchFamily="18" charset="0"/>
                </a:rPr>
                <a:t>the right reason for the right test.</a:t>
              </a:r>
            </a:p>
            <a:p>
              <a:endParaRPr lang="en-US" sz="2400" dirty="0"/>
            </a:p>
          </p:txBody>
        </p:sp>
      </p:grpSp>
      <p:sp>
        <p:nvSpPr>
          <p:cNvPr id="7" name="TextBox 6"/>
          <p:cNvSpPr txBox="1"/>
          <p:nvPr/>
        </p:nvSpPr>
        <p:spPr>
          <a:xfrm>
            <a:off x="24598062" y="26013906"/>
            <a:ext cx="3820537" cy="707886"/>
          </a:xfrm>
          <a:prstGeom prst="rect">
            <a:avLst/>
          </a:prstGeom>
          <a:noFill/>
        </p:spPr>
        <p:txBody>
          <a:bodyPr wrap="square" rtlCol="0">
            <a:spAutoFit/>
          </a:bodyPr>
          <a:lstStyle/>
          <a:p>
            <a:pPr algn="ctr"/>
            <a:r>
              <a:rPr lang="en-US" sz="2000" dirty="0" smtClean="0"/>
              <a:t>Compliance and Regulatory Soup</a:t>
            </a:r>
            <a:endParaRPr lang="en-US" sz="2000" dirty="0"/>
          </a:p>
        </p:txBody>
      </p:sp>
      <p:sp>
        <p:nvSpPr>
          <p:cNvPr id="12" name="TextBox 11"/>
          <p:cNvSpPr txBox="1"/>
          <p:nvPr/>
        </p:nvSpPr>
        <p:spPr>
          <a:xfrm>
            <a:off x="2209800" y="13113403"/>
            <a:ext cx="7193728" cy="830997"/>
          </a:xfrm>
          <a:prstGeom prst="rect">
            <a:avLst/>
          </a:prstGeom>
          <a:noFill/>
        </p:spPr>
        <p:txBody>
          <a:bodyPr wrap="square" rtlCol="0">
            <a:spAutoFit/>
          </a:bodyPr>
          <a:lstStyle/>
          <a:p>
            <a:r>
              <a:rPr lang="en-US" sz="2400" i="1" dirty="0" smtClean="0">
                <a:latin typeface="Arial" panose="020B0604020202020204" pitchFamily="34" charset="0"/>
                <a:cs typeface="Arial" panose="020B0604020202020204" pitchFamily="34" charset="0"/>
              </a:rPr>
              <a:t>Quality is the best business plan.  Our team is here to help you succeed.   </a:t>
            </a:r>
            <a:endParaRPr lang="en-US"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04755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7EDEAE00C2C749892FCE4C00987605" ma:contentTypeVersion="0" ma:contentTypeDescription="Create a new document." ma:contentTypeScope="" ma:versionID="76ef5ad31a4618b74c29ffc025515dc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CE46AA-9447-402F-8A53-564D4FD61EF8}"/>
</file>

<file path=customXml/itemProps2.xml><?xml version="1.0" encoding="utf-8"?>
<ds:datastoreItem xmlns:ds="http://schemas.openxmlformats.org/officeDocument/2006/customXml" ds:itemID="{75F2AB0C-E10B-4D24-9199-3692F85A4381}"/>
</file>

<file path=customXml/itemProps3.xml><?xml version="1.0" encoding="utf-8"?>
<ds:datastoreItem xmlns:ds="http://schemas.openxmlformats.org/officeDocument/2006/customXml" ds:itemID="{9B4769B6-F567-4722-98C6-CB48A7DE3960}"/>
</file>

<file path=docProps/app.xml><?xml version="1.0" encoding="utf-8"?>
<Properties xmlns="http://schemas.openxmlformats.org/officeDocument/2006/extended-properties" xmlns:vt="http://schemas.openxmlformats.org/officeDocument/2006/docPropsVTypes">
  <Template>Civic</Template>
  <TotalTime>1127</TotalTime>
  <Words>534</Words>
  <Application>Microsoft Office PowerPoint</Application>
  <PresentationFormat>Custom</PresentationFormat>
  <Paragraphs>137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Civic</vt:lpstr>
      <vt:lpstr>PowerPoint Presentation</vt:lpstr>
    </vt:vector>
  </TitlesOfParts>
  <Company>URMC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Congdon, Deborah</dc:creator>
  <cp:lastModifiedBy>Congdon, Deborah</cp:lastModifiedBy>
  <cp:revision>81</cp:revision>
  <cp:lastPrinted>2016-04-11T13:27:49Z</cp:lastPrinted>
  <dcterms:created xsi:type="dcterms:W3CDTF">2016-01-29T14:49:47Z</dcterms:created>
  <dcterms:modified xsi:type="dcterms:W3CDTF">2016-04-11T15:11:23Z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0x010100877EDEAE00C2C749892FCE4C00987605</vt:lpwstr>
  </property>
</Properties>
</file>