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</p:sldIdLst>
  <p:sldSz cx="7772400" cy="100584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03B"/>
    <a:srgbClr val="3B664E"/>
    <a:srgbClr val="3A3880"/>
    <a:srgbClr val="5C3896"/>
    <a:srgbClr val="6B4185"/>
    <a:srgbClr val="3B7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70" d="100"/>
          <a:sy n="70" d="100"/>
        </p:scale>
        <p:origin x="30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A85-DBDD-4918-AE0A-94F4C6A77E9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86F-6605-41C4-BB3B-D5A04F3B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6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A85-DBDD-4918-AE0A-94F4C6A77E9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86F-6605-41C4-BB3B-D5A04F3B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7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A85-DBDD-4918-AE0A-94F4C6A77E9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86F-6605-41C4-BB3B-D5A04F3B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A85-DBDD-4918-AE0A-94F4C6A77E9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86F-6605-41C4-BB3B-D5A04F3B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A85-DBDD-4918-AE0A-94F4C6A77E9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86F-6605-41C4-BB3B-D5A04F3B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A85-DBDD-4918-AE0A-94F4C6A77E9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86F-6605-41C4-BB3B-D5A04F3B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7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A85-DBDD-4918-AE0A-94F4C6A77E9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86F-6605-41C4-BB3B-D5A04F3B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A85-DBDD-4918-AE0A-94F4C6A77E9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86F-6605-41C4-BB3B-D5A04F3B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9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A85-DBDD-4918-AE0A-94F4C6A77E9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86F-6605-41C4-BB3B-D5A04F3B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A85-DBDD-4918-AE0A-94F4C6A77E9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86F-6605-41C4-BB3B-D5A04F3B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7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1A85-DBDD-4918-AE0A-94F4C6A77E9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86F-6605-41C4-BB3B-D5A04F3B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2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D61A85-DBDD-4918-AE0A-94F4C6A77E9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36586F-6605-41C4-BB3B-D5A04F3B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3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1DF157-C8E9-94FF-C464-06F06445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" b="74554"/>
          <a:stretch>
            <a:fillRect/>
          </a:stretch>
        </p:blipFill>
        <p:spPr>
          <a:xfrm>
            <a:off x="5225" y="-48176"/>
            <a:ext cx="7772401" cy="17437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359994-AE72-474F-FA06-77918046D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565" y="80086"/>
            <a:ext cx="1204926" cy="1040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D2A6D8-ADE8-08F5-440C-3C4E95E2E4BC}"/>
              </a:ext>
            </a:extLst>
          </p:cNvPr>
          <p:cNvSpPr txBox="1"/>
          <p:nvPr/>
        </p:nvSpPr>
        <p:spPr>
          <a:xfrm>
            <a:off x="264909" y="56695"/>
            <a:ext cx="6438769" cy="15850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Supporting UR Science Series: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Single Cell Platform Comparison Study (Part I)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Genomics Research Center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100" b="1" i="1" dirty="0">
                <a:solidFill>
                  <a:schemeClr val="bg1"/>
                </a:solidFill>
              </a:rPr>
              <a:t>Written by: Elizabeth Pritchett, Jeffrey Malik</a:t>
            </a:r>
            <a:br>
              <a:rPr lang="en-US" sz="1100" b="1" i="1" dirty="0">
                <a:solidFill>
                  <a:schemeClr val="bg1"/>
                </a:solidFill>
              </a:rPr>
            </a:br>
            <a:r>
              <a:rPr lang="en-US" sz="1100" b="1" i="1" dirty="0">
                <a:solidFill>
                  <a:schemeClr val="bg1"/>
                </a:solidFill>
              </a:rPr>
              <a:t>Experiment Completed by: Marlene Rueby, Phil Spinelli</a:t>
            </a:r>
            <a:br>
              <a:rPr lang="en-US" sz="1100" b="1" i="1" dirty="0">
                <a:solidFill>
                  <a:schemeClr val="bg1"/>
                </a:solidFill>
              </a:rPr>
            </a:br>
            <a:r>
              <a:rPr lang="en-US" sz="1100" b="1" i="1" dirty="0">
                <a:solidFill>
                  <a:schemeClr val="bg1"/>
                </a:solidFill>
              </a:rPr>
              <a:t>Analysis Completed by: Cameron Baker, Hannah Aichelman, Jen Becker, Carter Long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7CF37E-2067-5B07-4DA9-713536D1A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492" y="1164816"/>
            <a:ext cx="1367071" cy="47865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96BA05-6463-DDB7-C32B-0EB681AA3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85" y="849219"/>
            <a:ext cx="622638" cy="4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A3BCB7-48AB-0EED-6BB6-F3CD64EDAE7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88952" y="2124740"/>
            <a:ext cx="3620827" cy="3298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38C965-16C3-2CFB-24CA-FDE91EE2C713}"/>
              </a:ext>
            </a:extLst>
          </p:cNvPr>
          <p:cNvSpPr txBox="1"/>
          <p:nvPr/>
        </p:nvSpPr>
        <p:spPr>
          <a:xfrm>
            <a:off x="1124152" y="2143074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F7E8E-E0EE-C670-B96B-EF457285E34D}"/>
              </a:ext>
            </a:extLst>
          </p:cNvPr>
          <p:cNvSpPr txBox="1"/>
          <p:nvPr/>
        </p:nvSpPr>
        <p:spPr>
          <a:xfrm>
            <a:off x="252568" y="2560902"/>
            <a:ext cx="34935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/>
                <a:ea typeface="ＭＳ Ｐゴシック"/>
                <a:cs typeface="Arial"/>
              </a:rPr>
              <a:t>Single-cell RNA sequencing enables high-resolution profiling of complex tissues and has advanced our understanding of cellular heterogeneity. Many platforms are available, and selection of the appropriate methodology is essential for study design and outcomes</a:t>
            </a:r>
            <a:r>
              <a:rPr lang="en-US" sz="1200" b="1" dirty="0">
                <a:latin typeface="Arial"/>
                <a:ea typeface="ＭＳ Ｐゴシック"/>
                <a:cs typeface="Arial"/>
              </a:rPr>
              <a:t>. In this study, we benchmarked five singe-cell RNAseq platforms using patient derived samples: </a:t>
            </a:r>
            <a:br>
              <a:rPr lang="en-US" sz="1200" b="1" dirty="0">
                <a:latin typeface="Arial"/>
                <a:ea typeface="ＭＳ Ｐゴシック"/>
                <a:cs typeface="Arial"/>
              </a:rPr>
            </a:br>
            <a:br>
              <a:rPr lang="en-US" sz="1200" dirty="0">
                <a:latin typeface="Arial"/>
                <a:ea typeface="ＭＳ Ｐゴシック"/>
                <a:cs typeface="Arial"/>
              </a:rPr>
            </a:br>
            <a:r>
              <a:rPr lang="en-US" sz="1200" b="1" dirty="0">
                <a:latin typeface="Arial"/>
                <a:ea typeface="ＭＳ Ｐゴシック"/>
                <a:cs typeface="Arial"/>
              </a:rPr>
              <a:t>10X Genomics GEM-X</a:t>
            </a:r>
            <a:br>
              <a:rPr lang="en-US" sz="1200" b="1" dirty="0">
                <a:latin typeface="Arial"/>
                <a:ea typeface="ＭＳ Ｐゴシック"/>
                <a:cs typeface="Arial"/>
              </a:rPr>
            </a:br>
            <a:r>
              <a:rPr lang="en-US" sz="1200" b="1" dirty="0">
                <a:latin typeface="Arial"/>
                <a:ea typeface="ＭＳ Ｐゴシック"/>
                <a:cs typeface="Arial"/>
              </a:rPr>
              <a:t>10X Genomics Flex</a:t>
            </a:r>
            <a:br>
              <a:rPr lang="en-US" sz="1200" b="1" dirty="0">
                <a:latin typeface="Arial"/>
                <a:ea typeface="ＭＳ Ｐゴシック"/>
                <a:cs typeface="Arial"/>
              </a:rPr>
            </a:br>
            <a:r>
              <a:rPr lang="en-US" sz="1200" b="1" dirty="0">
                <a:latin typeface="Arial"/>
                <a:ea typeface="ＭＳ Ｐゴシック"/>
                <a:cs typeface="Arial"/>
              </a:rPr>
              <a:t>10X Genomics On-Chip Multiplexing (OCM)</a:t>
            </a:r>
            <a:br>
              <a:rPr lang="en-US" sz="1200" b="1" dirty="0">
                <a:latin typeface="Arial"/>
                <a:ea typeface="ＭＳ Ｐゴシック"/>
                <a:cs typeface="Arial"/>
              </a:rPr>
            </a:br>
            <a:r>
              <a:rPr lang="en-US" sz="1200" b="1" dirty="0">
                <a:latin typeface="Arial"/>
                <a:ea typeface="ＭＳ Ｐゴシック"/>
                <a:cs typeface="Arial"/>
              </a:rPr>
              <a:t>Parse Biosciences</a:t>
            </a:r>
            <a:br>
              <a:rPr lang="en-US" sz="1200" b="1" dirty="0">
                <a:latin typeface="Arial"/>
                <a:ea typeface="ＭＳ Ｐゴシック"/>
                <a:cs typeface="Arial"/>
              </a:rPr>
            </a:br>
            <a:r>
              <a:rPr lang="en-US" sz="1200" b="1" dirty="0">
                <a:latin typeface="Arial"/>
                <a:ea typeface="ＭＳ Ｐゴシック"/>
                <a:cs typeface="Arial"/>
              </a:rPr>
              <a:t>Illumina Single Cell (ILMN)</a:t>
            </a:r>
            <a:endParaRPr 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D0A3D-CF00-B806-BE06-B1DD7CB4F523}"/>
              </a:ext>
            </a:extLst>
          </p:cNvPr>
          <p:cNvSpPr txBox="1"/>
          <p:nvPr/>
        </p:nvSpPr>
        <p:spPr>
          <a:xfrm>
            <a:off x="3953935" y="4877340"/>
            <a:ext cx="369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1. Study design schematic. Using patient-derived AML apheresis samples. </a:t>
            </a:r>
          </a:p>
        </p:txBody>
      </p:sp>
      <p:pic>
        <p:nvPicPr>
          <p:cNvPr id="11" name="Picture 10" descr="A diagram of a patient&#10;&#10;AI-generated content may be incorrect.">
            <a:extLst>
              <a:ext uri="{FF2B5EF4-FFF2-40B4-BE49-F238E27FC236}">
                <a16:creationId xmlns:a16="http://schemas.microsoft.com/office/drawing/2014/main" id="{DF9F9766-5760-F5DE-B85D-6E97F1AA00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2083" y="2385018"/>
            <a:ext cx="3717647" cy="2390218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E896BD8-8819-1CBE-8097-E395B477F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926949"/>
              </p:ext>
            </p:extLst>
          </p:nvPr>
        </p:nvGraphicFramePr>
        <p:xfrm>
          <a:off x="231654" y="5914334"/>
          <a:ext cx="731853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336">
                  <a:extLst>
                    <a:ext uri="{9D8B030D-6E8A-4147-A177-3AD203B41FA5}">
                      <a16:colId xmlns:a16="http://schemas.microsoft.com/office/drawing/2014/main" val="2278580608"/>
                    </a:ext>
                  </a:extLst>
                </a:gridCol>
                <a:gridCol w="1298939">
                  <a:extLst>
                    <a:ext uri="{9D8B030D-6E8A-4147-A177-3AD203B41FA5}">
                      <a16:colId xmlns:a16="http://schemas.microsoft.com/office/drawing/2014/main" val="472897076"/>
                    </a:ext>
                  </a:extLst>
                </a:gridCol>
                <a:gridCol w="796079">
                  <a:extLst>
                    <a:ext uri="{9D8B030D-6E8A-4147-A177-3AD203B41FA5}">
                      <a16:colId xmlns:a16="http://schemas.microsoft.com/office/drawing/2014/main" val="1007734056"/>
                    </a:ext>
                  </a:extLst>
                </a:gridCol>
                <a:gridCol w="1058121">
                  <a:extLst>
                    <a:ext uri="{9D8B030D-6E8A-4147-A177-3AD203B41FA5}">
                      <a16:colId xmlns:a16="http://schemas.microsoft.com/office/drawing/2014/main" val="293747254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39565913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405215783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70011424"/>
                    </a:ext>
                  </a:extLst>
                </a:gridCol>
                <a:gridCol w="970764">
                  <a:extLst>
                    <a:ext uri="{9D8B030D-6E8A-4147-A177-3AD203B41FA5}">
                      <a16:colId xmlns:a16="http://schemas.microsoft.com/office/drawing/2014/main" val="2137988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Cell Fixation?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Type of Profiling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Capacity (cells)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Ease of Use 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(Lab)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Ease of Use (Analysis)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3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GEM-X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Droplet Encapsulation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3’ + 5’ 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711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Droplet Encapsulation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3’ + 5’ Expression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28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PIP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3’ 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26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Cell Compartments + Combinatorial Indexing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Full Transcript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100,000 – 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64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Droplet Encapsulation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Probe-based Profiling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25,000 – 10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95394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4E260A1-E17B-79D1-3B9E-498A76E08B57}"/>
              </a:ext>
            </a:extLst>
          </p:cNvPr>
          <p:cNvSpPr txBox="1"/>
          <p:nvPr/>
        </p:nvSpPr>
        <p:spPr>
          <a:xfrm>
            <a:off x="188952" y="9181558"/>
            <a:ext cx="731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Table 1. Summary of single-cell RNAseq platform key attributes. “Capacity (cells)” for Fixation based methods indicate number of cell required for fixation. </a:t>
            </a:r>
          </a:p>
        </p:txBody>
      </p:sp>
    </p:spTree>
    <p:extLst>
      <p:ext uri="{BB962C8B-B14F-4D97-AF65-F5344CB8AC3E}">
        <p14:creationId xmlns:p14="http://schemas.microsoft.com/office/powerpoint/2010/main" val="31985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FFC04-797B-97B1-2E92-467EBC9D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C26577-B421-FAD5-8512-6FCD2CB73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" b="74554"/>
          <a:stretch>
            <a:fillRect/>
          </a:stretch>
        </p:blipFill>
        <p:spPr>
          <a:xfrm>
            <a:off x="5225" y="-48176"/>
            <a:ext cx="7772401" cy="17437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7BAC4C-0C41-F336-27E0-390BED6F2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565" y="80086"/>
            <a:ext cx="1204926" cy="1040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48714-106F-4C87-5531-ADD286EFC349}"/>
              </a:ext>
            </a:extLst>
          </p:cNvPr>
          <p:cNvSpPr txBox="1"/>
          <p:nvPr/>
        </p:nvSpPr>
        <p:spPr>
          <a:xfrm>
            <a:off x="264909" y="56695"/>
            <a:ext cx="6438769" cy="14927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Supporting UR Science Series: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Single Cell Platform Comparison Study (Part I)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Genomics Research Center</a:t>
            </a: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100" b="1" i="1" dirty="0">
                <a:solidFill>
                  <a:schemeClr val="bg1"/>
                </a:solidFill>
              </a:rPr>
              <a:t>Written by: Elizabeth Pritchett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BA67CB-3F17-898C-C2D9-3D810E705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492" y="1164816"/>
            <a:ext cx="1367071" cy="47865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A13C82-58C1-E8E2-B6C1-8450B6C5F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12" y="1147591"/>
            <a:ext cx="622638" cy="4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D14CE1-E9A1-BAA5-BA4E-4B02A1BCB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" r="66308" b="53405"/>
          <a:stretch>
            <a:fillRect/>
          </a:stretch>
        </p:blipFill>
        <p:spPr bwMode="auto">
          <a:xfrm>
            <a:off x="101311" y="2026064"/>
            <a:ext cx="1790640" cy="14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58ABE2-7E94-84A7-6C93-C2C926F101B4}"/>
              </a:ext>
            </a:extLst>
          </p:cNvPr>
          <p:cNvSpPr txBox="1"/>
          <p:nvPr/>
        </p:nvSpPr>
        <p:spPr>
          <a:xfrm>
            <a:off x="456982" y="1823474"/>
            <a:ext cx="17794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/>
              <a:t>Genes Detected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77E82E-57EE-33F9-DD7B-905E82EEA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8" t="53190" r="31989" b="4229"/>
          <a:stretch>
            <a:fillRect/>
          </a:stretch>
        </p:blipFill>
        <p:spPr bwMode="auto">
          <a:xfrm>
            <a:off x="2229706" y="2000570"/>
            <a:ext cx="1779488" cy="14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912776-F9B0-05BA-57BD-30B009E78E7C}"/>
              </a:ext>
            </a:extLst>
          </p:cNvPr>
          <p:cNvSpPr txBox="1"/>
          <p:nvPr/>
        </p:nvSpPr>
        <p:spPr>
          <a:xfrm>
            <a:off x="2363809" y="1800475"/>
            <a:ext cx="215033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050" b="1" dirty="0"/>
              <a:t>Library Complexity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6D3D9D-AABC-6783-420B-27CD6CD80159}"/>
              </a:ext>
            </a:extLst>
          </p:cNvPr>
          <p:cNvSpPr txBox="1"/>
          <p:nvPr/>
        </p:nvSpPr>
        <p:spPr>
          <a:xfrm rot="16200000">
            <a:off x="4054009" y="4613275"/>
            <a:ext cx="806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Proportion</a:t>
            </a:r>
            <a:endParaRPr lang="en-US" sz="1050" b="1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0B3C47CA-01FB-5D78-15FF-E4F6AC177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2" t="4014" b="53405"/>
          <a:stretch>
            <a:fillRect/>
          </a:stretch>
        </p:blipFill>
        <p:spPr bwMode="auto">
          <a:xfrm>
            <a:off x="130930" y="3609810"/>
            <a:ext cx="1790640" cy="14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D4075C-43FC-6A66-8F5B-A28BE886D0E7}"/>
              </a:ext>
            </a:extLst>
          </p:cNvPr>
          <p:cNvSpPr txBox="1"/>
          <p:nvPr/>
        </p:nvSpPr>
        <p:spPr>
          <a:xfrm>
            <a:off x="395256" y="3443538"/>
            <a:ext cx="17794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050" b="1" dirty="0"/>
              <a:t>% Mitochondrial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AE154525-9CBA-0D2B-9271-C9FF3A747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53190" r="66309" b="4229"/>
          <a:stretch>
            <a:fillRect/>
          </a:stretch>
        </p:blipFill>
        <p:spPr bwMode="auto">
          <a:xfrm>
            <a:off x="2209171" y="3621009"/>
            <a:ext cx="1777028" cy="14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E157D2-FE89-C604-B411-996D59B3F417}"/>
              </a:ext>
            </a:extLst>
          </p:cNvPr>
          <p:cNvSpPr txBox="1"/>
          <p:nvPr/>
        </p:nvSpPr>
        <p:spPr>
          <a:xfrm>
            <a:off x="2608422" y="3443538"/>
            <a:ext cx="15392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050" b="1" dirty="0"/>
              <a:t>% Ribosomal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882A17-F011-1B5C-63CA-98572AD8CD2C}"/>
              </a:ext>
            </a:extLst>
          </p:cNvPr>
          <p:cNvSpPr txBox="1"/>
          <p:nvPr/>
        </p:nvSpPr>
        <p:spPr>
          <a:xfrm>
            <a:off x="1034737" y="5057354"/>
            <a:ext cx="1498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Recommended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A7F562-6DCF-90F2-E45F-4BFFED360F0B}"/>
              </a:ext>
            </a:extLst>
          </p:cNvPr>
          <p:cNvSpPr txBox="1"/>
          <p:nvPr/>
        </p:nvSpPr>
        <p:spPr>
          <a:xfrm>
            <a:off x="1810125" y="5048163"/>
            <a:ext cx="1624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Increased Depth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35FFEE-54B7-33F4-B8EE-EE688F6636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397" y="5112563"/>
            <a:ext cx="120414" cy="120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EA8E44-BEA6-D70C-7EEA-BE35E5D682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2180" y="5109564"/>
            <a:ext cx="113285" cy="1115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142750FE-39D7-22CB-00F8-97A821AB9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9"/>
          <a:stretch/>
        </p:blipFill>
        <p:spPr bwMode="auto">
          <a:xfrm>
            <a:off x="4343457" y="1943260"/>
            <a:ext cx="2831701" cy="22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8813166B-805A-5D9C-FAF8-E0C3D1C0A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1" t="32196" r="-104" b="34881"/>
          <a:stretch/>
        </p:blipFill>
        <p:spPr bwMode="auto">
          <a:xfrm>
            <a:off x="7021160" y="2091038"/>
            <a:ext cx="567403" cy="66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709DD9BD-92FE-F642-3929-2B2CD2F8D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r="10899" b="5712"/>
          <a:stretch/>
        </p:blipFill>
        <p:spPr bwMode="auto">
          <a:xfrm>
            <a:off x="4646564" y="4162626"/>
            <a:ext cx="2057114" cy="124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088E9B3D-83D1-C998-E6D5-E740F924F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5" t="30325" r="347" b="36707"/>
          <a:stretch/>
        </p:blipFill>
        <p:spPr bwMode="auto">
          <a:xfrm>
            <a:off x="6780093" y="4162626"/>
            <a:ext cx="649404" cy="12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757A073-0D67-A804-EFA4-F38929E8D25A}"/>
              </a:ext>
            </a:extLst>
          </p:cNvPr>
          <p:cNvSpPr/>
          <p:nvPr/>
        </p:nvSpPr>
        <p:spPr>
          <a:xfrm>
            <a:off x="50511" y="1800475"/>
            <a:ext cx="4050838" cy="439349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30219D-4D7F-97CC-82E4-0688EA821A7B}"/>
              </a:ext>
            </a:extLst>
          </p:cNvPr>
          <p:cNvSpPr/>
          <p:nvPr/>
        </p:nvSpPr>
        <p:spPr>
          <a:xfrm>
            <a:off x="4191156" y="1800474"/>
            <a:ext cx="3397407" cy="43934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E593C1-7C5F-011F-DA3C-CC33564772FC}"/>
              </a:ext>
            </a:extLst>
          </p:cNvPr>
          <p:cNvSpPr txBox="1"/>
          <p:nvPr/>
        </p:nvSpPr>
        <p:spPr>
          <a:xfrm>
            <a:off x="108499" y="5253438"/>
            <a:ext cx="3931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Figure 2. </a:t>
            </a:r>
            <a:r>
              <a:rPr lang="en-US" sz="900" dirty="0"/>
              <a:t>Violin plots for Genes Detected (features), Library Complexity (novelty), % Mitochondrial, and % Ribosomal reads for all platforms at recommended and increased sequencing depth. Percentage ribosomal or mitochondrial content was generated using Seurat's </a:t>
            </a:r>
            <a:r>
              <a:rPr lang="en-US" sz="900" i="1" dirty="0" err="1"/>
              <a:t>PercentageFeatureSet</a:t>
            </a:r>
            <a:r>
              <a:rPr lang="en-US" sz="900" dirty="0"/>
              <a:t> with pattern matching corresponding to "RPS*|RPL*" and "MT-*" respectively</a:t>
            </a:r>
            <a:r>
              <a:rPr lang="en-US" sz="900" b="1" dirty="0"/>
              <a:t>. *Increased depth results will be presented in Part II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41ED60-1029-A4D7-941F-87D6A5AB413B}"/>
              </a:ext>
            </a:extLst>
          </p:cNvPr>
          <p:cNvSpPr txBox="1"/>
          <p:nvPr/>
        </p:nvSpPr>
        <p:spPr>
          <a:xfrm>
            <a:off x="4241683" y="5474251"/>
            <a:ext cx="318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Figure 3a. </a:t>
            </a:r>
            <a:r>
              <a:rPr lang="en-US" sz="900" dirty="0"/>
              <a:t>Integrated dataset colored by platform.</a:t>
            </a:r>
            <a:br>
              <a:rPr lang="en-US" sz="900" dirty="0"/>
            </a:br>
            <a:r>
              <a:rPr lang="en-US" sz="900" b="1" dirty="0"/>
              <a:t>Figure 3b. </a:t>
            </a:r>
            <a:r>
              <a:rPr lang="en-US" sz="900" dirty="0"/>
              <a:t>Proportion of cells from each platform per cluster. Cells in clusters 7, 11, and 16 are predominantly from ILMN platform and have low gene detection.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A64735-6F7C-4D9F-18B9-B140644D4FA5}"/>
              </a:ext>
            </a:extLst>
          </p:cNvPr>
          <p:cNvSpPr txBox="1"/>
          <p:nvPr/>
        </p:nvSpPr>
        <p:spPr>
          <a:xfrm rot="16200000">
            <a:off x="1709446" y="2568794"/>
            <a:ext cx="10134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Novelty</a:t>
            </a:r>
            <a:r>
              <a:rPr lang="en-US" sz="1050" b="1" dirty="0"/>
              <a:t> Score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F8A9FD-5C00-9050-CCF5-D65D50CCAA61}"/>
              </a:ext>
            </a:extLst>
          </p:cNvPr>
          <p:cNvSpPr txBox="1"/>
          <p:nvPr/>
        </p:nvSpPr>
        <p:spPr>
          <a:xfrm>
            <a:off x="4310276" y="2008084"/>
            <a:ext cx="293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a.</a:t>
            </a:r>
            <a:endParaRPr lang="en-US" sz="105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AB4FD9-BDB7-98CA-C9DF-75E749D5DF87}"/>
              </a:ext>
            </a:extLst>
          </p:cNvPr>
          <p:cNvSpPr txBox="1"/>
          <p:nvPr/>
        </p:nvSpPr>
        <p:spPr>
          <a:xfrm>
            <a:off x="4353816" y="3967512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b.</a:t>
            </a:r>
            <a:endParaRPr lang="en-US" sz="1050" b="1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D3C5D91-D7EC-F957-6268-A6C36617823C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197640" y="6419559"/>
            <a:ext cx="7390923" cy="318657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E185392-CA0F-D3A6-A4BF-4121AE4ABE8D}"/>
              </a:ext>
            </a:extLst>
          </p:cNvPr>
          <p:cNvSpPr txBox="1"/>
          <p:nvPr/>
        </p:nvSpPr>
        <p:spPr>
          <a:xfrm>
            <a:off x="2340410" y="6483112"/>
            <a:ext cx="329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Conclusion and Next Steps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6BB775-9581-B3ED-6F1A-D351D98D6F05}"/>
              </a:ext>
            </a:extLst>
          </p:cNvPr>
          <p:cNvSpPr txBox="1"/>
          <p:nvPr/>
        </p:nvSpPr>
        <p:spPr>
          <a:xfrm>
            <a:off x="329981" y="6915997"/>
            <a:ext cx="70995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Conclusion</a:t>
            </a:r>
            <a:br>
              <a:rPr lang="en-US" sz="1200" b="1" dirty="0"/>
            </a:br>
            <a:r>
              <a:rPr lang="en-US" sz="1200" b="1" dirty="0"/>
              <a:t>- Platforms performed similarly with some exceptions for Illumina Single Cell (ILMN)</a:t>
            </a:r>
            <a:br>
              <a:rPr lang="en-US" sz="1200" b="1" dirty="0"/>
            </a:br>
            <a:r>
              <a:rPr lang="en-US" sz="1200" b="1" dirty="0"/>
              <a:t>	</a:t>
            </a:r>
            <a:r>
              <a:rPr lang="en-US" sz="1200" dirty="0"/>
              <a:t>We suspect this is related to variability in sample preparation. Illumina expects SOP updates in </a:t>
            </a:r>
            <a:br>
              <a:rPr lang="en-US" sz="1200" dirty="0"/>
            </a:br>
            <a:r>
              <a:rPr lang="en-US" sz="1200" dirty="0"/>
              <a:t>               early 2026 which may lead to improved results</a:t>
            </a:r>
          </a:p>
          <a:p>
            <a:r>
              <a:rPr lang="en-US" sz="1200" b="1" dirty="0"/>
              <a:t>- All platforms are viable options and final platform choice will depend on several factors outside of standard metrics</a:t>
            </a:r>
            <a:br>
              <a:rPr lang="en-US" sz="1200" b="1" dirty="0"/>
            </a:br>
            <a:r>
              <a:rPr lang="en-US" sz="1200" b="1" dirty="0"/>
              <a:t>	</a:t>
            </a:r>
            <a:r>
              <a:rPr lang="en-US" sz="1200" dirty="0"/>
              <a:t>Budget</a:t>
            </a:r>
            <a:br>
              <a:rPr lang="en-US" sz="1200" dirty="0"/>
            </a:br>
            <a:r>
              <a:rPr lang="en-US" sz="1200" dirty="0"/>
              <a:t>	Multiplexing Capabilities (OCM, Flex, Parse) </a:t>
            </a:r>
            <a:br>
              <a:rPr lang="en-US" sz="1200" dirty="0"/>
            </a:br>
            <a:r>
              <a:rPr lang="en-US" sz="1200" dirty="0"/>
              <a:t>	Experimental goals - Longitudinal studies with need for fixation, need for full transcript </a:t>
            </a:r>
          </a:p>
          <a:p>
            <a:br>
              <a:rPr lang="en-US" sz="1200" b="1" dirty="0"/>
            </a:br>
            <a:r>
              <a:rPr lang="en-US" sz="1200" b="1" u="sng" dirty="0"/>
              <a:t>Next Steps</a:t>
            </a:r>
            <a:br>
              <a:rPr lang="en-US" sz="1200" b="1" u="sng" dirty="0"/>
            </a:br>
            <a:r>
              <a:rPr lang="en-US" sz="1200" b="1" dirty="0"/>
              <a:t>- Presentation of increased read depth</a:t>
            </a:r>
            <a:br>
              <a:rPr lang="en-US" sz="1200" b="1" dirty="0"/>
            </a:br>
            <a:r>
              <a:rPr lang="en-US" sz="1200" b="1" dirty="0"/>
              <a:t>- Perform and compare cell-type identification across platforms</a:t>
            </a:r>
            <a:br>
              <a:rPr lang="en-US" sz="1200" b="1" dirty="0"/>
            </a:br>
            <a:r>
              <a:rPr lang="en-US" sz="1200" b="1" dirty="0"/>
              <a:t>- Leverage Parse full-transcript coverage to investigate isoform expression</a:t>
            </a: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3924396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</TotalTime>
  <Words>550</Words>
  <Application>Microsoft Office PowerPoint</Application>
  <PresentationFormat>Custom</PresentationFormat>
  <Paragraphs>70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>University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Pritchett, Elizabeth</dc:creator>
  <cp:lastModifiedBy>Pritchett, Elizabeth</cp:lastModifiedBy>
  <cp:revision>21</cp:revision>
  <cp:lastPrinted>2025-08-06T17:43:09Z</cp:lastPrinted>
  <dcterms:created xsi:type="dcterms:W3CDTF">2025-07-31T16:56:52Z</dcterms:created>
  <dcterms:modified xsi:type="dcterms:W3CDTF">2025-10-31T15:14:10Z</dcterms:modified>
</cp:coreProperties>
</file>