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7772400" cy="10058400"/>
  <p:notesSz cx="7023100" cy="9309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7703B"/>
    <a:srgbClr val="3B664E"/>
    <a:srgbClr val="3A3880"/>
    <a:srgbClr val="5C3896"/>
    <a:srgbClr val="6B4185"/>
    <a:srgbClr val="3B78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301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61A85-DBDD-4918-AE0A-94F4C6A77E9A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6586F-6605-41C4-BB3B-D5A04F3BB6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1674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61A85-DBDD-4918-AE0A-94F4C6A77E9A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6586F-6605-41C4-BB3B-D5A04F3BB6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0780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61A85-DBDD-4918-AE0A-94F4C6A77E9A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6586F-6605-41C4-BB3B-D5A04F3BB6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543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61A85-DBDD-4918-AE0A-94F4C6A77E9A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6586F-6605-41C4-BB3B-D5A04F3BB6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94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>
                    <a:tint val="82000"/>
                  </a:schemeClr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82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82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61A85-DBDD-4918-AE0A-94F4C6A77E9A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6586F-6605-41C4-BB3B-D5A04F3BB6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758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61A85-DBDD-4918-AE0A-94F4C6A77E9A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6586F-6605-41C4-BB3B-D5A04F3BB6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8701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61A85-DBDD-4918-AE0A-94F4C6A77E9A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6586F-6605-41C4-BB3B-D5A04F3BB6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313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61A85-DBDD-4918-AE0A-94F4C6A77E9A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6586F-6605-41C4-BB3B-D5A04F3BB6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2972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61A85-DBDD-4918-AE0A-94F4C6A77E9A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6586F-6605-41C4-BB3B-D5A04F3BB6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695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61A85-DBDD-4918-AE0A-94F4C6A77E9A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6586F-6605-41C4-BB3B-D5A04F3BB6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375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61A85-DBDD-4918-AE0A-94F4C6A77E9A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6586F-6605-41C4-BB3B-D5A04F3BB6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829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1D61A85-DBDD-4918-AE0A-94F4C6A77E9A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F36586F-6605-41C4-BB3B-D5A04F3BB6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431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36EBDEA-FC27-38CB-50CA-B1591079058D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</a:blip>
          <a:stretch>
            <a:fillRect/>
          </a:stretch>
        </p:blipFill>
        <p:spPr>
          <a:xfrm>
            <a:off x="197641" y="1897745"/>
            <a:ext cx="2562522" cy="3187477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4355B699-4A4E-33C3-CA3B-F5926D9105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3767"/>
            <a:ext cx="7772400" cy="150440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BD2A6D8-ADE8-08F5-440C-3C4E95E2E4BC}"/>
              </a:ext>
            </a:extLst>
          </p:cNvPr>
          <p:cNvSpPr txBox="1"/>
          <p:nvPr/>
        </p:nvSpPr>
        <p:spPr>
          <a:xfrm>
            <a:off x="302967" y="195437"/>
            <a:ext cx="6067019" cy="141577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800" b="1" dirty="0">
                <a:solidFill>
                  <a:schemeClr val="accent1"/>
                </a:solidFill>
              </a:rPr>
              <a:t>Supporting UR Science Series: </a:t>
            </a:r>
            <a:r>
              <a:rPr lang="en-US" sz="2000" b="1" dirty="0">
                <a:solidFill>
                  <a:schemeClr val="accent1"/>
                </a:solidFill>
              </a:rPr>
              <a:t>Lowering Costs at the Genomics Research Center</a:t>
            </a:r>
            <a:br>
              <a:rPr lang="en-US" sz="1600" b="1" dirty="0"/>
            </a:br>
            <a:br>
              <a:rPr lang="en-US" sz="1600" b="1" dirty="0"/>
            </a:br>
            <a:r>
              <a:rPr lang="en-US" sz="1100" b="1" i="1" dirty="0">
                <a:solidFill>
                  <a:schemeClr val="accent1"/>
                </a:solidFill>
              </a:rPr>
              <a:t>Written by: Elizabeth Pritchett, Anthony Gaca, Jeffrey Malik</a:t>
            </a:r>
            <a:br>
              <a:rPr lang="en-US" sz="1100" b="1" i="1" dirty="0"/>
            </a:br>
            <a:r>
              <a:rPr lang="en-US" sz="1100" b="1" i="1" dirty="0">
                <a:solidFill>
                  <a:schemeClr val="accent1"/>
                </a:solidFill>
              </a:rPr>
              <a:t>Experiment Performed by: Phil Spinelli; Analysis by: Anthony Gaca</a:t>
            </a:r>
            <a:endParaRPr lang="en-US" sz="1100" b="1" dirty="0">
              <a:solidFill>
                <a:schemeClr val="accent1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FE91183-7934-505A-2792-D0AF794483C9}"/>
              </a:ext>
            </a:extLst>
          </p:cNvPr>
          <p:cNvSpPr/>
          <p:nvPr/>
        </p:nvSpPr>
        <p:spPr>
          <a:xfrm>
            <a:off x="0" y="0"/>
            <a:ext cx="7772400" cy="24819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A31B484-1323-2562-3300-9D54B3EBB7B4}"/>
              </a:ext>
            </a:extLst>
          </p:cNvPr>
          <p:cNvSpPr txBox="1"/>
          <p:nvPr/>
        </p:nvSpPr>
        <p:spPr>
          <a:xfrm>
            <a:off x="592856" y="1891940"/>
            <a:ext cx="17504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solidFill>
                  <a:schemeClr val="accent1"/>
                </a:solidFill>
              </a:rPr>
              <a:t>Introduction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0884F78-D76F-0BA6-4E4D-C5461862842F}"/>
              </a:ext>
            </a:extLst>
          </p:cNvPr>
          <p:cNvSpPr txBox="1"/>
          <p:nvPr/>
        </p:nvSpPr>
        <p:spPr>
          <a:xfrm>
            <a:off x="208090" y="2519241"/>
            <a:ext cx="2562194" cy="189282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300"/>
              <a:t>As part of our ongoing efforts to optimize workflows and reduce costs for our community, we conducted</a:t>
            </a:r>
            <a:r>
              <a:rPr lang="en-US" sz="1300">
                <a:ea typeface="+mn-lt"/>
                <a:cs typeface="+mn-lt"/>
              </a:rPr>
              <a:t> a study comparing our standard-input mRNA and Total RNA library construction methods </a:t>
            </a:r>
            <a:r>
              <a:rPr lang="en-US" sz="1300"/>
              <a:t>to </a:t>
            </a:r>
            <a:r>
              <a:rPr lang="en-US" sz="1300" b="1"/>
              <a:t>assess whether reducing reagent volumes would impact data quality. </a:t>
            </a:r>
            <a:endParaRPr lang="en-US" b="1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96643F0-FF3E-B23D-310A-282847255B78}"/>
              </a:ext>
            </a:extLst>
          </p:cNvPr>
          <p:cNvSpPr txBox="1"/>
          <p:nvPr/>
        </p:nvSpPr>
        <p:spPr>
          <a:xfrm>
            <a:off x="594360" y="5392205"/>
            <a:ext cx="25664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solidFill>
                  <a:schemeClr val="accent1"/>
                </a:solidFill>
              </a:rPr>
              <a:t>Experimental Details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2DBDDF4-A288-FE37-4920-D1EE97F47D35}"/>
              </a:ext>
            </a:extLst>
          </p:cNvPr>
          <p:cNvSpPr txBox="1"/>
          <p:nvPr/>
        </p:nvSpPr>
        <p:spPr>
          <a:xfrm>
            <a:off x="302489" y="7405881"/>
            <a:ext cx="3664132" cy="169277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300" u="sng"/>
              <a:t>Sample Type:</a:t>
            </a:r>
            <a:r>
              <a:rPr lang="en-US" sz="1300"/>
              <a:t> </a:t>
            </a:r>
            <a:br>
              <a:rPr lang="en-US" sz="1300"/>
            </a:br>
            <a:r>
              <a:rPr lang="en-US" sz="1300"/>
              <a:t>Universal Human Reference (UHR) RNA. </a:t>
            </a:r>
            <a:endParaRPr lang="en-US"/>
          </a:p>
          <a:p>
            <a:pPr marL="285750" indent="-285750">
              <a:buFont typeface="Arial"/>
              <a:buChar char="•"/>
            </a:pPr>
            <a:r>
              <a:rPr lang="en-US" sz="1300"/>
              <a:t>Extracted from cell lines representing different human tissues</a:t>
            </a:r>
            <a:endParaRPr lang="en-US"/>
          </a:p>
          <a:p>
            <a:pPr marL="285750" indent="-285750">
              <a:buFont typeface="Arial"/>
              <a:buChar char="•"/>
            </a:pPr>
            <a:r>
              <a:rPr lang="en-US" sz="1300"/>
              <a:t>Pooled from 10 subjects</a:t>
            </a:r>
            <a:endParaRPr lang="en-US"/>
          </a:p>
          <a:p>
            <a:pPr marL="285750" indent="-285750">
              <a:buFont typeface="Arial"/>
              <a:buChar char="•"/>
            </a:pPr>
            <a:r>
              <a:rPr lang="en-US" sz="1300"/>
              <a:t> gDNA depleted</a:t>
            </a:r>
            <a:endParaRPr lang="en-US"/>
          </a:p>
          <a:p>
            <a:pPr marL="285750" indent="-285750">
              <a:buFont typeface="Arial"/>
              <a:buChar char="•"/>
            </a:pPr>
            <a:r>
              <a:rPr lang="en-US" sz="1300"/>
              <a:t>Includes low, medium, and high abundance gene transcripts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B76108C-CD50-E6DD-C1B5-152D0419C5C8}"/>
              </a:ext>
            </a:extLst>
          </p:cNvPr>
          <p:cNvSpPr txBox="1"/>
          <p:nvPr/>
        </p:nvSpPr>
        <p:spPr>
          <a:xfrm>
            <a:off x="228079" y="9092740"/>
            <a:ext cx="3664132" cy="6924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300" u="sng"/>
              <a:t>Input Concentrations: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300"/>
              <a:t>25 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300"/>
              <a:t>100 ng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FAE13CFF-D100-00D3-6E72-D4BD220AC5F4}"/>
              </a:ext>
            </a:extLst>
          </p:cNvPr>
          <p:cNvSpPr txBox="1"/>
          <p:nvPr/>
        </p:nvSpPr>
        <p:spPr>
          <a:xfrm>
            <a:off x="210979" y="5756009"/>
            <a:ext cx="36641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u="sng"/>
              <a:t>Library Preparation Kits:</a:t>
            </a:r>
            <a:endParaRPr lang="en-US" sz="120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AF787FA-C088-C604-47B0-2756CD80F7D7}"/>
              </a:ext>
            </a:extLst>
          </p:cNvPr>
          <p:cNvSpPr txBox="1"/>
          <p:nvPr/>
        </p:nvSpPr>
        <p:spPr>
          <a:xfrm>
            <a:off x="3915592" y="1891940"/>
            <a:ext cx="37686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solidFill>
                  <a:schemeClr val="accent1"/>
                </a:solidFill>
              </a:rPr>
              <a:t>Experimental Results</a:t>
            </a:r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65AB191D-E4DB-0398-BE15-C5E6E6BAD817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</a:blip>
          <a:stretch>
            <a:fillRect/>
          </a:stretch>
        </p:blipFill>
        <p:spPr>
          <a:xfrm>
            <a:off x="4310397" y="5571857"/>
            <a:ext cx="3317395" cy="4151407"/>
          </a:xfrm>
          <a:prstGeom prst="rect">
            <a:avLst/>
          </a:prstGeom>
        </p:spPr>
      </p:pic>
      <p:sp>
        <p:nvSpPr>
          <p:cNvPr id="35" name="TextBox 34">
            <a:extLst>
              <a:ext uri="{FF2B5EF4-FFF2-40B4-BE49-F238E27FC236}">
                <a16:creationId xmlns:a16="http://schemas.microsoft.com/office/drawing/2014/main" id="{3A39A0D1-2B8A-9009-86C7-30FECB36E4EF}"/>
              </a:ext>
            </a:extLst>
          </p:cNvPr>
          <p:cNvSpPr txBox="1"/>
          <p:nvPr/>
        </p:nvSpPr>
        <p:spPr>
          <a:xfrm>
            <a:off x="5223742" y="5578753"/>
            <a:ext cx="15179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solidFill>
                  <a:schemeClr val="accent1"/>
                </a:solidFill>
              </a:rPr>
              <a:t>Conclusion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1B214F40-76E7-1A94-25BD-32B79BA835F1}"/>
              </a:ext>
            </a:extLst>
          </p:cNvPr>
          <p:cNvSpPr txBox="1"/>
          <p:nvPr/>
        </p:nvSpPr>
        <p:spPr>
          <a:xfrm>
            <a:off x="4282440" y="6037154"/>
            <a:ext cx="3267892" cy="367793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300" dirty="0"/>
              <a:t>Overall, all metrics are similar between full volume and reduced volume reactions for both mRNA and Total RNA Library preparations</a:t>
            </a:r>
            <a:br>
              <a:rPr lang="en-US" sz="1300" dirty="0"/>
            </a:br>
            <a:endParaRPr lang="en-US" sz="1300"/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300" dirty="0"/>
              <a:t>Genes detected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300" dirty="0"/>
              <a:t>Transcript Coverage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300" dirty="0"/>
              <a:t>Sample-to-sample correlation</a:t>
            </a:r>
            <a:endParaRPr lang="en-US" dirty="0"/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300" dirty="0"/>
              <a:t>Reads assigned to transcripts</a:t>
            </a:r>
            <a:br>
              <a:rPr lang="en-US" sz="1200" dirty="0"/>
            </a:br>
            <a:br>
              <a:rPr lang="en-US" sz="1200" dirty="0"/>
            </a:br>
            <a:endParaRPr lang="en-US" sz="130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300" dirty="0"/>
              <a:t>By implementing reduced reagent volumes, we achieve lower per-sample costs while adhering to the high-quality standards of the GRC</a:t>
            </a:r>
            <a:br>
              <a:rPr lang="en-US" sz="1300" dirty="0"/>
            </a:br>
            <a:endParaRPr lang="en-US" sz="130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300" dirty="0"/>
              <a:t>As part of our strategic goals for our community, we have more to come! </a:t>
            </a:r>
          </a:p>
        </p:txBody>
      </p:sp>
      <p:sp>
        <p:nvSpPr>
          <p:cNvPr id="39" name="Right Triangle 38">
            <a:extLst>
              <a:ext uri="{FF2B5EF4-FFF2-40B4-BE49-F238E27FC236}">
                <a16:creationId xmlns:a16="http://schemas.microsoft.com/office/drawing/2014/main" id="{FC24C4A0-2DBC-F135-68BA-891C55C45BAD}"/>
              </a:ext>
            </a:extLst>
          </p:cNvPr>
          <p:cNvSpPr/>
          <p:nvPr/>
        </p:nvSpPr>
        <p:spPr>
          <a:xfrm rot="10800000">
            <a:off x="5708468" y="-14549"/>
            <a:ext cx="2063931" cy="1699605"/>
          </a:xfrm>
          <a:prstGeom prst="rt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EBB5D30-D98C-5567-9DDF-038B6E15B8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2085542"/>
              </p:ext>
            </p:extLst>
          </p:nvPr>
        </p:nvGraphicFramePr>
        <p:xfrm>
          <a:off x="2820889" y="2275820"/>
          <a:ext cx="4819643" cy="24461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6174">
                  <a:extLst>
                    <a:ext uri="{9D8B030D-6E8A-4147-A177-3AD203B41FA5}">
                      <a16:colId xmlns:a16="http://schemas.microsoft.com/office/drawing/2014/main" val="592501252"/>
                    </a:ext>
                  </a:extLst>
                </a:gridCol>
                <a:gridCol w="872161">
                  <a:extLst>
                    <a:ext uri="{9D8B030D-6E8A-4147-A177-3AD203B41FA5}">
                      <a16:colId xmlns:a16="http://schemas.microsoft.com/office/drawing/2014/main" val="1734616978"/>
                    </a:ext>
                  </a:extLst>
                </a:gridCol>
                <a:gridCol w="888019">
                  <a:extLst>
                    <a:ext uri="{9D8B030D-6E8A-4147-A177-3AD203B41FA5}">
                      <a16:colId xmlns:a16="http://schemas.microsoft.com/office/drawing/2014/main" val="1577376293"/>
                    </a:ext>
                  </a:extLst>
                </a:gridCol>
                <a:gridCol w="856306">
                  <a:extLst>
                    <a:ext uri="{9D8B030D-6E8A-4147-A177-3AD203B41FA5}">
                      <a16:colId xmlns:a16="http://schemas.microsoft.com/office/drawing/2014/main" val="3653955163"/>
                    </a:ext>
                  </a:extLst>
                </a:gridCol>
                <a:gridCol w="886983">
                  <a:extLst>
                    <a:ext uri="{9D8B030D-6E8A-4147-A177-3AD203B41FA5}">
                      <a16:colId xmlns:a16="http://schemas.microsoft.com/office/drawing/2014/main" val="1996801718"/>
                    </a:ext>
                  </a:extLst>
                </a:gridCol>
              </a:tblGrid>
              <a:tr h="539059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Library Prep and Volume</a:t>
                      </a:r>
                    </a:p>
                  </a:txBody>
                  <a:tcPr anchor="ctr">
                    <a:lnR w="12700">
                      <a:solidFill>
                        <a:schemeClr val="tx1"/>
                      </a:solidFill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mRNA Full</a:t>
                      </a: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solidFill>
                      <a:srgbClr val="3B664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mRNA Reduced</a:t>
                      </a:r>
                    </a:p>
                  </a:txBody>
                  <a:tcPr anchor="ctr">
                    <a:lnR w="19050">
                      <a:solidFill>
                        <a:schemeClr val="tx1"/>
                      </a:solidFill>
                    </a:lnR>
                    <a:solidFill>
                      <a:srgbClr val="3B664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Total RNA Full</a:t>
                      </a:r>
                    </a:p>
                  </a:txBody>
                  <a:tcPr anchor="ctr">
                    <a:lnL w="19050">
                      <a:solidFill>
                        <a:schemeClr val="tx1"/>
                      </a:solidFill>
                    </a:lnL>
                    <a:solidFill>
                      <a:srgbClr val="3A388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Total RNA Reduced</a:t>
                      </a:r>
                    </a:p>
                  </a:txBody>
                  <a:tcPr anchor="ctr">
                    <a:solidFill>
                      <a:srgbClr val="3A388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8191497"/>
                  </a:ext>
                </a:extLst>
              </a:tr>
              <a:tr h="433284">
                <a:tc>
                  <a:txBody>
                    <a:bodyPr/>
                    <a:lstStyle/>
                    <a:p>
                      <a:r>
                        <a:rPr lang="en-US" sz="1100" b="1" dirty="0" err="1"/>
                        <a:t>Avgerage</a:t>
                      </a:r>
                      <a:r>
                        <a:rPr lang="en-US" sz="1100" b="1" dirty="0"/>
                        <a:t> Library Size (bp)</a:t>
                      </a:r>
                    </a:p>
                  </a:txBody>
                  <a:tcPr anchor="ctr">
                    <a:lnR w="12700">
                      <a:solidFill>
                        <a:schemeClr val="tx1"/>
                      </a:solidFill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340</a:t>
                      </a: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341</a:t>
                      </a:r>
                    </a:p>
                  </a:txBody>
                  <a:tcPr anchor="ctr">
                    <a:lnR w="19050">
                      <a:solidFill>
                        <a:schemeClr val="tx1"/>
                      </a:solidFill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391</a:t>
                      </a:r>
                    </a:p>
                  </a:txBody>
                  <a:tcPr anchor="ctr">
                    <a:lnL w="19050">
                      <a:solidFill>
                        <a:schemeClr val="tx1"/>
                      </a:solidFill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383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82041794"/>
                  </a:ext>
                </a:extLst>
              </a:tr>
              <a:tr h="386861">
                <a:tc>
                  <a:txBody>
                    <a:bodyPr/>
                    <a:lstStyle/>
                    <a:p>
                      <a:r>
                        <a:rPr lang="en-US" sz="1100" b="1" dirty="0"/>
                        <a:t>Depth (M reads)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30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30</a:t>
                      </a: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50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50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34365959"/>
                  </a:ext>
                </a:extLst>
              </a:tr>
              <a:tr h="324963">
                <a:tc>
                  <a:txBody>
                    <a:bodyPr/>
                    <a:lstStyle/>
                    <a:p>
                      <a:r>
                        <a:rPr lang="en-US" sz="1100" b="1" dirty="0"/>
                        <a:t>Read Length (bp)</a:t>
                      </a:r>
                    </a:p>
                  </a:txBody>
                  <a:tcPr anchor="ctr">
                    <a:lnR w="12700">
                      <a:solidFill>
                        <a:schemeClr val="tx1"/>
                      </a:solidFill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2x150</a:t>
                      </a: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2x150</a:t>
                      </a:r>
                    </a:p>
                  </a:txBody>
                  <a:tcPr anchor="ctr">
                    <a:lnR w="19050">
                      <a:solidFill>
                        <a:schemeClr val="tx1"/>
                      </a:solidFill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2x150</a:t>
                      </a:r>
                    </a:p>
                  </a:txBody>
                  <a:tcPr anchor="ctr">
                    <a:lnL w="19050">
                      <a:solidFill>
                        <a:schemeClr val="tx1"/>
                      </a:solidFill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2x150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92864701"/>
                  </a:ext>
                </a:extLst>
              </a:tr>
              <a:tr h="503122">
                <a:tc>
                  <a:txBody>
                    <a:bodyPr/>
                    <a:lstStyle/>
                    <a:p>
                      <a:r>
                        <a:rPr lang="en-US" sz="1100" b="1" dirty="0"/>
                        <a:t>*Genes Detected</a:t>
                      </a:r>
                    </a:p>
                  </a:txBody>
                  <a:tcPr anchor="ctr">
                    <a:lnR w="12700">
                      <a:solidFill>
                        <a:schemeClr val="tx1"/>
                      </a:solidFill>
                    </a:lnR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100" b="1"/>
                        <a:t>100ng:        </a:t>
                      </a:r>
                      <a:r>
                        <a:rPr lang="en-US" sz="1100" dirty="0"/>
                        <a:t>  27,246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1100" b="1" dirty="0"/>
                        <a:t>25ng:</a:t>
                      </a:r>
                      <a:r>
                        <a:rPr lang="en-US" sz="1100" dirty="0"/>
                        <a:t> 27,026</a:t>
                      </a: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100" b="1" i="0" u="none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100ng:        </a:t>
                      </a:r>
                      <a:r>
                        <a:rPr lang="en-US" sz="1100" b="0" i="0" u="none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 27,442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1100" b="1" i="0" u="none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25ng:</a:t>
                      </a:r>
                      <a:r>
                        <a:rPr lang="en-US" sz="1100" b="0" i="0" u="none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 27,113</a:t>
                      </a:r>
                    </a:p>
                  </a:txBody>
                  <a:tcPr anchor="ctr">
                    <a:lnR w="19050">
                      <a:solidFill>
                        <a:schemeClr val="tx1"/>
                      </a:solidFill>
                    </a:lnR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100" b="1" i="0" u="none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100ng:         </a:t>
                      </a:r>
                      <a:r>
                        <a:rPr lang="en-US" sz="1100" b="0" i="0" u="none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  31,599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1100" b="1" i="0" u="none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25ng:</a:t>
                      </a:r>
                      <a:r>
                        <a:rPr lang="en-US" sz="1100" b="0" i="0" u="none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 31,276</a:t>
                      </a:r>
                    </a:p>
                  </a:txBody>
                  <a:tcPr anchor="ctr">
                    <a:lnL w="19050">
                      <a:solidFill>
                        <a:schemeClr val="tx1"/>
                      </a:solidFill>
                    </a:ln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100" b="1" i="0" u="none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100ng:         </a:t>
                      </a:r>
                      <a:r>
                        <a:rPr lang="en-US" sz="1100" b="0" i="0" u="none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  31,020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1100" b="1" i="0" u="none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25ng:</a:t>
                      </a:r>
                      <a:r>
                        <a:rPr lang="en-US" sz="1100" b="0" i="0" u="none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 30,986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94462665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4A5CA627-9DFD-C9C9-70DB-2E80E47FF1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5229133"/>
              </p:ext>
            </p:extLst>
          </p:nvPr>
        </p:nvGraphicFramePr>
        <p:xfrm>
          <a:off x="306225" y="6100826"/>
          <a:ext cx="3749040" cy="1198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4520">
                  <a:extLst>
                    <a:ext uri="{9D8B030D-6E8A-4147-A177-3AD203B41FA5}">
                      <a16:colId xmlns:a16="http://schemas.microsoft.com/office/drawing/2014/main" val="837522362"/>
                    </a:ext>
                  </a:extLst>
                </a:gridCol>
                <a:gridCol w="1874520">
                  <a:extLst>
                    <a:ext uri="{9D8B030D-6E8A-4147-A177-3AD203B41FA5}">
                      <a16:colId xmlns:a16="http://schemas.microsoft.com/office/drawing/2014/main" val="268602937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/>
                        <a:t>Kit Type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/>
                        <a:t>Approach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154146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Stranded mRNA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Coding Transcriptome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118397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Stranded Total RNA</a:t>
                      </a:r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Coding and non-coding Transcriptome</a:t>
                      </a:r>
                      <a:endParaRPr lang="en-US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0707364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E00D5C72-BD7B-6E05-AC91-FE6605AE822E}"/>
              </a:ext>
            </a:extLst>
          </p:cNvPr>
          <p:cNvSpPr txBox="1"/>
          <p:nvPr/>
        </p:nvSpPr>
        <p:spPr>
          <a:xfrm>
            <a:off x="2939791" y="4803950"/>
            <a:ext cx="4824399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200" i="1"/>
              <a:t>Sequencing performed using the </a:t>
            </a:r>
            <a:r>
              <a:rPr lang="en-US" sz="1200" i="1" err="1"/>
              <a:t>NovaSeq</a:t>
            </a:r>
            <a:r>
              <a:rPr lang="en-US" sz="1200" i="1"/>
              <a:t> X PLUS. *A minimum of 3 reads mapped to each gene was required for detection.</a:t>
            </a:r>
            <a:endParaRPr lang="en-US" sz="120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596D315-6E69-988F-2330-24E9124B18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69986" y="329837"/>
            <a:ext cx="991818" cy="848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8581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38F258-62DE-0898-8117-2CBF2A1303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>
            <a:extLst>
              <a:ext uri="{FF2B5EF4-FFF2-40B4-BE49-F238E27FC236}">
                <a16:creationId xmlns:a16="http://schemas.microsoft.com/office/drawing/2014/main" id="{D3088549-6280-E48F-3195-6F355A22F8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09674"/>
            <a:ext cx="7772400" cy="1504406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C6F368DD-2664-86AC-B523-63A377706D80}"/>
              </a:ext>
            </a:extLst>
          </p:cNvPr>
          <p:cNvSpPr/>
          <p:nvPr/>
        </p:nvSpPr>
        <p:spPr>
          <a:xfrm>
            <a:off x="0" y="0"/>
            <a:ext cx="7772400" cy="24819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FC80ACA-B897-4844-62A5-285784DF365B}"/>
              </a:ext>
            </a:extLst>
          </p:cNvPr>
          <p:cNvSpPr txBox="1"/>
          <p:nvPr/>
        </p:nvSpPr>
        <p:spPr>
          <a:xfrm>
            <a:off x="2934430" y="1733979"/>
            <a:ext cx="1898707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b="1">
                <a:solidFill>
                  <a:schemeClr val="accent1"/>
                </a:solidFill>
              </a:rPr>
              <a:t>Results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6EF7384-29C5-38D1-8989-4D580F98F9ED}"/>
              </a:ext>
            </a:extLst>
          </p:cNvPr>
          <p:cNvSpPr txBox="1"/>
          <p:nvPr/>
        </p:nvSpPr>
        <p:spPr>
          <a:xfrm>
            <a:off x="720353" y="4960087"/>
            <a:ext cx="1956806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200" u="sng"/>
              <a:t>Transcript Read Coverage:</a:t>
            </a:r>
            <a:endParaRPr lang="en-US" sz="120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14F11FD-0F0C-A700-5B33-27A1882DCEE2}"/>
              </a:ext>
            </a:extLst>
          </p:cNvPr>
          <p:cNvSpPr txBox="1"/>
          <p:nvPr/>
        </p:nvSpPr>
        <p:spPr>
          <a:xfrm>
            <a:off x="333638" y="9008345"/>
            <a:ext cx="2723824" cy="92333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900" b="1"/>
              <a:t>Figure 2: </a:t>
            </a:r>
            <a:r>
              <a:rPr lang="en-US" sz="900" b="1">
                <a:solidFill>
                  <a:srgbClr val="000000"/>
                </a:solidFill>
                <a:ea typeface="+mn-lt"/>
                <a:cs typeface="+mn-lt"/>
              </a:rPr>
              <a:t> Reduced volume library preparations have even transcript coverage. </a:t>
            </a:r>
            <a:r>
              <a:rPr lang="en-US" sz="900">
                <a:solidFill>
                  <a:srgbClr val="000000"/>
                </a:solidFill>
                <a:ea typeface="+mn-lt"/>
                <a:cs typeface="+mn-lt"/>
              </a:rPr>
              <a:t>Cumulative mapped-read depth at relative transcript positions as determined by </a:t>
            </a:r>
            <a:r>
              <a:rPr lang="en-US" sz="900" err="1">
                <a:solidFill>
                  <a:srgbClr val="000000"/>
                </a:solidFill>
                <a:ea typeface="+mn-lt"/>
                <a:cs typeface="+mn-lt"/>
              </a:rPr>
              <a:t>QualiMap</a:t>
            </a:r>
            <a:r>
              <a:rPr lang="en-US" sz="900">
                <a:solidFill>
                  <a:srgbClr val="000000"/>
                </a:solidFill>
                <a:ea typeface="+mn-lt"/>
                <a:cs typeface="+mn-lt"/>
              </a:rPr>
              <a:t>. </a:t>
            </a:r>
            <a:r>
              <a:rPr lang="en-US" sz="900"/>
              <a:t>Values are normalized to the overall number of mapped reads for each sample to account for varying sequencing depth.</a:t>
            </a:r>
            <a:r>
              <a:rPr lang="en-US" sz="900" b="1"/>
              <a:t> </a:t>
            </a:r>
            <a:endParaRPr lang="en-US" sz="90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34233D3-8924-42C7-6405-1C49CCA85795}"/>
              </a:ext>
            </a:extLst>
          </p:cNvPr>
          <p:cNvSpPr txBox="1"/>
          <p:nvPr/>
        </p:nvSpPr>
        <p:spPr>
          <a:xfrm>
            <a:off x="2668361" y="2031676"/>
            <a:ext cx="2444613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200" u="sng"/>
              <a:t>Assignment to Genomic Features:</a:t>
            </a:r>
            <a:endParaRPr lang="en-US" sz="120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4F46615-8D21-7397-4E06-9ADD64858B1B}"/>
              </a:ext>
            </a:extLst>
          </p:cNvPr>
          <p:cNvSpPr txBox="1"/>
          <p:nvPr/>
        </p:nvSpPr>
        <p:spPr>
          <a:xfrm>
            <a:off x="1070346" y="4263834"/>
            <a:ext cx="5771275" cy="78483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900" b="1"/>
              <a:t>Figure 1: </a:t>
            </a:r>
            <a:r>
              <a:rPr lang="en-US" sz="900" b="1">
                <a:solidFill>
                  <a:srgbClr val="000000"/>
                </a:solidFill>
                <a:ea typeface="+mn-lt"/>
                <a:cs typeface="+mn-lt"/>
              </a:rPr>
              <a:t> Consistent mapping of reads to genomic features with reduced library preparation volumes. </a:t>
            </a:r>
            <a:r>
              <a:rPr lang="en-US" sz="900">
                <a:solidFill>
                  <a:srgbClr val="000000"/>
                </a:solidFill>
                <a:ea typeface="+mn-lt"/>
                <a:cs typeface="+mn-lt"/>
              </a:rPr>
              <a:t>Percent mapped reads assigned to each </a:t>
            </a:r>
            <a:r>
              <a:rPr lang="en-US" sz="900" err="1">
                <a:solidFill>
                  <a:srgbClr val="000000"/>
                </a:solidFill>
                <a:ea typeface="+mn-lt"/>
                <a:cs typeface="+mn-lt"/>
              </a:rPr>
              <a:t>featureCounts</a:t>
            </a:r>
            <a:r>
              <a:rPr lang="en-US" sz="900">
                <a:solidFill>
                  <a:srgbClr val="000000"/>
                </a:solidFill>
                <a:ea typeface="+mn-lt"/>
                <a:cs typeface="+mn-lt"/>
              </a:rPr>
              <a:t> category. Ambiguous indicates that a mapped read is associated with a region of transcript overlap. Unassigned indicates that a mapped read is not associated with a protein-coding region. Total RNA libraries capture non-coding transcripts leading to higher unassigned read levels.</a:t>
            </a:r>
            <a:endParaRPr lang="en-US" sz="90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672CBE8-7A7B-C550-555A-3B1B3DC2D9A3}"/>
              </a:ext>
            </a:extLst>
          </p:cNvPr>
          <p:cNvSpPr txBox="1"/>
          <p:nvPr/>
        </p:nvSpPr>
        <p:spPr>
          <a:xfrm>
            <a:off x="4310911" y="4945899"/>
            <a:ext cx="2997462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200" u="sng"/>
              <a:t>Sample Correlation by Reaction Volume: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8662FFD-C72E-DE0C-07EF-44506F405376}"/>
              </a:ext>
            </a:extLst>
          </p:cNvPr>
          <p:cNvSpPr txBox="1"/>
          <p:nvPr/>
        </p:nvSpPr>
        <p:spPr>
          <a:xfrm>
            <a:off x="3890627" y="8996871"/>
            <a:ext cx="3582167" cy="78483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900" b="1" dirty="0"/>
              <a:t>Figure 3: Reduced volume library preparations maintain near perfect transcript abundance correlation. </a:t>
            </a:r>
            <a:r>
              <a:rPr lang="en-US" sz="900" dirty="0"/>
              <a:t>Correlation plots of log</a:t>
            </a:r>
            <a:r>
              <a:rPr lang="en-US" sz="900" baseline="-25000" dirty="0"/>
              <a:t>10</a:t>
            </a:r>
            <a:r>
              <a:rPr lang="en-US" sz="900" dirty="0"/>
              <a:t>(CPM) normalized transcript count values between full and  reduced volume library preparations.  Regression lines and R</a:t>
            </a:r>
            <a:r>
              <a:rPr lang="en-US" sz="900" baseline="30000" dirty="0"/>
              <a:t>2</a:t>
            </a:r>
            <a:r>
              <a:rPr lang="en-US" sz="900" dirty="0"/>
              <a:t> values are derived using a standard linear model.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4D0320A-0433-A30C-D7C4-E81118C36D0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-1143" r="31729" b="-3309"/>
          <a:stretch>
            <a:fillRect/>
          </a:stretch>
        </p:blipFill>
        <p:spPr>
          <a:xfrm>
            <a:off x="1341678" y="2270470"/>
            <a:ext cx="2189859" cy="2011042"/>
          </a:xfrm>
          <a:prstGeom prst="rect">
            <a:avLst/>
          </a:prstGeom>
        </p:spPr>
      </p:pic>
      <p:pic>
        <p:nvPicPr>
          <p:cNvPr id="11" name="Picture 10" descr="A graph of a graph of a graph of a graph of a graph of a graph of a graph of a graph of a graph of a graph of a graph of a graph of a graph of&#10;&#10;AI-generated content may be incorrect.">
            <a:extLst>
              <a:ext uri="{FF2B5EF4-FFF2-40B4-BE49-F238E27FC236}">
                <a16:creationId xmlns:a16="http://schemas.microsoft.com/office/drawing/2014/main" id="{8F092A83-3DC0-262E-E510-549482355F7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58242" y="5223510"/>
            <a:ext cx="3665076" cy="1832611"/>
          </a:xfrm>
          <a:prstGeom prst="rect">
            <a:avLst/>
          </a:prstGeom>
        </p:spPr>
      </p:pic>
      <p:pic>
        <p:nvPicPr>
          <p:cNvPr id="12" name="Picture 11" descr="A graph of a graph of a graph of a graph of a graph of a graph of a graph of a graph of a graph of a graph of a graph of a graph of a graph of&#10;&#10;AI-generated content may be incorrect.">
            <a:extLst>
              <a:ext uri="{FF2B5EF4-FFF2-40B4-BE49-F238E27FC236}">
                <a16:creationId xmlns:a16="http://schemas.microsoft.com/office/drawing/2014/main" id="{A869DD83-0751-C9DC-83C6-E3C95AA498A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58242" y="7109460"/>
            <a:ext cx="3665076" cy="1832611"/>
          </a:xfrm>
          <a:prstGeom prst="rect">
            <a:avLst/>
          </a:prstGeom>
        </p:spPr>
      </p:pic>
      <p:pic>
        <p:nvPicPr>
          <p:cNvPr id="13" name="Picture 12" descr="A graph with red and blue lines&#10;&#10;AI-generated content may be incorrect.">
            <a:extLst>
              <a:ext uri="{FF2B5EF4-FFF2-40B4-BE49-F238E27FC236}">
                <a16:creationId xmlns:a16="http://schemas.microsoft.com/office/drawing/2014/main" id="{6E9862D6-28D3-EC74-2CB3-B432F92EEEF2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l="1167" t="-4859" r="19404" b="7008"/>
          <a:stretch>
            <a:fillRect/>
          </a:stretch>
        </p:blipFill>
        <p:spPr>
          <a:xfrm>
            <a:off x="380066" y="5105933"/>
            <a:ext cx="2547742" cy="1883932"/>
          </a:xfrm>
          <a:prstGeom prst="rect">
            <a:avLst/>
          </a:prstGeom>
        </p:spPr>
      </p:pic>
      <p:pic>
        <p:nvPicPr>
          <p:cNvPr id="14" name="Picture 13" descr="A graph of a line graph&#10;&#10;AI-generated content may be incorrect.">
            <a:extLst>
              <a:ext uri="{FF2B5EF4-FFF2-40B4-BE49-F238E27FC236}">
                <a16:creationId xmlns:a16="http://schemas.microsoft.com/office/drawing/2014/main" id="{AA71618F-62A4-06D8-BCB4-EA16979A48AD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 l="734" t="30" r="19201" b="-2888"/>
          <a:stretch>
            <a:fillRect/>
          </a:stretch>
        </p:blipFill>
        <p:spPr>
          <a:xfrm>
            <a:off x="371632" y="7005313"/>
            <a:ext cx="2562100" cy="1963993"/>
          </a:xfrm>
          <a:prstGeom prst="rect">
            <a:avLst/>
          </a:prstGeom>
        </p:spPr>
      </p:pic>
      <p:pic>
        <p:nvPicPr>
          <p:cNvPr id="2" name="Picture 1" descr="A graph with red and blue lines&#10;&#10;AI-generated content may be incorrect.">
            <a:extLst>
              <a:ext uri="{FF2B5EF4-FFF2-40B4-BE49-F238E27FC236}">
                <a16:creationId xmlns:a16="http://schemas.microsoft.com/office/drawing/2014/main" id="{23A077B0-FC51-F45F-4BE4-4D5BEB9B9341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l="80512" t="-9235" r="1951" b="7946"/>
          <a:stretch>
            <a:fillRect/>
          </a:stretch>
        </p:blipFill>
        <p:spPr>
          <a:xfrm>
            <a:off x="2928875" y="5954162"/>
            <a:ext cx="562487" cy="1950118"/>
          </a:xfrm>
          <a:prstGeom prst="rect">
            <a:avLst/>
          </a:prstGeom>
        </p:spPr>
      </p:pic>
      <p:pic>
        <p:nvPicPr>
          <p:cNvPr id="3" name="Picture 2" descr="A chart of different colored squares&#10;&#10;AI-generated content may be incorrect.">
            <a:extLst>
              <a:ext uri="{FF2B5EF4-FFF2-40B4-BE49-F238E27FC236}">
                <a16:creationId xmlns:a16="http://schemas.microsoft.com/office/drawing/2014/main" id="{15874115-747F-FF3F-93EE-2BAD210967F3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 l="4695" t="179" r="418" b="-884"/>
          <a:stretch>
            <a:fillRect/>
          </a:stretch>
        </p:blipFill>
        <p:spPr>
          <a:xfrm>
            <a:off x="3537221" y="2254000"/>
            <a:ext cx="3161738" cy="200487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023FCD3-79F5-9F1C-0D28-389E13C7D792}"/>
              </a:ext>
            </a:extLst>
          </p:cNvPr>
          <p:cNvSpPr txBox="1"/>
          <p:nvPr/>
        </p:nvSpPr>
        <p:spPr>
          <a:xfrm>
            <a:off x="302967" y="195437"/>
            <a:ext cx="6067019" cy="141577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800" b="1" dirty="0">
                <a:solidFill>
                  <a:schemeClr val="accent1"/>
                </a:solidFill>
              </a:rPr>
              <a:t>Supporting UR Science Series: </a:t>
            </a:r>
            <a:r>
              <a:rPr lang="en-US" sz="2000" b="1" dirty="0">
                <a:solidFill>
                  <a:schemeClr val="accent1"/>
                </a:solidFill>
              </a:rPr>
              <a:t>Lowering Costs at the Genomics Research Center</a:t>
            </a:r>
            <a:br>
              <a:rPr lang="en-US" sz="1600" b="1" dirty="0"/>
            </a:br>
            <a:br>
              <a:rPr lang="en-US" sz="1600" b="1" dirty="0"/>
            </a:br>
            <a:r>
              <a:rPr lang="en-US" sz="1100" b="1" i="1" dirty="0">
                <a:solidFill>
                  <a:schemeClr val="accent1"/>
                </a:solidFill>
              </a:rPr>
              <a:t>Written by: Elizabeth Pritchett, Anthony Gaca, Jeffrey Malik</a:t>
            </a:r>
            <a:br>
              <a:rPr lang="en-US" sz="1100" b="1" i="1" dirty="0"/>
            </a:br>
            <a:r>
              <a:rPr lang="en-US" sz="1100" b="1" i="1" dirty="0">
                <a:solidFill>
                  <a:schemeClr val="accent1"/>
                </a:solidFill>
              </a:rPr>
              <a:t>Experiment Performed by: Phil Spinelli; Analysis by: Anthony Gaca</a:t>
            </a:r>
            <a:endParaRPr lang="en-US" sz="1100" b="1" dirty="0">
              <a:solidFill>
                <a:schemeClr val="accent1"/>
              </a:solidFill>
            </a:endParaRPr>
          </a:p>
        </p:txBody>
      </p:sp>
      <p:sp>
        <p:nvSpPr>
          <p:cNvPr id="5" name="Right Triangle 4">
            <a:extLst>
              <a:ext uri="{FF2B5EF4-FFF2-40B4-BE49-F238E27FC236}">
                <a16:creationId xmlns:a16="http://schemas.microsoft.com/office/drawing/2014/main" id="{F1AE8411-C7A6-80B5-A30C-12E42EDDEA9F}"/>
              </a:ext>
            </a:extLst>
          </p:cNvPr>
          <p:cNvSpPr/>
          <p:nvPr/>
        </p:nvSpPr>
        <p:spPr>
          <a:xfrm rot="10800000">
            <a:off x="5708468" y="-14549"/>
            <a:ext cx="2063931" cy="1699605"/>
          </a:xfrm>
          <a:prstGeom prst="rt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E809630-9429-7FE3-DEC0-6FCCE1BB95C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369986" y="329837"/>
            <a:ext cx="991818" cy="848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88557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Words>521</Words>
  <Application>Microsoft Office PowerPoint</Application>
  <PresentationFormat>Custom</PresentationFormat>
  <Paragraphs>66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>University of Rochester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Pritchett, Elizabeth</dc:creator>
  <cp:lastModifiedBy>Pritchett, Elizabeth</cp:lastModifiedBy>
  <cp:revision>11</cp:revision>
  <cp:lastPrinted>2025-08-06T17:43:09Z</cp:lastPrinted>
  <dcterms:created xsi:type="dcterms:W3CDTF">2025-07-31T16:56:52Z</dcterms:created>
  <dcterms:modified xsi:type="dcterms:W3CDTF">2025-08-26T14:05:32Z</dcterms:modified>
</cp:coreProperties>
</file>