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7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8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9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0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1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2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3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4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25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6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27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28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29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0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31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2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33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34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1" r:id="rId2"/>
    <p:sldMasterId id="2147484499" r:id="rId3"/>
    <p:sldMasterId id="2147486069" r:id="rId4"/>
    <p:sldMasterId id="2147486146" r:id="rId5"/>
    <p:sldMasterId id="2147486596" r:id="rId6"/>
    <p:sldMasterId id="2147486687" r:id="rId7"/>
    <p:sldMasterId id="2147486992" r:id="rId8"/>
    <p:sldMasterId id="2147487304" r:id="rId9"/>
    <p:sldMasterId id="2147487573" r:id="rId10"/>
    <p:sldMasterId id="2147487620" r:id="rId11"/>
    <p:sldMasterId id="2147487677" r:id="rId12"/>
    <p:sldMasterId id="2147487707" r:id="rId13"/>
    <p:sldMasterId id="2147487796" r:id="rId14"/>
    <p:sldMasterId id="2147487911" r:id="rId15"/>
    <p:sldMasterId id="2147488110" r:id="rId16"/>
    <p:sldMasterId id="2147488141" r:id="rId17"/>
    <p:sldMasterId id="2147488157" r:id="rId18"/>
    <p:sldMasterId id="2147488371" r:id="rId19"/>
    <p:sldMasterId id="2147488448" r:id="rId20"/>
    <p:sldMasterId id="2147488463" r:id="rId21"/>
    <p:sldMasterId id="2147488551" r:id="rId22"/>
    <p:sldMasterId id="2147488594" r:id="rId23"/>
    <p:sldMasterId id="2147488606" r:id="rId24"/>
    <p:sldMasterId id="2147488622" r:id="rId25"/>
    <p:sldMasterId id="2147488638" r:id="rId26"/>
    <p:sldMasterId id="2147488697" r:id="rId27"/>
    <p:sldMasterId id="2147488711" r:id="rId28"/>
    <p:sldMasterId id="2147488741" r:id="rId29"/>
    <p:sldMasterId id="2147488757" r:id="rId30"/>
    <p:sldMasterId id="2147488788" r:id="rId31"/>
    <p:sldMasterId id="2147488804" r:id="rId32"/>
    <p:sldMasterId id="2147488812" r:id="rId33"/>
    <p:sldMasterId id="2147488829" r:id="rId34"/>
    <p:sldMasterId id="2147488841" r:id="rId35"/>
  </p:sldMasterIdLst>
  <p:notesMasterIdLst>
    <p:notesMasterId r:id="rId150"/>
  </p:notesMasterIdLst>
  <p:handoutMasterIdLst>
    <p:handoutMasterId r:id="rId151"/>
  </p:handoutMasterIdLst>
  <p:sldIdLst>
    <p:sldId id="791" r:id="rId36"/>
    <p:sldId id="3128" r:id="rId37"/>
    <p:sldId id="3181" r:id="rId38"/>
    <p:sldId id="3183" r:id="rId39"/>
    <p:sldId id="3129" r:id="rId40"/>
    <p:sldId id="2476" r:id="rId41"/>
    <p:sldId id="1727" r:id="rId42"/>
    <p:sldId id="898" r:id="rId43"/>
    <p:sldId id="2460" r:id="rId44"/>
    <p:sldId id="2819" r:id="rId45"/>
    <p:sldId id="3017" r:id="rId46"/>
    <p:sldId id="2266" r:id="rId47"/>
    <p:sldId id="1692" r:id="rId48"/>
    <p:sldId id="2383" r:id="rId49"/>
    <p:sldId id="1176" r:id="rId50"/>
    <p:sldId id="1556" r:id="rId51"/>
    <p:sldId id="1557" r:id="rId52"/>
    <p:sldId id="2939" r:id="rId53"/>
    <p:sldId id="257" r:id="rId54"/>
    <p:sldId id="2805" r:id="rId55"/>
    <p:sldId id="2865" r:id="rId56"/>
    <p:sldId id="2867" r:id="rId57"/>
    <p:sldId id="2734" r:id="rId58"/>
    <p:sldId id="2797" r:id="rId59"/>
    <p:sldId id="2735" r:id="rId60"/>
    <p:sldId id="2736" r:id="rId61"/>
    <p:sldId id="2737" r:id="rId62"/>
    <p:sldId id="1076" r:id="rId63"/>
    <p:sldId id="2429" r:id="rId64"/>
    <p:sldId id="2739" r:id="rId65"/>
    <p:sldId id="2740" r:id="rId66"/>
    <p:sldId id="2302" r:id="rId67"/>
    <p:sldId id="2869" r:id="rId68"/>
    <p:sldId id="3021" r:id="rId69"/>
    <p:sldId id="3168" r:id="rId70"/>
    <p:sldId id="2766" r:id="rId71"/>
    <p:sldId id="2767" r:id="rId72"/>
    <p:sldId id="1832" r:id="rId73"/>
    <p:sldId id="2827" r:id="rId74"/>
    <p:sldId id="2792" r:id="rId75"/>
    <p:sldId id="2912" r:id="rId76"/>
    <p:sldId id="2871" r:id="rId77"/>
    <p:sldId id="2751" r:id="rId78"/>
    <p:sldId id="1084" r:id="rId79"/>
    <p:sldId id="1085" r:id="rId80"/>
    <p:sldId id="1086" r:id="rId81"/>
    <p:sldId id="2376" r:id="rId82"/>
    <p:sldId id="1214" r:id="rId83"/>
    <p:sldId id="3110" r:id="rId84"/>
    <p:sldId id="3105" r:id="rId85"/>
    <p:sldId id="2889" r:id="rId86"/>
    <p:sldId id="1025" r:id="rId87"/>
    <p:sldId id="2717" r:id="rId88"/>
    <p:sldId id="2718" r:id="rId89"/>
    <p:sldId id="2440" r:id="rId90"/>
    <p:sldId id="2450" r:id="rId91"/>
    <p:sldId id="2442" r:id="rId92"/>
    <p:sldId id="2451" r:id="rId93"/>
    <p:sldId id="3209" r:id="rId94"/>
    <p:sldId id="1914" r:id="rId95"/>
    <p:sldId id="268" r:id="rId96"/>
    <p:sldId id="3204" r:id="rId97"/>
    <p:sldId id="1731" r:id="rId98"/>
    <p:sldId id="1732" r:id="rId99"/>
    <p:sldId id="1733" r:id="rId100"/>
    <p:sldId id="1734" r:id="rId101"/>
    <p:sldId id="2605" r:id="rId102"/>
    <p:sldId id="3023" r:id="rId103"/>
    <p:sldId id="3024" r:id="rId104"/>
    <p:sldId id="2866" r:id="rId105"/>
    <p:sldId id="2965" r:id="rId106"/>
    <p:sldId id="3025" r:id="rId107"/>
    <p:sldId id="3026" r:id="rId108"/>
    <p:sldId id="2905" r:id="rId109"/>
    <p:sldId id="1910" r:id="rId110"/>
    <p:sldId id="2855" r:id="rId111"/>
    <p:sldId id="3027" r:id="rId112"/>
    <p:sldId id="3205" r:id="rId113"/>
    <p:sldId id="2891" r:id="rId114"/>
    <p:sldId id="2892" r:id="rId115"/>
    <p:sldId id="2893" r:id="rId116"/>
    <p:sldId id="1858" r:id="rId117"/>
    <p:sldId id="929" r:id="rId118"/>
    <p:sldId id="3212" r:id="rId119"/>
    <p:sldId id="278" r:id="rId120"/>
    <p:sldId id="279" r:id="rId121"/>
    <p:sldId id="2250" r:id="rId122"/>
    <p:sldId id="283" r:id="rId123"/>
    <p:sldId id="3014" r:id="rId124"/>
    <p:sldId id="2716" r:id="rId125"/>
    <p:sldId id="2934" r:id="rId126"/>
    <p:sldId id="3038" r:id="rId127"/>
    <p:sldId id="2925" r:id="rId128"/>
    <p:sldId id="2935" r:id="rId129"/>
    <p:sldId id="2936" r:id="rId130"/>
    <p:sldId id="2937" r:id="rId131"/>
    <p:sldId id="2938" r:id="rId132"/>
    <p:sldId id="2920" r:id="rId133"/>
    <p:sldId id="1829" r:id="rId134"/>
    <p:sldId id="1266" r:id="rId135"/>
    <p:sldId id="2346" r:id="rId136"/>
    <p:sldId id="3138" r:id="rId137"/>
    <p:sldId id="3139" r:id="rId138"/>
    <p:sldId id="3140" r:id="rId139"/>
    <p:sldId id="1652" r:id="rId140"/>
    <p:sldId id="3198" r:id="rId141"/>
    <p:sldId id="3214" r:id="rId142"/>
    <p:sldId id="3215" r:id="rId143"/>
    <p:sldId id="3216" r:id="rId144"/>
    <p:sldId id="2477" r:id="rId145"/>
    <p:sldId id="2478" r:id="rId146"/>
    <p:sldId id="2899" r:id="rId147"/>
    <p:sldId id="2949" r:id="rId148"/>
    <p:sldId id="1837" r:id="rId149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5pPr>
    <a:lvl6pPr marL="22860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6pPr>
    <a:lvl7pPr marL="27432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7pPr>
    <a:lvl8pPr marL="32004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8pPr>
    <a:lvl9pPr marL="36576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BFF"/>
    <a:srgbClr val="FFFFFF"/>
    <a:srgbClr val="FF6600"/>
    <a:srgbClr val="FFFF00"/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08" autoAdjust="0"/>
    <p:restoredTop sz="94172" autoAdjust="0"/>
  </p:normalViewPr>
  <p:slideViewPr>
    <p:cSldViewPr>
      <p:cViewPr varScale="1">
        <p:scale>
          <a:sx n="104" d="100"/>
          <a:sy n="104" d="100"/>
        </p:scale>
        <p:origin x="240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63" Type="http://schemas.openxmlformats.org/officeDocument/2006/relationships/slide" Target="slides/slide28.xml"/><Relationship Id="rId84" Type="http://schemas.openxmlformats.org/officeDocument/2006/relationships/slide" Target="slides/slide49.xml"/><Relationship Id="rId138" Type="http://schemas.openxmlformats.org/officeDocument/2006/relationships/slide" Target="slides/slide103.xml"/><Relationship Id="rId107" Type="http://schemas.openxmlformats.org/officeDocument/2006/relationships/slide" Target="slides/slide7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8.xml"/><Relationship Id="rId74" Type="http://schemas.openxmlformats.org/officeDocument/2006/relationships/slide" Target="slides/slide39.xml"/><Relationship Id="rId128" Type="http://schemas.openxmlformats.org/officeDocument/2006/relationships/slide" Target="slides/slide93.xml"/><Relationship Id="rId149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113" Type="http://schemas.openxmlformats.org/officeDocument/2006/relationships/slide" Target="slides/slide78.xml"/><Relationship Id="rId118" Type="http://schemas.openxmlformats.org/officeDocument/2006/relationships/slide" Target="slides/slide83.xml"/><Relationship Id="rId134" Type="http://schemas.openxmlformats.org/officeDocument/2006/relationships/slide" Target="slides/slide99.xml"/><Relationship Id="rId139" Type="http://schemas.openxmlformats.org/officeDocument/2006/relationships/slide" Target="slides/slide104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59" Type="http://schemas.openxmlformats.org/officeDocument/2006/relationships/slide" Target="slides/slide24.xml"/><Relationship Id="rId103" Type="http://schemas.openxmlformats.org/officeDocument/2006/relationships/slide" Target="slides/slide68.xml"/><Relationship Id="rId108" Type="http://schemas.openxmlformats.org/officeDocument/2006/relationships/slide" Target="slides/slide73.xml"/><Relationship Id="rId124" Type="http://schemas.openxmlformats.org/officeDocument/2006/relationships/slide" Target="slides/slide89.xml"/><Relationship Id="rId129" Type="http://schemas.openxmlformats.org/officeDocument/2006/relationships/slide" Target="slides/slide94.xml"/><Relationship Id="rId54" Type="http://schemas.openxmlformats.org/officeDocument/2006/relationships/slide" Target="slides/slide19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40" Type="http://schemas.openxmlformats.org/officeDocument/2006/relationships/slide" Target="slides/slide105.xml"/><Relationship Id="rId145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4.xml"/><Relationship Id="rId114" Type="http://schemas.openxmlformats.org/officeDocument/2006/relationships/slide" Target="slides/slide79.xml"/><Relationship Id="rId119" Type="http://schemas.openxmlformats.org/officeDocument/2006/relationships/slide" Target="slides/slide84.xml"/><Relationship Id="rId44" Type="http://schemas.openxmlformats.org/officeDocument/2006/relationships/slide" Target="slides/slide9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130" Type="http://schemas.openxmlformats.org/officeDocument/2006/relationships/slide" Target="slides/slide95.xml"/><Relationship Id="rId135" Type="http://schemas.openxmlformats.org/officeDocument/2006/relationships/slide" Target="slides/slide100.xml"/><Relationship Id="rId151" Type="http://schemas.openxmlformats.org/officeDocument/2006/relationships/handoutMaster" Target="handoutMasters/handout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109" Type="http://schemas.openxmlformats.org/officeDocument/2006/relationships/slide" Target="slides/slide7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04" Type="http://schemas.openxmlformats.org/officeDocument/2006/relationships/slide" Target="slides/slide69.xml"/><Relationship Id="rId120" Type="http://schemas.openxmlformats.org/officeDocument/2006/relationships/slide" Target="slides/slide85.xml"/><Relationship Id="rId125" Type="http://schemas.openxmlformats.org/officeDocument/2006/relationships/slide" Target="slides/slide90.xml"/><Relationship Id="rId141" Type="http://schemas.openxmlformats.org/officeDocument/2006/relationships/slide" Target="slides/slide106.xml"/><Relationship Id="rId146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66" Type="http://schemas.openxmlformats.org/officeDocument/2006/relationships/slide" Target="slides/slide31.xml"/><Relationship Id="rId87" Type="http://schemas.openxmlformats.org/officeDocument/2006/relationships/slide" Target="slides/slide52.xml"/><Relationship Id="rId110" Type="http://schemas.openxmlformats.org/officeDocument/2006/relationships/slide" Target="slides/slide75.xml"/><Relationship Id="rId115" Type="http://schemas.openxmlformats.org/officeDocument/2006/relationships/slide" Target="slides/slide80.xml"/><Relationship Id="rId131" Type="http://schemas.openxmlformats.org/officeDocument/2006/relationships/slide" Target="slides/slide96.xml"/><Relationship Id="rId136" Type="http://schemas.openxmlformats.org/officeDocument/2006/relationships/slide" Target="slides/slide101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152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1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slide" Target="slides/slide70.xml"/><Relationship Id="rId126" Type="http://schemas.openxmlformats.org/officeDocument/2006/relationships/slide" Target="slides/slide91.xml"/><Relationship Id="rId147" Type="http://schemas.openxmlformats.org/officeDocument/2006/relationships/slide" Target="slides/slide11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121" Type="http://schemas.openxmlformats.org/officeDocument/2006/relationships/slide" Target="slides/slide86.xml"/><Relationship Id="rId142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1.xml"/><Relationship Id="rId67" Type="http://schemas.openxmlformats.org/officeDocument/2006/relationships/slide" Target="slides/slide32.xml"/><Relationship Id="rId116" Type="http://schemas.openxmlformats.org/officeDocument/2006/relationships/slide" Target="slides/slide81.xml"/><Relationship Id="rId137" Type="http://schemas.openxmlformats.org/officeDocument/2006/relationships/slide" Target="slides/slide10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62" Type="http://schemas.openxmlformats.org/officeDocument/2006/relationships/slide" Target="slides/slide27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111" Type="http://schemas.openxmlformats.org/officeDocument/2006/relationships/slide" Target="slides/slide76.xml"/><Relationship Id="rId132" Type="http://schemas.openxmlformats.org/officeDocument/2006/relationships/slide" Target="slides/slide97.xml"/><Relationship Id="rId153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.xml"/><Relationship Id="rId57" Type="http://schemas.openxmlformats.org/officeDocument/2006/relationships/slide" Target="slides/slide22.xml"/><Relationship Id="rId106" Type="http://schemas.openxmlformats.org/officeDocument/2006/relationships/slide" Target="slides/slide71.xml"/><Relationship Id="rId127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7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slide" Target="slides/slide66.xml"/><Relationship Id="rId122" Type="http://schemas.openxmlformats.org/officeDocument/2006/relationships/slide" Target="slides/slide87.xml"/><Relationship Id="rId143" Type="http://schemas.openxmlformats.org/officeDocument/2006/relationships/slide" Target="slides/slide108.xml"/><Relationship Id="rId148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2.xml"/><Relationship Id="rId68" Type="http://schemas.openxmlformats.org/officeDocument/2006/relationships/slide" Target="slides/slide33.xml"/><Relationship Id="rId89" Type="http://schemas.openxmlformats.org/officeDocument/2006/relationships/slide" Target="slides/slide54.xml"/><Relationship Id="rId112" Type="http://schemas.openxmlformats.org/officeDocument/2006/relationships/slide" Target="slides/slide77.xml"/><Relationship Id="rId133" Type="http://schemas.openxmlformats.org/officeDocument/2006/relationships/slide" Target="slides/slide98.xml"/><Relationship Id="rId15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.xml"/><Relationship Id="rId58" Type="http://schemas.openxmlformats.org/officeDocument/2006/relationships/slide" Target="slides/slide23.xml"/><Relationship Id="rId79" Type="http://schemas.openxmlformats.org/officeDocument/2006/relationships/slide" Target="slides/slide44.xml"/><Relationship Id="rId102" Type="http://schemas.openxmlformats.org/officeDocument/2006/relationships/slide" Target="slides/slide67.xml"/><Relationship Id="rId123" Type="http://schemas.openxmlformats.org/officeDocument/2006/relationships/slide" Target="slides/slide88.xml"/><Relationship Id="rId144" Type="http://schemas.openxmlformats.org/officeDocument/2006/relationships/slide" Target="slides/slide109.xml"/><Relationship Id="rId90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431-8A47-9C26-F80673327A79}"/>
              </c:ext>
            </c:extLst>
          </c:dPt>
          <c:dPt>
            <c:idx val="1"/>
            <c:invertIfNegative val="0"/>
            <c:bubble3D val="0"/>
            <c:spPr>
              <a:solidFill>
                <a:srgbClr val="9318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431-8A47-9C26-F80673327A79}"/>
              </c:ext>
            </c:extLst>
          </c:dPt>
          <c:dPt>
            <c:idx val="2"/>
            <c:invertIfNegative val="0"/>
            <c:bubble3D val="0"/>
            <c:spPr>
              <a:solidFill>
                <a:srgbClr val="9318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31-8A47-9C26-F80673327A7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31-8A47-9C26-F80673327A7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31-8A47-9C26-F80673327A7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31-8A47-9C26-F80673327A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PowerPoint]Sheet1'!$A$12:$A$17</c:f>
              <c:strCache>
                <c:ptCount val="6"/>
                <c:pt idx="0">
                  <c:v>Hispanic male</c:v>
                </c:pt>
                <c:pt idx="1">
                  <c:v>Blak male</c:v>
                </c:pt>
                <c:pt idx="2">
                  <c:v>Black female</c:v>
                </c:pt>
                <c:pt idx="3">
                  <c:v>Hispanic female</c:v>
                </c:pt>
                <c:pt idx="4">
                  <c:v>White male</c:v>
                </c:pt>
                <c:pt idx="5">
                  <c:v>White female</c:v>
                </c:pt>
              </c:strCache>
            </c:strRef>
          </c:cat>
          <c:val>
            <c:numRef>
              <c:f>'[Chart 2 in Microsoft PowerPoint]Sheet1'!$B$12:$B$17</c:f>
              <c:numCache>
                <c:formatCode>General</c:formatCode>
                <c:ptCount val="6"/>
                <c:pt idx="0">
                  <c:v>-3.7</c:v>
                </c:pt>
                <c:pt idx="1">
                  <c:v>-3.3</c:v>
                </c:pt>
                <c:pt idx="2">
                  <c:v>-2.4</c:v>
                </c:pt>
                <c:pt idx="3">
                  <c:v>-2</c:v>
                </c:pt>
                <c:pt idx="4">
                  <c:v>-1.3</c:v>
                </c:pt>
                <c:pt idx="5">
                  <c:v>-1.1000000000000001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1-8A47-9C26-F80673327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40946800"/>
        <c:axId val="440945816"/>
      </c:barChart>
      <c:catAx>
        <c:axId val="44094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0945816"/>
        <c:crosses val="autoZero"/>
        <c:auto val="1"/>
        <c:lblAlgn val="ctr"/>
        <c:lblOffset val="100"/>
        <c:noMultiLvlLbl val="0"/>
      </c:catAx>
      <c:valAx>
        <c:axId val="44094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318527863575101"/>
          <c:y val="3.14097496706192E-2"/>
          <c:w val="0.75310173697270499"/>
          <c:h val="0.815165876777251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C0C0C0"/>
            </a:solidFill>
            <a:ln w="15188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69.099999999999994</c:v>
                </c:pt>
                <c:pt idx="1">
                  <c:v>70.599999999999994</c:v>
                </c:pt>
                <c:pt idx="2">
                  <c:v>71.7</c:v>
                </c:pt>
                <c:pt idx="3">
                  <c:v>74.400000000000006</c:v>
                </c:pt>
                <c:pt idx="4">
                  <c:v>76.099999999999994</c:v>
                </c:pt>
                <c:pt idx="5">
                  <c:v>77.3</c:v>
                </c:pt>
                <c:pt idx="6">
                  <c:v>78.8</c:v>
                </c:pt>
                <c:pt idx="7" formatCode="0.0">
                  <c:v>77.599999999999994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8-4547-9CB5-003A8FB47C0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993300"/>
            </a:solidFill>
            <a:ln w="15188">
              <a:solidFill>
                <a:srgbClr val="C0C0C0"/>
              </a:solidFill>
              <a:prstDash val="solid"/>
            </a:ln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Sheet1!$B$3:$I$3</c:f>
              <c:numCache>
                <c:formatCode>General</c:formatCode>
                <c:ptCount val="8"/>
                <c:pt idx="0">
                  <c:v>60.8</c:v>
                </c:pt>
                <c:pt idx="1">
                  <c:v>63.6</c:v>
                </c:pt>
                <c:pt idx="2">
                  <c:v>64.099999999999994</c:v>
                </c:pt>
                <c:pt idx="3">
                  <c:v>68.099999999999994</c:v>
                </c:pt>
                <c:pt idx="4">
                  <c:v>69.099999999999994</c:v>
                </c:pt>
                <c:pt idx="5">
                  <c:v>71.8</c:v>
                </c:pt>
                <c:pt idx="6">
                  <c:v>74.7</c:v>
                </c:pt>
                <c:pt idx="7">
                  <c:v>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78-4547-9CB5-003A8FB47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2103397752"/>
        <c:axId val="-2103401192"/>
        <c:axId val="0"/>
      </c:bar3DChart>
      <c:catAx>
        <c:axId val="-2103397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5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21034011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03401192"/>
        <c:scaling>
          <c:orientation val="minMax"/>
          <c:max val="90"/>
          <c:min val="40"/>
        </c:scaling>
        <c:delete val="0"/>
        <c:axPos val="l"/>
        <c:majorGridlines>
          <c:spPr>
            <a:ln w="379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150" b="1" i="0" u="none" strike="noStrike" baseline="0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Life Expectancy</a:t>
                </a:r>
              </a:p>
            </c:rich>
          </c:tx>
          <c:layout>
            <c:manualLayout>
              <c:xMode val="edge"/>
              <c:yMode val="edge"/>
              <c:x val="2.9776712693522001E-2"/>
              <c:y val="0.26303312677631302"/>
            </c:manualLayout>
          </c:layout>
          <c:overlay val="0"/>
          <c:spPr>
            <a:noFill/>
            <a:ln w="3037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5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2103397752"/>
        <c:crosses val="autoZero"/>
        <c:crossBetween val="between"/>
        <c:majorUnit val="10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36696458868055898"/>
          <c:y val="4.00002074839459E-2"/>
          <c:w val="0.26523448035846298"/>
          <c:h val="0.15876769841639601"/>
        </c:manualLayout>
      </c:layout>
      <c:overlay val="0"/>
      <c:spPr>
        <a:noFill/>
        <a:ln w="3797">
          <a:noFill/>
          <a:prstDash val="solid"/>
        </a:ln>
      </c:spPr>
      <c:txPr>
        <a:bodyPr/>
        <a:lstStyle/>
        <a:p>
          <a:pPr>
            <a:defRPr sz="1979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5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711410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3.8%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6B-6049-AA05-D6D98308CAE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7.8%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6B-6049-AA05-D6D98308CAE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A6B-6049-AA05-D6D98308CA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Doctors</c:v>
                </c:pt>
                <c:pt idx="1">
                  <c:v>Dentists</c:v>
                </c:pt>
                <c:pt idx="2">
                  <c:v>Nurses</c:v>
                </c:pt>
                <c:pt idx="3">
                  <c:v>Pharmacists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 formatCode="0%">
                  <c:v>0.05</c:v>
                </c:pt>
                <c:pt idx="1">
                  <c:v>3.7999999999999999E-2</c:v>
                </c:pt>
                <c:pt idx="2">
                  <c:v>7.8E-2</c:v>
                </c:pt>
                <c:pt idx="3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B-6049-AA05-D6D98308CA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Hispanics</c:v>
                </c:pt>
              </c:strCache>
            </c:strRef>
          </c:tx>
          <c:spPr>
            <a:solidFill>
              <a:srgbClr val="00763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5.8%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A6B-6049-AA05-D6D98308CA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5.9%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A6B-6049-AA05-D6D98308CAE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10.2%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A6B-6049-AA05-D6D98308CAE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A6B-6049-AA05-D6D98308CA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Doctors</c:v>
                </c:pt>
                <c:pt idx="1">
                  <c:v>Dentists</c:v>
                </c:pt>
                <c:pt idx="2">
                  <c:v>Nurses</c:v>
                </c:pt>
                <c:pt idx="3">
                  <c:v>Pharmacists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5.8000000000000003E-2</c:v>
                </c:pt>
                <c:pt idx="1">
                  <c:v>5.8999999999999997E-2</c:v>
                </c:pt>
                <c:pt idx="2">
                  <c:v>0.10199999999999999</c:v>
                </c:pt>
                <c:pt idx="3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B-6049-AA05-D6D98308C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6412063"/>
        <c:axId val="1266666095"/>
      </c:barChart>
      <c:catAx>
        <c:axId val="1266412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666095"/>
        <c:crosses val="autoZero"/>
        <c:auto val="1"/>
        <c:lblAlgn val="ctr"/>
        <c:lblOffset val="100"/>
        <c:noMultiLvlLbl val="0"/>
      </c:catAx>
      <c:valAx>
        <c:axId val="126666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412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0.74309</cdr:x>
      <cdr:y>0.00566</cdr:y>
    </cdr:from>
    <cdr:to>
      <cdr:x>0.81768</cdr:x>
      <cdr:y>0.03728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32600" y="27259"/>
          <a:ext cx="6858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76AD19A-F28B-5343-B603-BBC831629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2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DD58EA1-077A-3E4C-A88D-C3F1F3D24C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26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9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MS PGothic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30171" indent="-280835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23340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72677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22013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471349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20685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370021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19357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0D4AE-79C8-FC43-864E-BDA2362F7B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90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30171" indent="-280835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23340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72677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22013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471349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20685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370021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19357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0D4AE-79C8-FC43-864E-BDA2362F7B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4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7F25A5-5844-435D-B704-9AB6D372E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 w="12700" cap="flat"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2190" tIns="45314" rIns="92190" bIns="453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7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E4004-5D03-4B60-9B6E-0E6CCD700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6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0171" indent="-280835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3340" indent="-224668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2677" indent="-224668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2013" indent="-224668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1349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0685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0021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19357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2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608BA0-D207-A746-A525-65C1464836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pPr marL="0" marR="0" lvl="0" indent="0" algn="r" defTabSz="9142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solidFill>
            <a:srgbClr val="FFFFFF"/>
          </a:solidFill>
          <a:ln w="12700" cap="flat"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3"/>
            <a:ext cx="5485778" cy="41138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174" tIns="45305" rIns="92174" bIns="45305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73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35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48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4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44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89CAB-5895-A747-9455-36AE9D0C7E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006" tIns="46502" rIns="93006" bIns="46502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83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5ED24-5E68-408A-803D-43491E7A1A9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51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94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21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88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645BE-0963-C445-AA17-BD1352F308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97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85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00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6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04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09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97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56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06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65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756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93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1C9FF-C4E2-44D1-9572-670A7706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74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Racial/ethnic discrimination is disproportionately experienced by Black children, and is associated with preadolescent suicidality, over and above other adversities. </a:t>
            </a:r>
          </a:p>
          <a:p>
            <a:endParaRPr lang="en-US" dirty="0"/>
          </a:p>
          <a:p>
            <a:r>
              <a:rPr lang="en-US" dirty="0"/>
              <a:t>Add the titles </a:t>
            </a:r>
          </a:p>
          <a:p>
            <a:endParaRPr lang="en-US" dirty="0"/>
          </a:p>
          <a:p>
            <a:r>
              <a:rPr lang="en-US" dirty="0"/>
              <a:t>Broaden the measures </a:t>
            </a:r>
          </a:p>
          <a:p>
            <a:endParaRPr lang="en-US" dirty="0"/>
          </a:p>
          <a:p>
            <a:r>
              <a:rPr lang="en-US" dirty="0"/>
              <a:t>Dylan Jackson – must broaden conceptualization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15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1C9FF-C4E2-44D1-9572-670A7706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40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3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25268" indent="-278949" defTabSz="914333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15797" indent="-223159" defTabSz="914333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562115" indent="-223159" defTabSz="914333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08434" indent="-223159" defTabSz="914333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454753" indent="-223159" algn="ctr" defTabSz="9143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01071" indent="-223159" algn="ctr" defTabSz="9143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347390" indent="-223159" algn="ctr" defTabSz="9143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793708" indent="-223159" algn="ctr" defTabSz="91433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36A9E-1EE4-824B-9E35-11A202984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7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09" indent="-285734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937" indent="-228587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112" indent="-228587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287" indent="-228587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6097EA-AE52-4530-810B-C96110C9D0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solidFill>
            <a:srgbClr val="FFFFFF"/>
          </a:solidFill>
          <a:ln w="12700" cap="flat"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77" tIns="45308" rIns="92177" bIns="45308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52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Add</a:t>
            </a:r>
            <a:r>
              <a:rPr lang="zh-CN" altLang="en-US" baseline="0" dirty="0"/>
              <a:t> </a:t>
            </a:r>
            <a:r>
              <a:rPr lang="en-US" altLang="zh-CN" baseline="0" dirty="0"/>
              <a:t>American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Indians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American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Indian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Report</a:t>
            </a:r>
            <a:r>
              <a:rPr lang="zh-CN" altLang="en-US" baseline="0" dirty="0"/>
              <a:t> </a:t>
            </a:r>
            <a:r>
              <a:rPr lang="en-US" altLang="zh-CN" baseline="0" dirty="0"/>
              <a:t>2-014</a:t>
            </a:r>
            <a:endParaRPr lang="zh-CN" altLang="en-US" baseline="0" dirty="0"/>
          </a:p>
          <a:p>
            <a:r>
              <a:rPr lang="en-US" altLang="zh-CN" baseline="0" dirty="0"/>
              <a:t>Slide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2:</a:t>
            </a:r>
            <a:r>
              <a:rPr lang="zh-CN" altLang="en-US" baseline="0" dirty="0"/>
              <a:t> </a:t>
            </a:r>
            <a:r>
              <a:rPr lang="en-US" altLang="zh-CN" baseline="0" dirty="0"/>
              <a:t>home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ownership</a:t>
            </a:r>
            <a:r>
              <a:rPr lang="zh-CN" altLang="en-US" baseline="0" dirty="0"/>
              <a:t> </a:t>
            </a:r>
            <a:r>
              <a:rPr lang="en-US" altLang="zh-CN" baseline="0" dirty="0"/>
              <a:t>slide…</a:t>
            </a:r>
            <a:r>
              <a:rPr lang="zh-CN" altLang="en-US" baseline="0" dirty="0"/>
              <a:t>   **** </a:t>
            </a:r>
            <a:r>
              <a:rPr lang="en-US" altLang="zh-CN" baseline="0" dirty="0"/>
              <a:t>(</a:t>
            </a:r>
            <a:r>
              <a:rPr lang="zh-CN" altLang="en-US" baseline="0" dirty="0"/>
              <a:t>  </a:t>
            </a:r>
            <a:r>
              <a:rPr lang="en-US" altLang="zh-CN" baseline="0" dirty="0"/>
              <a:t>homeownershP0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15710-BB24-774A-889E-7DB0BB75B7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5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61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3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8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22102-0ECA-DC4B-A3DB-CF45D1DB81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5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2DA8C-B4E5-5D41-BB9C-77A7879CF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22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57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545" y="5210569"/>
            <a:ext cx="10219561" cy="567297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532" y="962319"/>
            <a:ext cx="10198944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195" indent="0">
              <a:buNone/>
              <a:defRPr sz="2500"/>
            </a:lvl2pPr>
            <a:lvl3pPr marL="820391" indent="0">
              <a:buNone/>
              <a:defRPr sz="2200"/>
            </a:lvl3pPr>
            <a:lvl4pPr marL="1230586" indent="0">
              <a:buNone/>
              <a:defRPr sz="1800"/>
            </a:lvl4pPr>
            <a:lvl5pPr marL="1640781" indent="0">
              <a:buNone/>
              <a:defRPr sz="1800"/>
            </a:lvl5pPr>
            <a:lvl6pPr marL="2050976" indent="0">
              <a:buNone/>
              <a:defRPr sz="1800"/>
            </a:lvl6pPr>
            <a:lvl7pPr marL="2461173" indent="0">
              <a:buNone/>
              <a:defRPr sz="1800"/>
            </a:lvl7pPr>
            <a:lvl8pPr marL="2871367" indent="0">
              <a:buNone/>
              <a:defRPr sz="1800"/>
            </a:lvl8pPr>
            <a:lvl9pPr marL="328156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529" y="5862592"/>
            <a:ext cx="10233307" cy="659271"/>
          </a:xfrm>
        </p:spPr>
        <p:txBody>
          <a:bodyPr/>
          <a:lstStyle>
            <a:lvl1pPr marL="0" indent="0">
              <a:buNone/>
              <a:defRPr sz="2700"/>
            </a:lvl1pPr>
            <a:lvl2pPr marL="410195" indent="0">
              <a:buNone/>
              <a:defRPr sz="1100"/>
            </a:lvl2pPr>
            <a:lvl3pPr marL="820391" indent="0">
              <a:buNone/>
              <a:defRPr sz="900"/>
            </a:lvl3pPr>
            <a:lvl4pPr marL="1230586" indent="0">
              <a:buNone/>
              <a:defRPr sz="800"/>
            </a:lvl4pPr>
            <a:lvl5pPr marL="1640781" indent="0">
              <a:buNone/>
              <a:defRPr sz="800"/>
            </a:lvl5pPr>
            <a:lvl6pPr marL="2050976" indent="0">
              <a:buNone/>
              <a:defRPr sz="800"/>
            </a:lvl6pPr>
            <a:lvl7pPr marL="2461173" indent="0">
              <a:buNone/>
              <a:defRPr sz="800"/>
            </a:lvl7pPr>
            <a:lvl8pPr marL="2871367" indent="0">
              <a:buNone/>
              <a:defRPr sz="800"/>
            </a:lvl8pPr>
            <a:lvl9pPr marL="3281562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735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961" y="2020912"/>
            <a:ext cx="11072091" cy="44819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9728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985" y="1005281"/>
            <a:ext cx="2768984" cy="49754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107" y="1005281"/>
            <a:ext cx="8124152" cy="49754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61360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59961" y="2195910"/>
            <a:ext cx="11072091" cy="3784787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8629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327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049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261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808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7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9870B-7C93-874B-A44A-6B38431D21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8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72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38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55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4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48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789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20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24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671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42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17DFA-0B2F-6446-8F11-4D3C64FC7E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0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511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512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522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64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562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717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737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419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237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2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6937B-D501-214F-8250-86E689CFC5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208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14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594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477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7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23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C414-9BD3-431A-A849-E790D386DBA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875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8338E-5036-46CD-B907-878F5E64429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027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B26FC-728B-4522-AF11-CF04C7DB4E7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140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9AE26-99EC-4FE8-BFDA-054EAF2DB54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675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14B50-8218-4A70-85C6-AE812CB35845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7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D980D-2D6E-F94B-91C4-4D2F8FAD92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072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8D974-AF87-4B78-A460-699469376D7E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55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4F810-6978-4DFB-88F9-F742F2B814B9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73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EFF76-B690-4E65-8358-95084C392B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599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36E96-965C-4914-A073-EF92A31D43C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869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92C75-10EB-4463-9C24-FE414560BE2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179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922F2-BCE0-420D-890F-A6C460F678B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362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4DBB1-818F-4336-B0DA-0679FEE9C8E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756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DCB3-24E6-49A5-B9FD-7F03EC0A020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5052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81AE51FE-9A34-4F43-8173-8B60C9E058B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556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BE267-DADE-CE40-9D02-9636D0598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1663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7ED1A-75B3-C243-B4D4-E8F168DEA7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057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7571A-69DF-E648-AB3B-C9CA7714B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8862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A8DE-9378-E849-96C2-CFACFE932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974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F2D4C-60ED-7D4A-8AD4-D9F477731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397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0D3E0-6FFB-374B-84FF-769EA66C0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402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3B084-1C72-2742-B8FB-BD56F1CD2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287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39D96-3F92-7E4A-8780-4286202A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00518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2217C-2A85-9847-90DA-24A12FE0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6057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C55B-FCE8-7B44-9EF3-A6E3B0E8B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94790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47752-E854-0C45-9FBA-2A2955794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247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52400"/>
            <a:ext cx="2616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645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390A5-6898-7242-A31D-588562AD5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599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AC68-10FF-FE4B-8688-8D539686E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665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CD7A-30DE-0B48-88FD-74E15429B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517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4814"/>
            <a:ext cx="12192000" cy="6453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4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6" name="Line 685"/>
          <p:cNvSpPr>
            <a:spLocks noChangeShapeType="1"/>
          </p:cNvSpPr>
          <p:nvPr userDrawn="1"/>
        </p:nvSpPr>
        <p:spPr bwMode="auto">
          <a:xfrm>
            <a:off x="558800" y="3889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pic>
        <p:nvPicPr>
          <p:cNvPr id="7" name="Picture 14" descr="chrr_logo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9075"/>
            <a:ext cx="511598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7825" y="2424473"/>
            <a:ext cx="11072948" cy="1362916"/>
          </a:xfrm>
        </p:spPr>
        <p:txBody>
          <a:bodyPr/>
          <a:lstStyle>
            <a:lvl1pPr algn="l">
              <a:defRPr sz="4300" b="1" cap="all">
                <a:solidFill>
                  <a:srgbClr val="4B5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991" y="3990534"/>
            <a:ext cx="11060245" cy="806824"/>
          </a:xfrm>
        </p:spPr>
        <p:txBody>
          <a:bodyPr/>
          <a:lstStyle>
            <a:lvl1pPr marL="0" indent="0">
              <a:buNone/>
              <a:defRPr sz="3200" i="1" spc="45">
                <a:solidFill>
                  <a:srgbClr val="4B5E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783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2071688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14"/>
              </a:spcBef>
              <a:defRPr/>
            </a:lvl1pPr>
            <a:lvl2pPr>
              <a:spcBef>
                <a:spcPts val="1614"/>
              </a:spcBef>
              <a:defRPr/>
            </a:lvl2pPr>
            <a:lvl3pPr>
              <a:spcBef>
                <a:spcPts val="1614"/>
              </a:spcBef>
              <a:defRPr/>
            </a:lvl3pPr>
            <a:lvl4pPr>
              <a:spcBef>
                <a:spcPts val="1077"/>
              </a:spcBef>
              <a:defRPr/>
            </a:lvl4pPr>
            <a:lvl5pPr>
              <a:spcBef>
                <a:spcPts val="107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34654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9" y="2837172"/>
            <a:ext cx="10362045" cy="1362916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4759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960" y="1993575"/>
            <a:ext cx="5443681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marL="410195"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4" y="1993575"/>
            <a:ext cx="5443683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7878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6" y="1961094"/>
            <a:ext cx="5385953" cy="268721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6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6243641" y="1953312"/>
            <a:ext cx="5385953" cy="276503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243641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180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1248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84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529" y="5210545"/>
            <a:ext cx="10219561" cy="567297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532" y="962319"/>
            <a:ext cx="10198944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195" indent="0">
              <a:buNone/>
              <a:defRPr sz="2500"/>
            </a:lvl2pPr>
            <a:lvl3pPr marL="820391" indent="0">
              <a:buNone/>
              <a:defRPr sz="2200"/>
            </a:lvl3pPr>
            <a:lvl4pPr marL="1230586" indent="0">
              <a:buNone/>
              <a:defRPr sz="1800"/>
            </a:lvl4pPr>
            <a:lvl5pPr marL="1640781" indent="0">
              <a:buNone/>
              <a:defRPr sz="1800"/>
            </a:lvl5pPr>
            <a:lvl6pPr marL="2050976" indent="0">
              <a:buNone/>
              <a:defRPr sz="1800"/>
            </a:lvl6pPr>
            <a:lvl7pPr marL="2461173" indent="0">
              <a:buNone/>
              <a:defRPr sz="1800"/>
            </a:lvl7pPr>
            <a:lvl8pPr marL="2871367" indent="0">
              <a:buNone/>
              <a:defRPr sz="1800"/>
            </a:lvl8pPr>
            <a:lvl9pPr marL="328156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528" y="5862568"/>
            <a:ext cx="10233307" cy="659271"/>
          </a:xfrm>
        </p:spPr>
        <p:txBody>
          <a:bodyPr/>
          <a:lstStyle>
            <a:lvl1pPr marL="0" indent="0">
              <a:buNone/>
              <a:defRPr sz="2700"/>
            </a:lvl1pPr>
            <a:lvl2pPr marL="410195" indent="0">
              <a:buNone/>
              <a:defRPr sz="1100"/>
            </a:lvl2pPr>
            <a:lvl3pPr marL="820391" indent="0">
              <a:buNone/>
              <a:defRPr sz="900"/>
            </a:lvl3pPr>
            <a:lvl4pPr marL="1230586" indent="0">
              <a:buNone/>
              <a:defRPr sz="800"/>
            </a:lvl4pPr>
            <a:lvl5pPr marL="1640781" indent="0">
              <a:buNone/>
              <a:defRPr sz="800"/>
            </a:lvl5pPr>
            <a:lvl6pPr marL="2050976" indent="0">
              <a:buNone/>
              <a:defRPr sz="800"/>
            </a:lvl6pPr>
            <a:lvl7pPr marL="2461173" indent="0">
              <a:buNone/>
              <a:defRPr sz="800"/>
            </a:lvl7pPr>
            <a:lvl8pPr marL="2871367" indent="0">
              <a:buNone/>
              <a:defRPr sz="800"/>
            </a:lvl8pPr>
            <a:lvl9pPr marL="3281562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38681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959" y="2020888"/>
            <a:ext cx="11072091" cy="44819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682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0FCCB-37F3-194D-A09C-D5BCEE9A5D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882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985" y="1005281"/>
            <a:ext cx="2768984" cy="49754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107" y="1005281"/>
            <a:ext cx="8124152" cy="49754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2546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59959" y="2195910"/>
            <a:ext cx="11072091" cy="3784787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78505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4327-EAC5-7245-A54E-E17CB20A50E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109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58639-288E-0F4B-8F42-B4DE58C76A35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326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ACC9B-60BC-1E47-9CB8-339C05D58AF5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887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B86BF-568A-A641-84A5-CEAFA0F63F9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59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F2D90-5BFE-714D-8006-62202EC576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485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9B212-772C-394C-A40A-8901C57D836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2859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9D42-8788-9040-B460-A47FBE10675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827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AED3F-364E-504E-9DC2-1E7EAF008B69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8B26-E232-6542-BBFA-78CE4E35C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972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197D6-9891-1146-8133-4B1E1254A66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530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42839-6817-504D-8B96-BD0339BE21A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380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A1176-5771-5045-8EB4-C7082822FAA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906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ED73E-E117-214C-97C3-F6CCE5355C7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984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872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183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986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635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359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31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28BB2-FA53-5A4F-805B-195941796A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527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434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5694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8869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32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308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727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983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838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94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1FDF0-459B-EF4D-9EDF-C13624C91702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8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73205-E24E-914A-8EA3-FE51685502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72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E053D-DA3D-7648-9559-8C8FD4D99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14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42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149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033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71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69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0363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44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5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36A89-0823-5C4F-83CE-0B3F2ECF96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526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893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600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65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222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54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57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9183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A1648E90-B6CE-D243-A66B-7D9184864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56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E10DB6E-093F-5D44-B3B1-80BC3BA1A9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392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7EB19F8A-BB04-D647-BC0B-5B71F23845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9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4262-5BF6-9C4E-9441-12F046426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6196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DF4F9C7E-E3A8-9745-993B-51F6F6C812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20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136E67F6-909B-CE40-B394-3BD6522F20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22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A7457B9F-C175-3F4A-A132-19D0DDD132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140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BD2B857-F97B-EB40-BD4F-622657C100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02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2CBD7009-7B78-AB44-A8D4-995D080045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22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C02FDCD3-0C78-D249-96B8-13097ABBD6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093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CF258405-17F9-0748-91DD-C1ECDF5099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98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83964D1D-2402-5243-B30B-106597E2FC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9473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0A105FF1-8A73-994C-B849-0F1DB70828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476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E949B081-2866-1649-B1ED-3283E7EDB5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1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4814"/>
            <a:ext cx="12192000" cy="6453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4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6" name="Line 685"/>
          <p:cNvSpPr>
            <a:spLocks noChangeShapeType="1"/>
          </p:cNvSpPr>
          <p:nvPr userDrawn="1"/>
        </p:nvSpPr>
        <p:spPr bwMode="auto">
          <a:xfrm>
            <a:off x="558800" y="3889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pic>
        <p:nvPicPr>
          <p:cNvPr id="7" name="Picture 14" descr="chrr_logo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9075"/>
            <a:ext cx="511598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7825" y="2424473"/>
            <a:ext cx="11072948" cy="1362916"/>
          </a:xfrm>
        </p:spPr>
        <p:txBody>
          <a:bodyPr/>
          <a:lstStyle>
            <a:lvl1pPr algn="l">
              <a:defRPr sz="4300" b="1" cap="all">
                <a:solidFill>
                  <a:srgbClr val="4B5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991" y="3990534"/>
            <a:ext cx="11060245" cy="806824"/>
          </a:xfrm>
        </p:spPr>
        <p:txBody>
          <a:bodyPr/>
          <a:lstStyle>
            <a:lvl1pPr marL="0" indent="0">
              <a:buNone/>
              <a:defRPr sz="3200" i="1" spc="45">
                <a:solidFill>
                  <a:srgbClr val="4B5E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6292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52C34E5A-ED8E-304E-931D-BF480385DD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4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8CFCE948-8312-3E48-A848-15A264588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72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A5B4D-B223-4983-82D2-BE689A208EF9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340410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02B7A-E553-40FB-8B3F-3C8CE10976F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1212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36E2F-07DB-4AB8-B255-376902902A9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07333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B9EB5-B80D-4E95-B783-EFF225220A64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487731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323AD-EC59-42B7-86E6-068D76001C6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454360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4E2E-0036-46C6-8C39-A9036646B7B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68995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CAA0C-EA92-4DCF-B78F-EB091A8D1726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983608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F2B7B-0CE7-456B-966A-A5DC8DCDC2A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2877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2071688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14"/>
              </a:spcBef>
              <a:defRPr/>
            </a:lvl1pPr>
            <a:lvl2pPr>
              <a:spcBef>
                <a:spcPts val="1614"/>
              </a:spcBef>
              <a:defRPr/>
            </a:lvl2pPr>
            <a:lvl3pPr>
              <a:spcBef>
                <a:spcPts val="1614"/>
              </a:spcBef>
              <a:defRPr/>
            </a:lvl3pPr>
            <a:lvl4pPr>
              <a:spcBef>
                <a:spcPts val="1077"/>
              </a:spcBef>
              <a:defRPr/>
            </a:lvl4pPr>
            <a:lvl5pPr>
              <a:spcBef>
                <a:spcPts val="107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022489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D0D30-2D90-44D7-922D-3DA2F436AD99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074066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3197-25DC-4235-B92F-FABC5EFB14E7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778086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FD4F9-3425-4D90-A64B-938483E565E5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96271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70C41-526F-42C6-9DE1-4736602A1D6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778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2CAE-997A-4AE1-AA0C-13CEEDC6E91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89787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19F2-2CBA-2D4E-8F85-694A0253B6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029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ABEAB-5147-FD4D-BB9E-55CACDDC1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24346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DD42F-2DBC-4C41-86C6-3675204F3C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15106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C7B2B-0290-AF49-BFF3-8E4DA29AF7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2817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A2088-8C39-B044-B3E7-C3ED6D82E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602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9" y="2837172"/>
            <a:ext cx="10362045" cy="1362916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035767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12227-E192-9C40-A8DA-771B43CD7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677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FCB4F-EC8D-5E4E-82FD-F5F3058B0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41826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C8863-D27A-BB4A-91D7-10A14DD4AF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91836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2CE8D-DC42-D44D-B228-BCF2B1C88D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17587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B23B4-7EEB-EE47-B7A9-B83CF778CF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28444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52400"/>
            <a:ext cx="2616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645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948E8-356E-1E41-BCC7-11304ACE87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34646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3A74B-1198-C64B-AA6F-D10351F541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205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808078DC-3937-5749-9AC6-9EE37EED7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39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837C8-92AB-9E4D-AFE3-619B6D0B49D8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405978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0B825-A51C-0A4C-8F68-4CEE1221D588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1026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960" y="1993575"/>
            <a:ext cx="5443681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marL="410195"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4" y="1993575"/>
            <a:ext cx="5443683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1814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48AEA-A151-4D48-9526-A87B5536A634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709990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A2A8C-8ECB-624D-BD0A-177E2143B2AA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039487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4C4D1-909D-8E48-9FFF-7965A447F505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07118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53CCF-2E0B-A54F-A947-1FD7CD292D3D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432624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18656-CD79-534F-9812-7D41A4C96F58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950086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7FBB7-F870-354B-B306-44719283D842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57521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6795-82A9-BC43-804A-891CB62335FE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7420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023E8-01C3-2644-9646-086FD79DBE83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785974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81B94-8382-404D-AC63-08512368BA23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348426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30CC5-3505-5E4F-86C3-A823FD3DA154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9583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6" y="1961094"/>
            <a:ext cx="5385953" cy="268721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6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6243641" y="1953312"/>
            <a:ext cx="5385953" cy="276503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243641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579382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2D59F-95A4-9143-94C8-0DE65D83120A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06158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A1F09-D75C-0B46-AB8B-D33312612B89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822488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581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350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9455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8428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3648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16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96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14138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1783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693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4892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204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709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6744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2427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5927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6379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3278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4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428D0-B1DA-4B45-916C-3E7805F6BC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99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529" y="5210545"/>
            <a:ext cx="10219561" cy="567297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532" y="962319"/>
            <a:ext cx="10198944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195" indent="0">
              <a:buNone/>
              <a:defRPr sz="2500"/>
            </a:lvl2pPr>
            <a:lvl3pPr marL="820391" indent="0">
              <a:buNone/>
              <a:defRPr sz="2200"/>
            </a:lvl3pPr>
            <a:lvl4pPr marL="1230586" indent="0">
              <a:buNone/>
              <a:defRPr sz="1800"/>
            </a:lvl4pPr>
            <a:lvl5pPr marL="1640781" indent="0">
              <a:buNone/>
              <a:defRPr sz="1800"/>
            </a:lvl5pPr>
            <a:lvl6pPr marL="2050976" indent="0">
              <a:buNone/>
              <a:defRPr sz="1800"/>
            </a:lvl6pPr>
            <a:lvl7pPr marL="2461173" indent="0">
              <a:buNone/>
              <a:defRPr sz="1800"/>
            </a:lvl7pPr>
            <a:lvl8pPr marL="2871367" indent="0">
              <a:buNone/>
              <a:defRPr sz="1800"/>
            </a:lvl8pPr>
            <a:lvl9pPr marL="328156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528" y="5862568"/>
            <a:ext cx="10233307" cy="659271"/>
          </a:xfrm>
        </p:spPr>
        <p:txBody>
          <a:bodyPr/>
          <a:lstStyle>
            <a:lvl1pPr marL="0" indent="0">
              <a:buNone/>
              <a:defRPr sz="2700"/>
            </a:lvl1pPr>
            <a:lvl2pPr marL="410195" indent="0">
              <a:buNone/>
              <a:defRPr sz="1100"/>
            </a:lvl2pPr>
            <a:lvl3pPr marL="820391" indent="0">
              <a:buNone/>
              <a:defRPr sz="900"/>
            </a:lvl3pPr>
            <a:lvl4pPr marL="1230586" indent="0">
              <a:buNone/>
              <a:defRPr sz="800"/>
            </a:lvl4pPr>
            <a:lvl5pPr marL="1640781" indent="0">
              <a:buNone/>
              <a:defRPr sz="800"/>
            </a:lvl5pPr>
            <a:lvl6pPr marL="2050976" indent="0">
              <a:buNone/>
              <a:defRPr sz="800"/>
            </a:lvl6pPr>
            <a:lvl7pPr marL="2461173" indent="0">
              <a:buNone/>
              <a:defRPr sz="800"/>
            </a:lvl7pPr>
            <a:lvl8pPr marL="2871367" indent="0">
              <a:buNone/>
              <a:defRPr sz="800"/>
            </a:lvl8pPr>
            <a:lvl9pPr marL="3281562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92140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C681-834A-954D-A37A-4B3A9772C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D6A2-4B61-A648-840B-6EFB1B72B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C30A7-4988-F847-A568-FC9467C1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9721-48EA-4944-94FB-8F99CA9F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4B3F1-174A-A140-892A-D8C91007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100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880D-9AD8-2646-A06D-662C32E4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CC02D-DEB9-DF4D-BA00-C548CFD67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74B0-8D24-5445-BB7E-143CEDA0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657D8-4927-F743-89C9-40E1DAEA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14FDA-D806-0E4C-9792-1C6B2A77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8132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7A13-4068-CD47-B555-786E0933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6F9D1-1141-0641-9A9F-64564804E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B1FAB-3439-2B41-A71C-12BB8DB4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41391-847F-6B44-A5F3-36BE02F5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6C73D-46C0-CD41-9B32-A3D5EA39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5025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0B0F-F90A-194F-A0A1-345F6C75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3BF1-A29F-0242-B153-D9425C232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85E04-A558-C341-A3D4-5611070EA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B6DE4-E479-0E41-8572-F9A1060B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8B3BB-C145-C64F-9309-86A3623E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C6AED-8AAE-8643-BE06-FD1F92E3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3182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E87A-0607-8C44-B975-BD599EF0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371C2-AE67-A34B-9BDB-94FE5B4B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B8F52-0A77-9441-8F9C-2952C650D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A868B-B527-F841-8870-4E9463300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535DF-4FD5-FC42-8971-EF0000EB1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7805D-67A1-824D-BA8B-8BF38F10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7F6D1-3695-A04A-BA96-F96005A3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902A2-BDE4-934A-8A99-EFD327BC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9859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1D65-E820-9149-B16F-969C8335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B205D-7B2B-1C43-8449-89F9CFF6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16CF0-608C-504F-B65A-A0B53479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60481-28E6-6940-BCF5-C0425D01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36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959" y="2020888"/>
            <a:ext cx="11072091" cy="44819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420233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C5F1E2-8624-BF42-AD0C-D0682F07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64E94-31B1-E149-88D3-AEEB93AF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6AE75-35C1-7A49-AC7E-FD1EFE45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9662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03276-3A7F-2540-A039-F019D06E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0149-CAC7-6046-A9E4-696E542BF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5BA4-E855-4743-B061-3033F9025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272A-3BE0-C64E-9B17-6CB8EF25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724EF-C8AD-A24D-89DE-635F9CC6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4DFBA-D419-384F-BD15-339CFF22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6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367B4-E2AA-A549-A250-B895AD1FD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01026-DC53-1044-A514-5CC21235A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D02E6-87DD-8C4E-81CC-B3AE85DAE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749ED-DCC8-FF46-A60C-6DEAAC6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9C84B-CB2A-C142-8356-77D19CEB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F2179-CB3E-4F48-B7F0-25069B89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162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A09D-B17D-D848-968A-12DCE73D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A8DA2-8981-724C-82EC-20F4BFEDB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FD224-2F30-494F-9FB6-4544327C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D83F1-D1EE-074D-9712-445BA235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E7924-E8D9-A24E-98F8-82F7D297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262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4B633-F77E-0B4B-A1CA-2D5CB0698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584E7-512D-1541-8FD4-9A889D9CA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E5940-3BA9-344D-9844-F441885D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C8060-6640-0B43-8960-1A7CD551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B2661-F65F-EF4C-A507-CCEA433B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405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49715A-4E18-6142-B4C0-CE519BFFF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9352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8174D3-3F77-6448-9E08-D55B4BDD12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63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F4A0232-2794-534D-9966-85794BAAAB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4069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C11577-B703-EB4A-A453-5FC9E75BC2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1795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5AC2C6-3728-C340-9BB9-6F84B7A739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9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985" y="1005281"/>
            <a:ext cx="2768984" cy="49754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107" y="1005281"/>
            <a:ext cx="8124152" cy="49754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549166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0351D1-9CDF-7344-8C12-FE113F475F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4610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8C6D37B-E866-564E-A605-E696C887E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9383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55EA11-B9DA-FD44-9FE2-D1F289C24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7671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E3216C-511C-4642-86C6-27EBE5378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400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7642A0-0A4D-124B-9397-BFB8758EB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9428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4EA696-E482-1A42-9D1C-2BD3DCE19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576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0D91175-E16E-5E4C-8001-538F8A1DF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3457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87B86F-4D47-9D4A-9D6F-B478B82DD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3291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FF43E-9823-5845-80A6-EC62A5DD2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3718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ED901F-845D-9344-B088-B87106987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34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59959" y="2195910"/>
            <a:ext cx="11072091" cy="3784787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597202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7431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7221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3622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3679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4889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4254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9052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1032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7050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68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7411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641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7962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669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1774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024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9735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0843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3214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9444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53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5524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7921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309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7952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5036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368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4938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33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8189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5667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27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8482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50FA381B-D99B-5742-BDF6-45C2F09F91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7017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990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B0DDC6FF-C99A-B744-8280-96EC8D070C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2205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AE863E3B-14BB-F741-B756-616D6A1051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2467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A77B76C1-2486-1F45-B155-D39579363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3983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D6554717-E5F3-5A47-A45B-09E00769F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718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00A6DE27-2352-2040-AC2B-705015AD10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6870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478FD018-1175-184A-A4E9-8A34C4D046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032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6C430169-7DB9-B84B-8B04-297A585B3B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334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0A610795-CA0C-FD4E-8554-7FEF42449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7310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021A96DC-FFB3-4C45-B94E-6A214616C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0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3391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DFBF09C1-EE68-0643-B904-48CB505D4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1238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CAC9C-2857-604A-A034-8368E77DF3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2015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41DA-BA4C-D649-8D70-C37942DBFA67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1261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6924D9-E26F-5543-B669-09EF810DDE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16DC55-3BA5-D647-BBF1-3BB4D1B4F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168B46-4C5B-F64B-AFD6-1EDE6FDAE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B2C09-7A22-A244-B8CE-323504043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028006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A75B1A-4A9A-D048-9BF8-C67676EA6E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123D16-ABCC-3142-A792-DCC3CD5D6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602FEA-533E-FE4B-B753-4723A08A3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43766-0836-BF40-8310-51DF1C163D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604662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289B39-412E-524D-AA85-C9747A9F47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AA0484-CEEB-0044-95A7-8EF24636D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98352-21C5-BC4D-BE6C-D857A6A95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CF99-41EC-A24E-B09C-FB6D041E26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562747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2DBA9-E780-0F41-8601-B1348F730F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B506E-E87F-7D4B-8A1A-8190C70A8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E7A419-A014-D84B-891D-0F300708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1756F-7B15-514C-86F1-27758BBD67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205797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6EE60F-3ADB-F049-ACE5-F7FE37E6C8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EBAF2C-8FEF-6248-912A-7C19A45826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A1D13D-1B01-1B4F-AA9F-4535F7BAD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90D8F-9CA0-B24C-8359-6199AF1B8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56380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31DEDB-4F1B-084D-AB9A-7C6F93E5F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213103-9EE5-0A45-8B0C-884DDA8A8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C3C012-C013-A446-9ED4-6B4D4D368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DA658-DBD0-C64D-B1E7-B860449CB9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12732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1AC28E-60CB-6745-A49E-5ECB57F937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642445-8AB0-4046-A3DE-3181981E44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D725B0-4F73-C142-B55F-9ADBC9517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105A-506A-084F-8819-F9EB20BD1C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628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716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6876B-A91B-104D-92E0-4E8795B33D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BE82D-127A-2C43-BF84-FACAF4539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8491E9-C4F7-1E4E-B1F3-2872618F0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56428-2BE1-F647-AF2E-53E13A98B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664010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B88A40-0CC4-ED40-A31A-2A48BC1E0E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A1934-B3CF-804E-A110-9AB72079F1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2550-AB33-A743-A3A8-88ACCC9A64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AA6E1-432C-EB4B-BB5F-E761A707E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678936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26CBEF-9966-984A-BC9B-086B6E8B7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31F049-A693-4846-BA7D-A5AAC89C1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BF76D2-1696-3843-B3CE-D3EDE3976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0B443-EB80-9C41-9905-6CBA818D3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180322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52400"/>
            <a:ext cx="2616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645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6B88D-CB8A-BB4B-9C24-456E5103F7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2F041F-933C-994C-B2CA-4C03BE949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62FD2-711C-3944-8F7C-5141EDD60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D91EC-DA93-C042-B77D-A82C29847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681507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49A81C-1AC4-904B-9E5B-22559D68A2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A6931D-CE6C-FE4F-97E4-0EB5CBCE0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114A74-55B2-A745-AF19-CB8C34EA3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C35E9-7AEC-254B-B1BA-EB6CF78A49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3539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B65DBE-40BC-D449-AC1B-8AA22AE82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4B1294-1C00-F44A-8DDD-E5A5436FA2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1618C0-0CCF-7145-BABC-867DA563E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D60E6F04-0D70-3847-AECB-93A96CAD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99613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49715A-4E18-6142-B4C0-CE519BFFF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53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8174D3-3F77-6448-9E08-D55B4BDD12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458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F4A0232-2794-534D-9966-85794BAAAB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0136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C11577-B703-EB4A-A453-5FC9E75BC2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7527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5AC2C6-3728-C340-9BB9-6F84B7A739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9677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0351D1-9CDF-7344-8C12-FE113F475F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6703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8C6D37B-E866-564E-A605-E696C887E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4047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55EA11-B9DA-FD44-9FE2-D1F289C24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4305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E3216C-511C-4642-86C6-27EBE5378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9902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7642A0-0A4D-124B-9397-BFB8758EB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3948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4EA696-E482-1A42-9D1C-2BD3DCE19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0914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0D91175-E16E-5E4C-8001-538F8A1DF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028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87B86F-4D47-9D4A-9D6F-B478B82DD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3390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FF43E-9823-5845-80A6-EC62A5DD2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9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9F2A5-9702-624B-9E19-141FF8504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25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0066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ED901F-845D-9344-B088-B87106987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7475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154993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48964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403166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376426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318125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661639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554914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87574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0118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4913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326736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132955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104986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516644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29509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09852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064055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175716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297018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6717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9823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919506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2763722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828317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864946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6173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857377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911071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248566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26787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4503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8770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766655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DAF27-C3CB-4F6C-A342-5DAA2D5D5845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416327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379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776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2DEDCA-2A37-4461-A4DB-564DC2BD6A9A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911305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11277600" cy="55626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C3CCD5-4C9C-4D83-A58B-1B6D2750DEA3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387820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5689600" cy="4953000"/>
          </a:xfrm>
        </p:spPr>
        <p:txBody>
          <a:bodyPr/>
          <a:lstStyle>
            <a:lvl1pPr algn="just">
              <a:defRPr sz="2800"/>
            </a:lvl1pPr>
            <a:lvl2pPr algn="just">
              <a:defRPr sz="2400"/>
            </a:lvl2pPr>
            <a:lvl3pPr algn="just">
              <a:defRPr sz="2000"/>
            </a:lvl3pPr>
            <a:lvl4pPr algn="just">
              <a:defRPr sz="1800"/>
            </a:lvl4pPr>
            <a:lvl5pPr algn="just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588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B120E-BDE4-4B7B-A23B-B443EFF7CA5F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446176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52550"/>
            <a:ext cx="56917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92312"/>
            <a:ext cx="5691717" cy="4332288"/>
          </a:xfrm>
        </p:spPr>
        <p:txBody>
          <a:bodyPr/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52550"/>
            <a:ext cx="56938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92312"/>
            <a:ext cx="5693833" cy="4332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F455C0-8931-4DCE-BD2A-BAC380688C07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15376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5E995F-95CC-4AEF-9FDE-0A1BC7BA265D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069011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6BBBE-378E-4D52-8E23-242E85E875B7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144774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7F65C1FD-01FE-2E40-84B2-CA48FE3D9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142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D72AEE9B-E241-1F41-89D8-1BBE085E88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35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4562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14176B7-DAAC-DE44-B8F0-34B71F4169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47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A3069E8D-B31A-2F48-B3EC-4A00B3E0A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1206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0CDBB352-E98E-D343-A5A7-35FB6BA4A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952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58CADFF1-D266-7D48-BEC3-4E224BB50F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3697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3EED4B37-94A9-2A46-90C9-E5DF1228D7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847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1792599F-3F23-3047-ABE6-D7C24E6DAE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1173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D94D2C12-A627-874A-B2A2-E8258F213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322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46750052-0328-3943-9F9A-5065505C6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0655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21CF025A-206E-3545-BC71-79A492CE9F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307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ED1D7585-93F2-2F42-8D46-6D8BD40E4E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80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397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D930532-DB00-3D46-9177-79215B593B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0570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3231F48C-3761-9649-B4C5-E9BEB27901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3811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58B782CC-8463-F54C-B233-3045E8BD4A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1103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3D50B1C7-B4DE-F349-8CE3-443574243F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2986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717DFA-0B2F-6446-8F11-4D3C64FC7E17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46937B-D501-214F-8250-86E689CFC5C0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DD980D-2D6E-F94B-91C4-4D2F8FAD9214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7ED1A-75B3-C243-B4D4-E8F168DEA7F6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C3AC68-10FF-FE4B-8688-8D539686EFBE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00FCCB-37F3-194D-A09C-D5BCEE9A5DA9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8029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88B26-E232-6542-BBFA-78CE4E35C6D0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8BB2-FA53-5A4F-805B-195941796AA5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CE053D-DA3D-7648-9559-8C8FD4D99417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A36A89-0823-5C4F-83CE-0B3F2ECF964C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8D4262-5BF6-9C4E-9441-12F0464266D4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6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B42AB-FB29-7D40-8D4C-245952D73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53529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E12EF-3643-3449-86BE-E858D96A8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977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BD1B-F9D1-9146-B8F4-17E3A3EBB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1817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9B1A-004C-3C44-A17F-E2EDAA5E2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751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DF00-F128-C943-8C05-838838A89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176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2292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EF266-1C46-7447-9512-C769EE35C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96652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F15CB-38D9-3248-9673-9AB116184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60822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75958-4EFB-1545-84C9-23AF21CF2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82357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3AFDB-54A3-B54B-9979-7D5A464D2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31271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A689D-A7F9-524C-9BF6-6A92A3E64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5021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52400"/>
            <a:ext cx="2616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645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088C3-B8AE-B04E-8BA9-5D98A2B20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6724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0BA6-90E3-B04D-8AD4-4BC9D0F95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2681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983A8-5F6B-284A-A08B-FF8DF6B80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42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90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1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DEC62-ACAC-A44C-8191-73D1D0F5C5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2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47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19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5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04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31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44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29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4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75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FC8C6-2B03-B947-819C-CB57E539E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75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01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76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856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33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8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561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63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967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8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C7128-9DA5-BF48-A9EB-4CA307C0EF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19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6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8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11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89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76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36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78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48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5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3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86CD4-8D3F-2349-9CD8-173F9838C4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689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8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8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05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045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1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96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75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2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33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24A24-504A-6F4E-A5A7-2F619C839D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900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7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23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9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4816"/>
            <a:ext cx="12192000" cy="6453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5"/>
            <a:ext cx="12192000" cy="684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Line 685"/>
          <p:cNvSpPr>
            <a:spLocks noChangeShapeType="1"/>
          </p:cNvSpPr>
          <p:nvPr userDrawn="1"/>
        </p:nvSpPr>
        <p:spPr bwMode="auto">
          <a:xfrm>
            <a:off x="558800" y="3889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7" name="Picture 14" descr="chrr_logo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9075"/>
            <a:ext cx="511598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7827" y="2424473"/>
            <a:ext cx="11072948" cy="1362916"/>
          </a:xfrm>
        </p:spPr>
        <p:txBody>
          <a:bodyPr/>
          <a:lstStyle>
            <a:lvl1pPr algn="l">
              <a:defRPr sz="4300" b="1" cap="all">
                <a:solidFill>
                  <a:srgbClr val="4B5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992" y="3990534"/>
            <a:ext cx="11060245" cy="806824"/>
          </a:xfrm>
        </p:spPr>
        <p:txBody>
          <a:bodyPr/>
          <a:lstStyle>
            <a:lvl1pPr marL="0" indent="0">
              <a:buNone/>
              <a:defRPr sz="3200" i="1" spc="45">
                <a:solidFill>
                  <a:srgbClr val="4B5E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4012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2071688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14"/>
              </a:spcBef>
              <a:defRPr/>
            </a:lvl1pPr>
            <a:lvl2pPr>
              <a:spcBef>
                <a:spcPts val="1614"/>
              </a:spcBef>
              <a:defRPr/>
            </a:lvl2pPr>
            <a:lvl3pPr>
              <a:spcBef>
                <a:spcPts val="1614"/>
              </a:spcBef>
              <a:defRPr/>
            </a:lvl3pPr>
            <a:lvl4pPr>
              <a:spcBef>
                <a:spcPts val="1077"/>
              </a:spcBef>
              <a:defRPr/>
            </a:lvl4pPr>
            <a:lvl5pPr>
              <a:spcBef>
                <a:spcPts val="107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9167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9" y="2837172"/>
            <a:ext cx="10362045" cy="1362916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062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976" y="1993582"/>
            <a:ext cx="5443681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marL="410195"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5" y="1993582"/>
            <a:ext cx="5443683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422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95" y="1961094"/>
            <a:ext cx="5385953" cy="268721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95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6243657" y="1953316"/>
            <a:ext cx="5385953" cy="276503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243657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278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847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6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1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46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Relationship Id="rId14" Type="http://schemas.openxmlformats.org/officeDocument/2006/relationships/slideLayout" Target="../slideLayouts/slideLayout35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87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Relationship Id="rId14" Type="http://schemas.openxmlformats.org/officeDocument/2006/relationships/slideLayout" Target="../slideLayouts/slideLayout39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2.xml"/><Relationship Id="rId16" Type="http://schemas.openxmlformats.org/officeDocument/2006/relationships/theme" Target="../theme/theme30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slideLayout" Target="../slideLayouts/slideLayout41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17.xml"/><Relationship Id="rId16" Type="http://schemas.openxmlformats.org/officeDocument/2006/relationships/theme" Target="../theme/theme31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theme" Target="../theme/theme32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3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slideLayout" Target="../slideLayouts/slideLayout450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slideLayout" Target="../slideLayouts/slideLayout449.xml"/><Relationship Id="rId17" Type="http://schemas.openxmlformats.org/officeDocument/2006/relationships/theme" Target="../theme/theme33.xml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5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4" Type="http://schemas.openxmlformats.org/officeDocument/2006/relationships/slideLayout" Target="../slideLayouts/slideLayout45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6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theme" Target="../theme/theme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837B812-8902-B249-8A3C-E31A3E0A3B6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609600" y="533400"/>
            <a:ext cx="11074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800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08000" y="6400800"/>
            <a:ext cx="11074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8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19" r:id="rId1"/>
    <p:sldLayoutId id="2147485620" r:id="rId2"/>
    <p:sldLayoutId id="2147485621" r:id="rId3"/>
    <p:sldLayoutId id="2147485622" r:id="rId4"/>
    <p:sldLayoutId id="2147485623" r:id="rId5"/>
    <p:sldLayoutId id="2147485624" r:id="rId6"/>
    <p:sldLayoutId id="2147485625" r:id="rId7"/>
    <p:sldLayoutId id="2147485626" r:id="rId8"/>
    <p:sldLayoutId id="2147485627" r:id="rId9"/>
    <p:sldLayoutId id="2147485628" r:id="rId10"/>
    <p:sldLayoutId id="21474856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554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74" r:id="rId1"/>
    <p:sldLayoutId id="2147487575" r:id="rId2"/>
    <p:sldLayoutId id="2147487576" r:id="rId3"/>
    <p:sldLayoutId id="2147487577" r:id="rId4"/>
    <p:sldLayoutId id="2147487578" r:id="rId5"/>
    <p:sldLayoutId id="2147487579" r:id="rId6"/>
    <p:sldLayoutId id="2147487580" r:id="rId7"/>
    <p:sldLayoutId id="2147487581" r:id="rId8"/>
    <p:sldLayoutId id="2147487582" r:id="rId9"/>
    <p:sldLayoutId id="2147487583" r:id="rId10"/>
    <p:sldLayoutId id="2147487584" r:id="rId11"/>
    <p:sldLayoutId id="2147487585" r:id="rId12"/>
    <p:sldLayoutId id="2147487586" r:id="rId13"/>
    <p:sldLayoutId id="2147487587" r:id="rId14"/>
    <p:sldLayoutId id="21474875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CEFDAEE-E5D0-44E5-99F8-13A7C6E0152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92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21" r:id="rId1"/>
    <p:sldLayoutId id="2147487622" r:id="rId2"/>
    <p:sldLayoutId id="2147487623" r:id="rId3"/>
    <p:sldLayoutId id="2147487624" r:id="rId4"/>
    <p:sldLayoutId id="2147487625" r:id="rId5"/>
    <p:sldLayoutId id="2147487626" r:id="rId6"/>
    <p:sldLayoutId id="2147487627" r:id="rId7"/>
    <p:sldLayoutId id="2147487628" r:id="rId8"/>
    <p:sldLayoutId id="2147487629" r:id="rId9"/>
    <p:sldLayoutId id="2147487630" r:id="rId10"/>
    <p:sldLayoutId id="2147487631" r:id="rId11"/>
    <p:sldLayoutId id="2147487632" r:id="rId12"/>
    <p:sldLayoutId id="2147487633" r:id="rId13"/>
    <p:sldLayoutId id="2147487634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B9CB3F-5986-5641-9A56-AF7B93881EE0}" type="slidenum">
              <a:rPr lang="en-US">
                <a:latin typeface="Times New Roman" charset="0"/>
                <a:ea typeface="MS PGothic" charset="0"/>
                <a:cs typeface="MS PGothic" charset="0"/>
              </a:rPr>
              <a:pPr>
                <a:defRPr/>
              </a:pPr>
              <a:t>‹#›</a:t>
            </a:fld>
            <a:endParaRPr 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264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78" r:id="rId1"/>
    <p:sldLayoutId id="2147487679" r:id="rId2"/>
    <p:sldLayoutId id="2147487680" r:id="rId3"/>
    <p:sldLayoutId id="2147487681" r:id="rId4"/>
    <p:sldLayoutId id="2147487682" r:id="rId5"/>
    <p:sldLayoutId id="2147487683" r:id="rId6"/>
    <p:sldLayoutId id="2147487684" r:id="rId7"/>
    <p:sldLayoutId id="2147487685" r:id="rId8"/>
    <p:sldLayoutId id="2147487686" r:id="rId9"/>
    <p:sldLayoutId id="2147487687" r:id="rId10"/>
    <p:sldLayoutId id="2147487688" r:id="rId11"/>
    <p:sldLayoutId id="214748768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960438"/>
            <a:ext cx="11076516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Two Line Titles</a:t>
            </a:r>
            <a:br>
              <a:rPr lang="en-US" dirty="0"/>
            </a:br>
            <a:r>
              <a:rPr lang="en-US" dirty="0"/>
              <a:t>One Line Titles</a:t>
            </a:r>
          </a:p>
        </p:txBody>
      </p:sp>
      <p:sp>
        <p:nvSpPr>
          <p:cNvPr id="8294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918" y="2443164"/>
            <a:ext cx="1107016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36300" y="15876"/>
            <a:ext cx="594784" cy="403225"/>
          </a:xfrm>
          <a:prstGeom prst="rect">
            <a:avLst/>
          </a:prstGeom>
        </p:spPr>
        <p:txBody>
          <a:bodyPr lIns="0" tIns="0" rIns="0" bIns="0" anchor="ctr"/>
          <a:lstStyle>
            <a:lvl1pPr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7BDFB056-0839-46E5-AC8D-4F7DF8BE2E0C}" type="slidenum">
              <a:rPr lang="en-US" altLang="en-US" sz="1100" b="0">
                <a:solidFill>
                  <a:srgbClr val="FFFFFF"/>
                </a:solidFill>
                <a:latin typeface="Corbel" panose="020B0503020204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100" b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 Box 4"/>
          <p:cNvSpPr txBox="1"/>
          <p:nvPr userDrawn="1"/>
        </p:nvSpPr>
        <p:spPr>
          <a:xfrm>
            <a:off x="7810501" y="15876"/>
            <a:ext cx="3325284" cy="4032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 eaLnBrk="0" hangingPunct="0">
              <a:lnSpc>
                <a:spcPts val="13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i="1" spc="45" dirty="0" err="1">
                <a:solidFill>
                  <a:srgbClr val="F8931F"/>
                </a:solidFill>
                <a:latin typeface="Corbel"/>
                <a:ea typeface="Corbel"/>
                <a:cs typeface="Corbel"/>
              </a:rPr>
              <a:t>www.countyhealthrankings.org</a:t>
            </a:r>
            <a:r>
              <a:rPr lang="en-US" sz="1100" b="0" i="1" spc="45" dirty="0">
                <a:solidFill>
                  <a:srgbClr val="F8931F"/>
                </a:solidFill>
                <a:latin typeface="Corbel"/>
                <a:ea typeface="Corbel"/>
                <a:cs typeface="Corbel"/>
              </a:rPr>
              <a:t> </a:t>
            </a:r>
            <a:endParaRPr lang="en-US" sz="1100" b="0" i="1" spc="45" dirty="0">
              <a:solidFill>
                <a:prstClr val="black"/>
              </a:solidFill>
              <a:latin typeface="Corbel"/>
              <a:ea typeface="Corbel"/>
              <a:cs typeface="Corbel"/>
            </a:endParaRPr>
          </a:p>
        </p:txBody>
      </p:sp>
      <p:pic>
        <p:nvPicPr>
          <p:cNvPr id="82951" name="Picture 12" descr="chrr_logo-01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33" y="96838"/>
            <a:ext cx="31326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0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8" r:id="rId1"/>
    <p:sldLayoutId id="2147487709" r:id="rId2"/>
    <p:sldLayoutId id="2147487710" r:id="rId3"/>
    <p:sldLayoutId id="2147487711" r:id="rId4"/>
    <p:sldLayoutId id="2147487712" r:id="rId5"/>
    <p:sldLayoutId id="2147487713" r:id="rId6"/>
    <p:sldLayoutId id="2147487714" r:id="rId7"/>
    <p:sldLayoutId id="2147487715" r:id="rId8"/>
    <p:sldLayoutId id="2147487716" r:id="rId9"/>
    <p:sldLayoutId id="2147487717" r:id="rId10"/>
    <p:sldLayoutId id="2147487718" r:id="rId11"/>
  </p:sldLayoutIdLst>
  <p:hf hdr="0" ftr="0" dt="0"/>
  <p:txStyles>
    <p:titleStyle>
      <a:lvl1pPr algn="l" defTabSz="647700" rtl="0" eaLnBrk="0" fontAlgn="base" hangingPunct="0">
        <a:spcBef>
          <a:spcPct val="0"/>
        </a:spcBef>
        <a:spcAft>
          <a:spcPct val="0"/>
        </a:spcAft>
        <a:defRPr sz="3200" b="1" cap="all">
          <a:solidFill>
            <a:srgbClr val="4B5E7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2pPr>
      <a:lvl3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3pPr>
      <a:lvl4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4pPr>
      <a:lvl5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5pPr>
      <a:lvl6pPr marL="410195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82039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230586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64078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49238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‣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23875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–"/>
        <a:defRPr sz="25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706438" indent="-180975" algn="l" defTabSz="647700" rtl="0" eaLnBrk="0" fontAlgn="base" hangingPunct="0">
        <a:spcBef>
          <a:spcPts val="1613"/>
        </a:spcBef>
        <a:spcAft>
          <a:spcPct val="0"/>
        </a:spcAft>
        <a:buClr>
          <a:schemeClr val="accent1"/>
        </a:buClr>
        <a:buSzPct val="80000"/>
        <a:buFont typeface="Lucida Grande" charset="0"/>
        <a:buChar char="‣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668338" indent="-153988" algn="l" defTabSz="647700" rtl="0" eaLnBrk="0" fontAlgn="base" hangingPunct="0">
        <a:spcBef>
          <a:spcPts val="1075"/>
        </a:spcBef>
        <a:spcAft>
          <a:spcPct val="0"/>
        </a:spcAft>
        <a:buClr>
          <a:schemeClr val="accent1"/>
        </a:buClr>
        <a:buSzPct val="75000"/>
        <a:buFont typeface="Lucida Grande" charset="0"/>
        <a:buChar char="-"/>
        <a:defRPr sz="13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817563" indent="-147638" algn="l" defTabSz="647700" rtl="0" eaLnBrk="0" fontAlgn="base" hangingPunct="0">
        <a:spcBef>
          <a:spcPts val="1075"/>
        </a:spcBef>
        <a:spcAft>
          <a:spcPct val="0"/>
        </a:spcAft>
        <a:buClr>
          <a:schemeClr val="bg2"/>
        </a:buClr>
        <a:buSzPct val="80000"/>
        <a:buFont typeface="Lucida Grande" charset="0"/>
        <a:buChar char="‣"/>
        <a:defRPr sz="13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229162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639357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049553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459748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5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39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8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8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7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73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67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62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smtClean="0">
                <a:cs typeface="+mn-cs"/>
              </a:defRPr>
            </a:lvl1pPr>
          </a:lstStyle>
          <a:p>
            <a:pPr algn="l" eaLnBrk="1" hangingPunct="1">
              <a:defRPr/>
            </a:pPr>
            <a:endParaRPr lang="en-US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smtClean="0"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smtClean="0">
                <a:cs typeface="+mn-cs"/>
              </a:defRPr>
            </a:lvl1pPr>
          </a:lstStyle>
          <a:p>
            <a:pPr eaLnBrk="1" hangingPunct="1">
              <a:defRPr/>
            </a:pPr>
            <a:fld id="{189EB55E-059E-FA4F-9D66-447FB3B4D18C}" type="slidenum"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963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797" r:id="rId1"/>
    <p:sldLayoutId id="2147487798" r:id="rId2"/>
    <p:sldLayoutId id="2147487799" r:id="rId3"/>
    <p:sldLayoutId id="2147487800" r:id="rId4"/>
    <p:sldLayoutId id="2147487801" r:id="rId5"/>
    <p:sldLayoutId id="2147487802" r:id="rId6"/>
    <p:sldLayoutId id="2147487803" r:id="rId7"/>
    <p:sldLayoutId id="2147487804" r:id="rId8"/>
    <p:sldLayoutId id="2147487805" r:id="rId9"/>
    <p:sldLayoutId id="2147487806" r:id="rId10"/>
    <p:sldLayoutId id="2147487807" r:id="rId11"/>
    <p:sldLayoutId id="21474878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b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b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pPr>
                <a:defRPr/>
              </a:pPr>
              <a:t>‹#›</a:t>
            </a:fld>
            <a:endParaRPr lang="en-US" b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37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912" r:id="rId1"/>
    <p:sldLayoutId id="2147487913" r:id="rId2"/>
    <p:sldLayoutId id="2147487914" r:id="rId3"/>
    <p:sldLayoutId id="2147487915" r:id="rId4"/>
    <p:sldLayoutId id="2147487916" r:id="rId5"/>
    <p:sldLayoutId id="2147487917" r:id="rId6"/>
    <p:sldLayoutId id="2147487918" r:id="rId7"/>
    <p:sldLayoutId id="2147487919" r:id="rId8"/>
    <p:sldLayoutId id="2147487920" r:id="rId9"/>
    <p:sldLayoutId id="2147487921" r:id="rId10"/>
    <p:sldLayoutId id="2147487922" r:id="rId11"/>
    <p:sldLayoutId id="2147487923" r:id="rId12"/>
    <p:sldLayoutId id="2147487924" r:id="rId13"/>
    <p:sldLayoutId id="2147487925" r:id="rId14"/>
    <p:sldLayoutId id="2147487926" r:id="rId15"/>
    <p:sldLayoutId id="21474879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37B812-8902-B249-8A3C-E31A3E0A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83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111" r:id="rId1"/>
    <p:sldLayoutId id="2147488112" r:id="rId2"/>
    <p:sldLayoutId id="2147488113" r:id="rId3"/>
    <p:sldLayoutId id="2147488114" r:id="rId4"/>
    <p:sldLayoutId id="2147488115" r:id="rId5"/>
    <p:sldLayoutId id="2147488116" r:id="rId6"/>
    <p:sldLayoutId id="2147488117" r:id="rId7"/>
    <p:sldLayoutId id="2147488118" r:id="rId8"/>
    <p:sldLayoutId id="2147488119" r:id="rId9"/>
    <p:sldLayoutId id="2147488120" r:id="rId10"/>
    <p:sldLayoutId id="2147488121" r:id="rId11"/>
    <p:sldLayoutId id="2147488122" r:id="rId12"/>
    <p:sldLayoutId id="2147488123" r:id="rId13"/>
    <p:sldLayoutId id="2147488124" r:id="rId14"/>
    <p:sldLayoutId id="2147488125" r:id="rId15"/>
    <p:sldLayoutId id="2147488126" r:id="rId16"/>
    <p:sldLayoutId id="21474881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FFFF00"/>
                </a:solidFill>
                <a:cs typeface="Times New Roman" charset="0"/>
              </a:defRPr>
            </a:lvl1pPr>
          </a:lstStyle>
          <a:p>
            <a:fld id="{F685AECE-40AC-3543-AC16-92D483CC3634}" type="slidenum">
              <a:rPr lang="en-US" smtClean="0">
                <a:latin typeface="Times New Roman" charset="0"/>
                <a:ea typeface="ＭＳ Ｐゴシック" charset="0"/>
              </a:rPr>
              <a:pPr/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50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142" r:id="rId1"/>
    <p:sldLayoutId id="2147488143" r:id="rId2"/>
    <p:sldLayoutId id="2147488144" r:id="rId3"/>
    <p:sldLayoutId id="2147488145" r:id="rId4"/>
    <p:sldLayoutId id="2147488146" r:id="rId5"/>
    <p:sldLayoutId id="2147488147" r:id="rId6"/>
    <p:sldLayoutId id="2147488148" r:id="rId7"/>
    <p:sldLayoutId id="2147488149" r:id="rId8"/>
    <p:sldLayoutId id="2147488150" r:id="rId9"/>
    <p:sldLayoutId id="2147488151" r:id="rId10"/>
    <p:sldLayoutId id="2147488152" r:id="rId11"/>
    <p:sldLayoutId id="2147488153" r:id="rId12"/>
    <p:sldLayoutId id="2147488154" r:id="rId13"/>
    <p:sldLayoutId id="2147488155" r:id="rId14"/>
    <p:sldLayoutId id="214748815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+mn-cs"/>
              </a:defRPr>
            </a:lvl1pPr>
          </a:lstStyle>
          <a:p>
            <a:pPr>
              <a:defRPr/>
            </a:pPr>
            <a:fld id="{209448B3-E303-4773-9741-8786F77CC27A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76310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158" r:id="rId1"/>
    <p:sldLayoutId id="2147488159" r:id="rId2"/>
    <p:sldLayoutId id="2147488160" r:id="rId3"/>
    <p:sldLayoutId id="2147488161" r:id="rId4"/>
    <p:sldLayoutId id="2147488162" r:id="rId5"/>
    <p:sldLayoutId id="2147488163" r:id="rId6"/>
    <p:sldLayoutId id="2147488164" r:id="rId7"/>
    <p:sldLayoutId id="2147488165" r:id="rId8"/>
    <p:sldLayoutId id="2147488166" r:id="rId9"/>
    <p:sldLayoutId id="2147488167" r:id="rId10"/>
    <p:sldLayoutId id="2147488168" r:id="rId11"/>
    <p:sldLayoutId id="2147488169" r:id="rId12"/>
    <p:sldLayoutId id="214748817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F5006AC2-5499-E84E-B878-70F9936731D4}" type="slidenum">
              <a:rPr lang="en-US">
                <a:latin typeface="Times New Roman" charset="0"/>
                <a:ea typeface="MS PGothic" charset="0"/>
                <a:cs typeface="Times New Roman" charset="0"/>
              </a:rPr>
              <a:pPr/>
              <a:t>‹#›</a:t>
            </a:fld>
            <a:endParaRPr lang="en-US">
              <a:latin typeface="Times New Roman" charset="0"/>
              <a:ea typeface="MS PGothic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211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72" r:id="rId1"/>
    <p:sldLayoutId id="2147488373" r:id="rId2"/>
    <p:sldLayoutId id="2147488374" r:id="rId3"/>
    <p:sldLayoutId id="2147488375" r:id="rId4"/>
    <p:sldLayoutId id="2147488376" r:id="rId5"/>
    <p:sldLayoutId id="2147488377" r:id="rId6"/>
    <p:sldLayoutId id="2147488378" r:id="rId7"/>
    <p:sldLayoutId id="2147488379" r:id="rId8"/>
    <p:sldLayoutId id="2147488380" r:id="rId9"/>
    <p:sldLayoutId id="2147488381" r:id="rId10"/>
    <p:sldLayoutId id="2147488382" r:id="rId11"/>
    <p:sldLayoutId id="2147488383" r:id="rId12"/>
    <p:sldLayoutId id="214748838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cs typeface="ＭＳ Ｐゴシック" charset="0"/>
              </a:defRPr>
            </a:lvl1pPr>
          </a:lstStyle>
          <a:p>
            <a:fld id="{C92A4C76-1097-BF47-90B7-53FE7F788BB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645" r:id="rId3"/>
    <p:sldLayoutId id="2147485646" r:id="rId4"/>
    <p:sldLayoutId id="2147485647" r:id="rId5"/>
    <p:sldLayoutId id="2147485648" r:id="rId6"/>
    <p:sldLayoutId id="2147485649" r:id="rId7"/>
    <p:sldLayoutId id="2147485650" r:id="rId8"/>
    <p:sldLayoutId id="2147485651" r:id="rId9"/>
    <p:sldLayoutId id="2147485652" r:id="rId10"/>
    <p:sldLayoutId id="2147485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latin typeface="Times New Roman" pitchFamily="18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Times New Roman" pitchFamily="18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fld id="{B823CF8D-F672-B84F-855F-6258C512DCB1}" type="slidenum"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pitchFamily="18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993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49" r:id="rId1"/>
    <p:sldLayoutId id="2147488450" r:id="rId2"/>
    <p:sldLayoutId id="2147488451" r:id="rId3"/>
    <p:sldLayoutId id="2147488452" r:id="rId4"/>
    <p:sldLayoutId id="2147488453" r:id="rId5"/>
    <p:sldLayoutId id="2147488454" r:id="rId6"/>
    <p:sldLayoutId id="2147488455" r:id="rId7"/>
    <p:sldLayoutId id="2147488456" r:id="rId8"/>
    <p:sldLayoutId id="2147488457" r:id="rId9"/>
    <p:sldLayoutId id="2147488458" r:id="rId10"/>
    <p:sldLayoutId id="2147488459" r:id="rId11"/>
    <p:sldLayoutId id="2147488460" r:id="rId12"/>
    <p:sldLayoutId id="2147488461" r:id="rId13"/>
    <p:sldLayoutId id="21474884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37B812-8902-B249-8A3C-E31A3E0A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1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464" r:id="rId1"/>
    <p:sldLayoutId id="2147488465" r:id="rId2"/>
    <p:sldLayoutId id="2147488466" r:id="rId3"/>
    <p:sldLayoutId id="2147488467" r:id="rId4"/>
    <p:sldLayoutId id="2147488468" r:id="rId5"/>
    <p:sldLayoutId id="2147488469" r:id="rId6"/>
    <p:sldLayoutId id="2147488470" r:id="rId7"/>
    <p:sldLayoutId id="2147488471" r:id="rId8"/>
    <p:sldLayoutId id="2147488472" r:id="rId9"/>
    <p:sldLayoutId id="2147488473" r:id="rId10"/>
    <p:sldLayoutId id="2147488474" r:id="rId11"/>
    <p:sldLayoutId id="2147488475" r:id="rId12"/>
    <p:sldLayoutId id="2147488476" r:id="rId13"/>
    <p:sldLayoutId id="2147488477" r:id="rId14"/>
    <p:sldLayoutId id="2147488478" r:id="rId15"/>
    <p:sldLayoutId id="2147488479" r:id="rId16"/>
    <p:sldLayoutId id="21474884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 smtClean="0">
                <a:solidFill>
                  <a:srgbClr val="FFFF00"/>
                </a:solidFill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92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552" r:id="rId1"/>
    <p:sldLayoutId id="2147488553" r:id="rId2"/>
    <p:sldLayoutId id="2147488554" r:id="rId3"/>
    <p:sldLayoutId id="2147488555" r:id="rId4"/>
    <p:sldLayoutId id="2147488556" r:id="rId5"/>
    <p:sldLayoutId id="2147488557" r:id="rId6"/>
    <p:sldLayoutId id="2147488558" r:id="rId7"/>
    <p:sldLayoutId id="2147488559" r:id="rId8"/>
    <p:sldLayoutId id="2147488560" r:id="rId9"/>
    <p:sldLayoutId id="2147488561" r:id="rId10"/>
    <p:sldLayoutId id="2147488562" r:id="rId11"/>
    <p:sldLayoutId id="2147488563" r:id="rId12"/>
    <p:sldLayoutId id="2147488564" r:id="rId13"/>
    <p:sldLayoutId id="2147488565" r:id="rId14"/>
    <p:sldLayoutId id="2147488566" r:id="rId15"/>
  </p:sldLayoutIdLst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188A6-3DDA-434F-AE36-339A5D58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58F5D-CCF5-5740-94CE-5025EC1EF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BE884-BEFD-C340-B29F-4FBE15FB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8600-C1CE-0E4C-B0BC-6D3E38C45A81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37A50-234E-DA4C-A552-659827F1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3592-5B69-1640-8805-45F9062E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4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95" r:id="rId1"/>
    <p:sldLayoutId id="2147488596" r:id="rId2"/>
    <p:sldLayoutId id="2147488597" r:id="rId3"/>
    <p:sldLayoutId id="2147488598" r:id="rId4"/>
    <p:sldLayoutId id="2147488599" r:id="rId5"/>
    <p:sldLayoutId id="2147488600" r:id="rId6"/>
    <p:sldLayoutId id="2147488601" r:id="rId7"/>
    <p:sldLayoutId id="2147488602" r:id="rId8"/>
    <p:sldLayoutId id="2147488603" r:id="rId9"/>
    <p:sldLayoutId id="2147488604" r:id="rId10"/>
    <p:sldLayoutId id="21474886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FCCCE-936E-DB49-BD93-7193D0DEC06C}" type="slidenum">
              <a:rPr lang="en-US">
                <a:latin typeface="Times New Roman" charset="0"/>
                <a:ea typeface="ＭＳ Ｐゴシック" charset="0"/>
                <a:cs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511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07" r:id="rId1"/>
    <p:sldLayoutId id="2147488608" r:id="rId2"/>
    <p:sldLayoutId id="2147488609" r:id="rId3"/>
    <p:sldLayoutId id="2147488610" r:id="rId4"/>
    <p:sldLayoutId id="2147488611" r:id="rId5"/>
    <p:sldLayoutId id="2147488612" r:id="rId6"/>
    <p:sldLayoutId id="2147488613" r:id="rId7"/>
    <p:sldLayoutId id="2147488614" r:id="rId8"/>
    <p:sldLayoutId id="2147488615" r:id="rId9"/>
    <p:sldLayoutId id="2147488616" r:id="rId10"/>
    <p:sldLayoutId id="2147488617" r:id="rId11"/>
    <p:sldLayoutId id="2147488618" r:id="rId12"/>
    <p:sldLayoutId id="2147488619" r:id="rId13"/>
    <p:sldLayoutId id="2147488620" r:id="rId14"/>
    <p:sldLayoutId id="214748862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F9EA7-8C11-47A3-8E0D-EB42F9B25A1E}" type="slidenum">
              <a:rPr lang="en-US">
                <a:solidFill>
                  <a:srgbClr val="FFFF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31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23" r:id="rId1"/>
    <p:sldLayoutId id="2147488624" r:id="rId2"/>
    <p:sldLayoutId id="2147488625" r:id="rId3"/>
    <p:sldLayoutId id="2147488626" r:id="rId4"/>
    <p:sldLayoutId id="2147488627" r:id="rId5"/>
    <p:sldLayoutId id="2147488628" r:id="rId6"/>
    <p:sldLayoutId id="2147488629" r:id="rId7"/>
    <p:sldLayoutId id="2147488630" r:id="rId8"/>
    <p:sldLayoutId id="2147488631" r:id="rId9"/>
    <p:sldLayoutId id="2147488632" r:id="rId10"/>
    <p:sldLayoutId id="2147488633" r:id="rId11"/>
    <p:sldLayoutId id="2147488634" r:id="rId12"/>
    <p:sldLayoutId id="2147488635" r:id="rId13"/>
    <p:sldLayoutId id="2147488636" r:id="rId14"/>
    <p:sldLayoutId id="214748863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C6DE5-676C-4426-9B0C-A2F77B911217}" type="slidenum"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207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39" r:id="rId1"/>
    <p:sldLayoutId id="2147488640" r:id="rId2"/>
    <p:sldLayoutId id="2147488641" r:id="rId3"/>
    <p:sldLayoutId id="2147488642" r:id="rId4"/>
    <p:sldLayoutId id="2147488643" r:id="rId5"/>
    <p:sldLayoutId id="2147488644" r:id="rId6"/>
    <p:sldLayoutId id="2147488645" r:id="rId7"/>
    <p:sldLayoutId id="2147488646" r:id="rId8"/>
    <p:sldLayoutId id="2147488647" r:id="rId9"/>
    <p:sldLayoutId id="2147488648" r:id="rId10"/>
    <p:sldLayoutId id="2147488649" r:id="rId11"/>
    <p:sldLayoutId id="2147488650" r:id="rId12"/>
    <p:sldLayoutId id="2147488651" r:id="rId13"/>
    <p:sldLayoutId id="2147488652" r:id="rId14"/>
    <p:sldLayoutId id="214748865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00"/>
                </a:solidFill>
                <a:ea typeface="MS PGothic" charset="0"/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36DC93-998E-0B4B-97E4-A4F616C44E9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865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98" r:id="rId1"/>
    <p:sldLayoutId id="2147488699" r:id="rId2"/>
    <p:sldLayoutId id="2147488700" r:id="rId3"/>
    <p:sldLayoutId id="2147488701" r:id="rId4"/>
    <p:sldLayoutId id="2147488702" r:id="rId5"/>
    <p:sldLayoutId id="2147488703" r:id="rId6"/>
    <p:sldLayoutId id="2147488704" r:id="rId7"/>
    <p:sldLayoutId id="2147488705" r:id="rId8"/>
    <p:sldLayoutId id="2147488706" r:id="rId9"/>
    <p:sldLayoutId id="2147488707" r:id="rId10"/>
    <p:sldLayoutId id="2147488708" r:id="rId11"/>
    <p:sldLayoutId id="2147488709" r:id="rId12"/>
    <p:sldLayoutId id="214748871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5602D8-4400-9049-8090-3C5AD1427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7B506F-0B75-1145-973A-DC32A9AE7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75BE1A0-6FDD-234F-9944-796998C7A6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D2333B-6551-7344-A97C-5529D382D8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8D14E7-D7B7-7143-85B7-4083AD54D8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71FE9F-7A56-7B42-B8E9-D79FF3AC8E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63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712" r:id="rId1"/>
    <p:sldLayoutId id="2147488713" r:id="rId2"/>
    <p:sldLayoutId id="2147488714" r:id="rId3"/>
    <p:sldLayoutId id="2147488715" r:id="rId4"/>
    <p:sldLayoutId id="2147488716" r:id="rId5"/>
    <p:sldLayoutId id="2147488717" r:id="rId6"/>
    <p:sldLayoutId id="2147488718" r:id="rId7"/>
    <p:sldLayoutId id="2147488719" r:id="rId8"/>
    <p:sldLayoutId id="2147488720" r:id="rId9"/>
    <p:sldLayoutId id="2147488721" r:id="rId10"/>
    <p:sldLayoutId id="2147488722" r:id="rId11"/>
    <p:sldLayoutId id="2147488723" r:id="rId12"/>
    <p:sldLayoutId id="214748872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00"/>
                </a:solidFill>
              </a:defRPr>
            </a:lvl1pPr>
          </a:lstStyle>
          <a:p>
            <a:fld id="{6E6FCCCE-936E-DB49-BD93-7193D0DEC06C}" type="slidenum">
              <a:rPr lang="en-US">
                <a:latin typeface="Times New Roman" charset="0"/>
                <a:ea typeface="ＭＳ Ｐゴシック" charset="0"/>
                <a:cs typeface="Times New Roman" charset="0"/>
              </a:rPr>
              <a:pPr/>
              <a:t>‹#›</a:t>
            </a:fld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5785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742" r:id="rId1"/>
    <p:sldLayoutId id="2147488743" r:id="rId2"/>
    <p:sldLayoutId id="2147488744" r:id="rId3"/>
    <p:sldLayoutId id="2147488745" r:id="rId4"/>
    <p:sldLayoutId id="2147488746" r:id="rId5"/>
    <p:sldLayoutId id="2147488747" r:id="rId6"/>
    <p:sldLayoutId id="2147488748" r:id="rId7"/>
    <p:sldLayoutId id="2147488749" r:id="rId8"/>
    <p:sldLayoutId id="2147488750" r:id="rId9"/>
    <p:sldLayoutId id="2147488751" r:id="rId10"/>
    <p:sldLayoutId id="2147488752" r:id="rId11"/>
    <p:sldLayoutId id="2147488753" r:id="rId12"/>
    <p:sldLayoutId id="2147488754" r:id="rId13"/>
    <p:sldLayoutId id="2147488755" r:id="rId14"/>
    <p:sldLayoutId id="214748875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960438"/>
            <a:ext cx="11076516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Two Line Titles</a:t>
            </a:r>
            <a:br>
              <a:rPr lang="en-US" dirty="0"/>
            </a:br>
            <a:r>
              <a:rPr lang="en-US" dirty="0"/>
              <a:t>One Line Titles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918" y="2443164"/>
            <a:ext cx="1107016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36300" y="15876"/>
            <a:ext cx="594784" cy="403225"/>
          </a:xfrm>
          <a:prstGeom prst="rect">
            <a:avLst/>
          </a:prstGeom>
        </p:spPr>
        <p:txBody>
          <a:bodyPr lIns="0" tIns="0" rIns="0" bIns="0" anchor="ctr"/>
          <a:lstStyle>
            <a:lvl1pPr defTabSz="457200"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9E51813E-676C-CD4A-8560-AF9FFC22E259}" type="slidenum">
              <a:rPr lang="en-US" sz="1100">
                <a:solidFill>
                  <a:srgbClr val="FFFFFF"/>
                </a:solidFill>
                <a:latin typeface="Corbel" charset="0"/>
                <a:cs typeface="Corbel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1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sp>
        <p:nvSpPr>
          <p:cNvPr id="12" name="Text Box 4"/>
          <p:cNvSpPr txBox="1"/>
          <p:nvPr userDrawn="1"/>
        </p:nvSpPr>
        <p:spPr>
          <a:xfrm>
            <a:off x="7810501" y="15876"/>
            <a:ext cx="3325284" cy="4032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lnSpc>
                <a:spcPts val="13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spc="45" dirty="0" err="1">
                <a:solidFill>
                  <a:srgbClr val="F8931F"/>
                </a:solidFill>
                <a:latin typeface="Corbel"/>
                <a:ea typeface="Corbel"/>
                <a:cs typeface="Corbel"/>
              </a:rPr>
              <a:t>www.countyhealthrankings.org</a:t>
            </a:r>
            <a:r>
              <a:rPr lang="en-US" sz="1100" i="1" spc="45" dirty="0">
                <a:solidFill>
                  <a:srgbClr val="F8931F"/>
                </a:solidFill>
                <a:latin typeface="Corbel"/>
                <a:ea typeface="Corbel"/>
                <a:cs typeface="Corbel"/>
              </a:rPr>
              <a:t> </a:t>
            </a:r>
            <a:endParaRPr lang="en-US" sz="1100" i="1" spc="45" dirty="0">
              <a:solidFill>
                <a:prstClr val="black"/>
              </a:solidFill>
              <a:latin typeface="Corbel"/>
              <a:ea typeface="Corbel"/>
              <a:cs typeface="Corbel"/>
            </a:endParaRPr>
          </a:p>
        </p:txBody>
      </p:sp>
      <p:pic>
        <p:nvPicPr>
          <p:cNvPr id="7175" name="Picture 12" descr="chrr_logo-01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33" y="96838"/>
            <a:ext cx="31326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7" r:id="rId1"/>
    <p:sldLayoutId id="2147485728" r:id="rId2"/>
    <p:sldLayoutId id="2147485669" r:id="rId3"/>
    <p:sldLayoutId id="2147485729" r:id="rId4"/>
    <p:sldLayoutId id="2147485730" r:id="rId5"/>
    <p:sldLayoutId id="2147485731" r:id="rId6"/>
    <p:sldLayoutId id="2147485670" r:id="rId7"/>
    <p:sldLayoutId id="2147485671" r:id="rId8"/>
    <p:sldLayoutId id="2147485732" r:id="rId9"/>
    <p:sldLayoutId id="2147485672" r:id="rId10"/>
    <p:sldLayoutId id="2147485733" r:id="rId11"/>
  </p:sldLayoutIdLst>
  <p:hf hdr="0" ftr="0" dt="0"/>
  <p:txStyles>
    <p:titleStyle>
      <a:lvl1pPr algn="l" defTabSz="647700" rtl="0" eaLnBrk="0" fontAlgn="base" hangingPunct="0">
        <a:spcBef>
          <a:spcPct val="0"/>
        </a:spcBef>
        <a:spcAft>
          <a:spcPct val="0"/>
        </a:spcAft>
        <a:defRPr sz="3200" b="1" cap="all">
          <a:solidFill>
            <a:srgbClr val="4B5E72"/>
          </a:solidFill>
          <a:latin typeface="+mj-lt"/>
          <a:ea typeface="ＭＳ Ｐゴシック" charset="0"/>
          <a:cs typeface="+mj-cs"/>
        </a:defRPr>
      </a:lvl1pPr>
      <a:lvl2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2pPr>
      <a:lvl3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3pPr>
      <a:lvl4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4pPr>
      <a:lvl5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5pPr>
      <a:lvl6pPr marL="410195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82039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230586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64078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49238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‣"/>
        <a:defRPr sz="27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3875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75000"/>
        <a:buFont typeface="Arial" charset="0"/>
        <a:buChar char="–"/>
        <a:defRPr sz="2500">
          <a:solidFill>
            <a:schemeClr val="tx1"/>
          </a:solidFill>
          <a:latin typeface="+mn-lt"/>
          <a:ea typeface="ＭＳ Ｐゴシック" charset="0"/>
        </a:defRPr>
      </a:lvl2pPr>
      <a:lvl3pPr marL="706438" indent="-180975" algn="l" defTabSz="647700" rtl="0" eaLnBrk="0" fontAlgn="base" hangingPunct="0">
        <a:spcBef>
          <a:spcPts val="1613"/>
        </a:spcBef>
        <a:spcAft>
          <a:spcPct val="0"/>
        </a:spcAft>
        <a:buClr>
          <a:schemeClr val="accent1"/>
        </a:buClr>
        <a:buSzPct val="80000"/>
        <a:buFont typeface="Lucida Grande" charset="0"/>
        <a:buChar char="‣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668338" indent="-153988" algn="l" defTabSz="647700" rtl="0" eaLnBrk="0" fontAlgn="base" hangingPunct="0">
        <a:spcBef>
          <a:spcPts val="1075"/>
        </a:spcBef>
        <a:spcAft>
          <a:spcPct val="0"/>
        </a:spcAft>
        <a:buClr>
          <a:schemeClr val="accent1"/>
        </a:buClr>
        <a:buSzPct val="75000"/>
        <a:buFont typeface="Lucida Grande" charset="0"/>
        <a:buChar char="-"/>
        <a:defRPr sz="1300">
          <a:solidFill>
            <a:schemeClr val="tx1"/>
          </a:solidFill>
          <a:latin typeface="+mn-lt"/>
          <a:ea typeface="ＭＳ Ｐゴシック" charset="0"/>
        </a:defRPr>
      </a:lvl4pPr>
      <a:lvl5pPr marL="817563" indent="-147638" algn="l" defTabSz="647700" rtl="0" eaLnBrk="0" fontAlgn="base" hangingPunct="0">
        <a:spcBef>
          <a:spcPts val="1075"/>
        </a:spcBef>
        <a:spcAft>
          <a:spcPct val="0"/>
        </a:spcAft>
        <a:buClr>
          <a:schemeClr val="bg2"/>
        </a:buClr>
        <a:buSzPct val="80000"/>
        <a:buFont typeface="Lucida Grande" charset="0"/>
        <a:buChar char="‣"/>
        <a:defRPr sz="1300">
          <a:solidFill>
            <a:schemeClr val="tx1"/>
          </a:solidFill>
          <a:latin typeface="+mn-lt"/>
          <a:ea typeface="ＭＳ Ｐゴシック" charset="0"/>
        </a:defRPr>
      </a:lvl5pPr>
      <a:lvl6pPr marL="1229162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639357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049553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459748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5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39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8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8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7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73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67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62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67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758" r:id="rId1"/>
    <p:sldLayoutId id="2147488759" r:id="rId2"/>
    <p:sldLayoutId id="2147488760" r:id="rId3"/>
    <p:sldLayoutId id="2147488761" r:id="rId4"/>
    <p:sldLayoutId id="2147488762" r:id="rId5"/>
    <p:sldLayoutId id="2147488763" r:id="rId6"/>
    <p:sldLayoutId id="2147488764" r:id="rId7"/>
    <p:sldLayoutId id="2147488765" r:id="rId8"/>
    <p:sldLayoutId id="2147488766" r:id="rId9"/>
    <p:sldLayoutId id="2147488767" r:id="rId10"/>
    <p:sldLayoutId id="2147488768" r:id="rId11"/>
    <p:sldLayoutId id="2147488769" r:id="rId12"/>
    <p:sldLayoutId id="2147488770" r:id="rId13"/>
    <p:sldLayoutId id="2147488771" r:id="rId14"/>
    <p:sldLayoutId id="214748877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C6DE5-676C-4426-9B0C-A2F77B911217}" type="slidenum"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468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789" r:id="rId1"/>
    <p:sldLayoutId id="2147488790" r:id="rId2"/>
    <p:sldLayoutId id="2147488791" r:id="rId3"/>
    <p:sldLayoutId id="2147488792" r:id="rId4"/>
    <p:sldLayoutId id="2147488793" r:id="rId5"/>
    <p:sldLayoutId id="2147488794" r:id="rId6"/>
    <p:sldLayoutId id="2147488795" r:id="rId7"/>
    <p:sldLayoutId id="2147488796" r:id="rId8"/>
    <p:sldLayoutId id="2147488797" r:id="rId9"/>
    <p:sldLayoutId id="2147488798" r:id="rId10"/>
    <p:sldLayoutId id="2147488799" r:id="rId11"/>
    <p:sldLayoutId id="2147488800" r:id="rId12"/>
    <p:sldLayoutId id="2147488801" r:id="rId13"/>
    <p:sldLayoutId id="2147488802" r:id="rId14"/>
    <p:sldLayoutId id="214748880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8351A768-CB5A-4909-85DD-55EBAA758BD5}" type="slidenum">
              <a:rPr lang="en-US" altLang="en-US" smtClean="0">
                <a:latin typeface="Times New Roman" pitchFamily="18" charset="0"/>
                <a:ea typeface="MS PGothic" pitchFamily="34" charset="-128"/>
              </a:rPr>
              <a:pPr>
                <a:defRPr/>
              </a:pPr>
              <a:t>‹#›</a:t>
            </a:fld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9178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805" r:id="rId1"/>
    <p:sldLayoutId id="2147488806" r:id="rId2"/>
    <p:sldLayoutId id="2147488807" r:id="rId3"/>
    <p:sldLayoutId id="2147488808" r:id="rId4"/>
    <p:sldLayoutId id="2147488809" r:id="rId5"/>
    <p:sldLayoutId id="2147488810" r:id="rId6"/>
    <p:sldLayoutId id="214748881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FFFF00"/>
                </a:solidFill>
                <a:cs typeface="Times New Roman" charset="0"/>
              </a:defRPr>
            </a:lvl1pPr>
          </a:lstStyle>
          <a:p>
            <a:pPr eaLnBrk="1" hangingPunct="1"/>
            <a:fld id="{FD391609-2B4C-7D4C-8B85-B1A254A37A1A}" type="slidenum">
              <a:rPr lang="en-US">
                <a:latin typeface="Times New Roman" charset="0"/>
                <a:ea typeface="ＭＳ Ｐゴシック" charset="0"/>
              </a:rPr>
              <a:pPr eaLnBrk="1" hangingPunct="1"/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836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813" r:id="rId1"/>
    <p:sldLayoutId id="2147488814" r:id="rId2"/>
    <p:sldLayoutId id="2147488815" r:id="rId3"/>
    <p:sldLayoutId id="2147488816" r:id="rId4"/>
    <p:sldLayoutId id="2147488817" r:id="rId5"/>
    <p:sldLayoutId id="2147488818" r:id="rId6"/>
    <p:sldLayoutId id="2147488819" r:id="rId7"/>
    <p:sldLayoutId id="2147488820" r:id="rId8"/>
    <p:sldLayoutId id="2147488821" r:id="rId9"/>
    <p:sldLayoutId id="2147488822" r:id="rId10"/>
    <p:sldLayoutId id="2147488823" r:id="rId11"/>
    <p:sldLayoutId id="2147488824" r:id="rId12"/>
    <p:sldLayoutId id="2147488825" r:id="rId13"/>
    <p:sldLayoutId id="2147488826" r:id="rId14"/>
    <p:sldLayoutId id="2147488827" r:id="rId15"/>
    <p:sldLayoutId id="214748882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2A4C76-1097-BF47-90B7-53FE7F788BB7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295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830" r:id="rId1"/>
    <p:sldLayoutId id="2147488831" r:id="rId2"/>
    <p:sldLayoutId id="2147488832" r:id="rId3"/>
    <p:sldLayoutId id="2147488833" r:id="rId4"/>
    <p:sldLayoutId id="2147488834" r:id="rId5"/>
    <p:sldLayoutId id="2147488835" r:id="rId6"/>
    <p:sldLayoutId id="2147488836" r:id="rId7"/>
    <p:sldLayoutId id="2147488837" r:id="rId8"/>
    <p:sldLayoutId id="2147488838" r:id="rId9"/>
    <p:sldLayoutId id="2147488839" r:id="rId10"/>
    <p:sldLayoutId id="21474888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2ECA4-65E1-DA44-B816-7138E0829DCE}" type="slidenum">
              <a:rPr lang="en-US">
                <a:latin typeface="Times New Roman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415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842" r:id="rId1"/>
    <p:sldLayoutId id="2147488843" r:id="rId2"/>
    <p:sldLayoutId id="2147488844" r:id="rId3"/>
    <p:sldLayoutId id="2147488845" r:id="rId4"/>
    <p:sldLayoutId id="2147488846" r:id="rId5"/>
    <p:sldLayoutId id="2147488847" r:id="rId6"/>
    <p:sldLayoutId id="2147488848" r:id="rId7"/>
    <p:sldLayoutId id="2147488849" r:id="rId8"/>
    <p:sldLayoutId id="2147488850" r:id="rId9"/>
    <p:sldLayoutId id="2147488851" r:id="rId10"/>
    <p:sldLayoutId id="2147488852" r:id="rId11"/>
    <p:sldLayoutId id="2147488853" r:id="rId12"/>
    <p:sldLayoutId id="214748885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927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070" r:id="rId1"/>
    <p:sldLayoutId id="2147486071" r:id="rId2"/>
    <p:sldLayoutId id="2147486072" r:id="rId3"/>
    <p:sldLayoutId id="2147486073" r:id="rId4"/>
    <p:sldLayoutId id="2147486074" r:id="rId5"/>
    <p:sldLayoutId id="2147486075" r:id="rId6"/>
    <p:sldLayoutId id="2147486076" r:id="rId7"/>
    <p:sldLayoutId id="2147486077" r:id="rId8"/>
    <p:sldLayoutId id="2147486078" r:id="rId9"/>
    <p:sldLayoutId id="2147486079" r:id="rId10"/>
    <p:sldLayoutId id="2147486080" r:id="rId11"/>
    <p:sldLayoutId id="2147486081" r:id="rId12"/>
    <p:sldLayoutId id="2147486082" r:id="rId13"/>
    <p:sldLayoutId id="2147486083" r:id="rId14"/>
    <p:sldLayoutId id="214748608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63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47" r:id="rId1"/>
    <p:sldLayoutId id="2147486148" r:id="rId2"/>
    <p:sldLayoutId id="2147486149" r:id="rId3"/>
    <p:sldLayoutId id="2147486150" r:id="rId4"/>
    <p:sldLayoutId id="2147486151" r:id="rId5"/>
    <p:sldLayoutId id="2147486152" r:id="rId6"/>
    <p:sldLayoutId id="2147486153" r:id="rId7"/>
    <p:sldLayoutId id="2147486154" r:id="rId8"/>
    <p:sldLayoutId id="2147486155" r:id="rId9"/>
    <p:sldLayoutId id="2147486156" r:id="rId10"/>
    <p:sldLayoutId id="2147486157" r:id="rId11"/>
    <p:sldLayoutId id="2147486158" r:id="rId12"/>
    <p:sldLayoutId id="2147486159" r:id="rId13"/>
    <p:sldLayoutId id="2147486160" r:id="rId14"/>
    <p:sldLayoutId id="214748616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86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597" r:id="rId1"/>
    <p:sldLayoutId id="2147486598" r:id="rId2"/>
    <p:sldLayoutId id="2147486599" r:id="rId3"/>
    <p:sldLayoutId id="2147486600" r:id="rId4"/>
    <p:sldLayoutId id="2147486601" r:id="rId5"/>
    <p:sldLayoutId id="2147486602" r:id="rId6"/>
    <p:sldLayoutId id="2147486603" r:id="rId7"/>
    <p:sldLayoutId id="2147486604" r:id="rId8"/>
    <p:sldLayoutId id="2147486605" r:id="rId9"/>
    <p:sldLayoutId id="2147486606" r:id="rId10"/>
    <p:sldLayoutId id="2147486607" r:id="rId11"/>
    <p:sldLayoutId id="2147486608" r:id="rId12"/>
    <p:sldLayoutId id="2147486609" r:id="rId13"/>
    <p:sldLayoutId id="2147486610" r:id="rId14"/>
    <p:sldLayoutId id="214748661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0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88" r:id="rId1"/>
    <p:sldLayoutId id="2147486689" r:id="rId2"/>
    <p:sldLayoutId id="2147486690" r:id="rId3"/>
    <p:sldLayoutId id="2147486691" r:id="rId4"/>
    <p:sldLayoutId id="2147486692" r:id="rId5"/>
    <p:sldLayoutId id="2147486693" r:id="rId6"/>
    <p:sldLayoutId id="2147486694" r:id="rId7"/>
    <p:sldLayoutId id="2147486695" r:id="rId8"/>
    <p:sldLayoutId id="2147486696" r:id="rId9"/>
    <p:sldLayoutId id="2147486697" r:id="rId10"/>
    <p:sldLayoutId id="2147486698" r:id="rId11"/>
    <p:sldLayoutId id="2147486699" r:id="rId12"/>
    <p:sldLayoutId id="2147486700" r:id="rId13"/>
    <p:sldLayoutId id="2147486701" r:id="rId14"/>
    <p:sldLayoutId id="214748670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6687" y="960438"/>
            <a:ext cx="11076516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Two Line Titles</a:t>
            </a:r>
            <a:br>
              <a:rPr lang="en-US" dirty="0"/>
            </a:br>
            <a:r>
              <a:rPr lang="en-US" dirty="0"/>
              <a:t>One Line Titles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934" y="2443188"/>
            <a:ext cx="1107016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36300" y="15876"/>
            <a:ext cx="594784" cy="403225"/>
          </a:xfrm>
          <a:prstGeom prst="rect">
            <a:avLst/>
          </a:prstGeom>
        </p:spPr>
        <p:txBody>
          <a:bodyPr lIns="0" tIns="0" rIns="0" bIns="0" anchor="ctr"/>
          <a:lstStyle>
            <a:lvl1pPr defTabSz="457200"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r">
              <a:spcBef>
                <a:spcPct val="50000"/>
              </a:spcBef>
            </a:pPr>
            <a:fld id="{5A9B6E12-E605-E741-BD10-97F46C64AD91}" type="slidenum">
              <a:rPr lang="en-US" sz="1100" smtClean="0">
                <a:solidFill>
                  <a:srgbClr val="FFFFFF"/>
                </a:solidFill>
                <a:latin typeface="Corbel" charset="0"/>
                <a:cs typeface="Corbe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US" sz="11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sp>
        <p:nvSpPr>
          <p:cNvPr id="12" name="Text Box 4"/>
          <p:cNvSpPr txBox="1"/>
          <p:nvPr userDrawn="1"/>
        </p:nvSpPr>
        <p:spPr>
          <a:xfrm>
            <a:off x="7810502" y="15876"/>
            <a:ext cx="3325284" cy="4032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 eaLnBrk="0" hangingPunct="0">
              <a:lnSpc>
                <a:spcPts val="13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spc="45" dirty="0" err="1">
                <a:solidFill>
                  <a:srgbClr val="F8931F"/>
                </a:solidFill>
                <a:latin typeface="Corbel"/>
                <a:ea typeface="Corbel"/>
                <a:cs typeface="Corbel"/>
              </a:rPr>
              <a:t>www.countyhealthrankings.org</a:t>
            </a:r>
            <a:r>
              <a:rPr lang="en-US" sz="1100" i="1" spc="45" dirty="0">
                <a:solidFill>
                  <a:srgbClr val="F8931F"/>
                </a:solidFill>
                <a:latin typeface="Corbel"/>
                <a:ea typeface="Corbel"/>
                <a:cs typeface="Corbel"/>
              </a:rPr>
              <a:t> </a:t>
            </a:r>
            <a:endParaRPr lang="en-US" sz="1100" i="1" spc="45" dirty="0">
              <a:solidFill>
                <a:prstClr val="black"/>
              </a:solidFill>
              <a:latin typeface="Corbel"/>
              <a:ea typeface="Corbel"/>
              <a:cs typeface="Corbel"/>
            </a:endParaRPr>
          </a:p>
        </p:txBody>
      </p:sp>
      <p:pic>
        <p:nvPicPr>
          <p:cNvPr id="11271" name="Picture 12" descr="chrr_logo-01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33" y="96838"/>
            <a:ext cx="31326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56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3" r:id="rId1"/>
    <p:sldLayoutId id="2147486994" r:id="rId2"/>
    <p:sldLayoutId id="2147486995" r:id="rId3"/>
    <p:sldLayoutId id="2147486996" r:id="rId4"/>
    <p:sldLayoutId id="2147486997" r:id="rId5"/>
    <p:sldLayoutId id="2147486998" r:id="rId6"/>
    <p:sldLayoutId id="2147486999" r:id="rId7"/>
    <p:sldLayoutId id="2147487000" r:id="rId8"/>
    <p:sldLayoutId id="2147487001" r:id="rId9"/>
    <p:sldLayoutId id="2147487002" r:id="rId10"/>
    <p:sldLayoutId id="2147487003" r:id="rId11"/>
  </p:sldLayoutIdLst>
  <p:hf hdr="0" ftr="0" dt="0"/>
  <p:txStyles>
    <p:titleStyle>
      <a:lvl1pPr algn="l" defTabSz="647700" rtl="0" eaLnBrk="0" fontAlgn="base" hangingPunct="0">
        <a:spcBef>
          <a:spcPct val="0"/>
        </a:spcBef>
        <a:spcAft>
          <a:spcPct val="0"/>
        </a:spcAft>
        <a:defRPr sz="3200" b="1" cap="all">
          <a:solidFill>
            <a:srgbClr val="4B5E72"/>
          </a:solidFill>
          <a:latin typeface="+mj-lt"/>
          <a:ea typeface="ＭＳ Ｐゴシック" charset="0"/>
          <a:cs typeface="+mj-cs"/>
        </a:defRPr>
      </a:lvl1pPr>
      <a:lvl2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2pPr>
      <a:lvl3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3pPr>
      <a:lvl4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4pPr>
      <a:lvl5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5pPr>
      <a:lvl6pPr marL="410195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82039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230586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64078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49238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‣"/>
        <a:defRPr sz="27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3875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75000"/>
        <a:buFont typeface="Arial" charset="0"/>
        <a:buChar char="–"/>
        <a:defRPr sz="2500">
          <a:solidFill>
            <a:schemeClr val="tx1"/>
          </a:solidFill>
          <a:latin typeface="+mn-lt"/>
          <a:ea typeface="ＭＳ Ｐゴシック" charset="0"/>
        </a:defRPr>
      </a:lvl2pPr>
      <a:lvl3pPr marL="706438" indent="-180975" algn="l" defTabSz="647700" rtl="0" eaLnBrk="0" fontAlgn="base" hangingPunct="0">
        <a:spcBef>
          <a:spcPts val="1613"/>
        </a:spcBef>
        <a:spcAft>
          <a:spcPct val="0"/>
        </a:spcAft>
        <a:buClr>
          <a:schemeClr val="accent1"/>
        </a:buClr>
        <a:buSzPct val="80000"/>
        <a:buFont typeface="Lucida Grande" charset="0"/>
        <a:buChar char="‣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668338" indent="-153988" algn="l" defTabSz="647700" rtl="0" eaLnBrk="0" fontAlgn="base" hangingPunct="0">
        <a:spcBef>
          <a:spcPts val="1075"/>
        </a:spcBef>
        <a:spcAft>
          <a:spcPct val="0"/>
        </a:spcAft>
        <a:buClr>
          <a:schemeClr val="accent1"/>
        </a:buClr>
        <a:buSzPct val="75000"/>
        <a:buFont typeface="Lucida Grande" charset="0"/>
        <a:buChar char="-"/>
        <a:defRPr sz="1300">
          <a:solidFill>
            <a:schemeClr val="tx1"/>
          </a:solidFill>
          <a:latin typeface="+mn-lt"/>
          <a:ea typeface="ＭＳ Ｐゴシック" charset="0"/>
        </a:defRPr>
      </a:lvl4pPr>
      <a:lvl5pPr marL="817563" indent="-147638" algn="l" defTabSz="647700" rtl="0" eaLnBrk="0" fontAlgn="base" hangingPunct="0">
        <a:spcBef>
          <a:spcPts val="1075"/>
        </a:spcBef>
        <a:spcAft>
          <a:spcPct val="0"/>
        </a:spcAft>
        <a:buClr>
          <a:schemeClr val="bg2"/>
        </a:buClr>
        <a:buSzPct val="80000"/>
        <a:buFont typeface="Lucida Grande" charset="0"/>
        <a:buChar char="‣"/>
        <a:defRPr sz="1300">
          <a:solidFill>
            <a:schemeClr val="tx1"/>
          </a:solidFill>
          <a:latin typeface="+mn-lt"/>
          <a:ea typeface="ＭＳ Ｐゴシック" charset="0"/>
        </a:defRPr>
      </a:lvl5pPr>
      <a:lvl6pPr marL="1229162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639357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049553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459748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5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39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8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8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7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73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67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62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762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05" r:id="rId1"/>
    <p:sldLayoutId id="2147487306" r:id="rId2"/>
    <p:sldLayoutId id="2147487307" r:id="rId3"/>
    <p:sldLayoutId id="2147487308" r:id="rId4"/>
    <p:sldLayoutId id="2147487309" r:id="rId5"/>
    <p:sldLayoutId id="2147487310" r:id="rId6"/>
    <p:sldLayoutId id="2147487311" r:id="rId7"/>
    <p:sldLayoutId id="2147487312" r:id="rId8"/>
    <p:sldLayoutId id="2147487313" r:id="rId9"/>
    <p:sldLayoutId id="2147487314" r:id="rId10"/>
    <p:sldLayoutId id="2147487315" r:id="rId11"/>
    <p:sldLayoutId id="2147487316" r:id="rId12"/>
    <p:sldLayoutId id="2147487317" r:id="rId13"/>
    <p:sldLayoutId id="2147487318" r:id="rId14"/>
    <p:sldLayoutId id="21474873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ck-man-with-dreadlocks-sitting-with-eyes-closed-4083725/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9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32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pngimg.com/download/82915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9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6.xml"/><Relationship Id="rId5" Type="http://schemas.openxmlformats.org/officeDocument/2006/relationships/image" Target="../media/image108.jpeg"/><Relationship Id="rId4" Type="http://schemas.openxmlformats.org/officeDocument/2006/relationships/hyperlink" Target="http://www.publicdomainpictures.net/view-image.php?image=91412&amp;picture=lets-work-together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41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nigeriancuriosity.com/2009/09/nigerians-discrimination.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pediaa.com/difference-between-culture-and-custo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em.com/2011/trick-of-trade-securing-peripheral-iv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1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picserver.org/highway-signs2/d/delaware.html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3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ronline.org/2018/06/30/the-u-s-is-a-world-leader-in-income-and-wealth-inequality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2.xml"/><Relationship Id="rId4" Type="http://schemas.openxmlformats.org/officeDocument/2006/relationships/hyperlink" Target="https://creativecommons.org/licenses/by-nc-nd/3.0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bmawufbp.blogspot.com/p/womens-health.html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5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0.xml"/><Relationship Id="rId4" Type="http://schemas.openxmlformats.org/officeDocument/2006/relationships/hyperlink" Target="https://remakelearning.org/opportunity/2019/07/24/call-for-community-conveners-on-how-learning-happen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3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290.xml"/><Relationship Id="rId4" Type="http://schemas.openxmlformats.org/officeDocument/2006/relationships/image" Target="../media/image77.tm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9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18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45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45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45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45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5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5.xml"/><Relationship Id="rId4" Type="http://schemas.openxmlformats.org/officeDocument/2006/relationships/hyperlink" Target="https://en.wikipedia.org/wiki/Rush_University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87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89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91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93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95.sv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-130_-_Explosive_wing_separation_-_080707-F-2171A-1315.jpg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533400"/>
            <a:ext cx="9677400" cy="2362200"/>
          </a:xfrm>
        </p:spPr>
        <p:txBody>
          <a:bodyPr/>
          <a:lstStyle/>
          <a:p>
            <a:br>
              <a:rPr lang="en-US" sz="3200" i="1" dirty="0"/>
            </a:br>
            <a:r>
              <a:rPr lang="en-US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"Reducing Racial Inequities in Health: The Fierce Urgency of Now" </a:t>
            </a:r>
            <a:br>
              <a:rPr lang="en-US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r>
              <a:rPr lang="en-US" sz="4000" dirty="0">
                <a:solidFill>
                  <a:schemeClr val="tx1"/>
                </a:solidFill>
                <a:effectLst/>
              </a:rPr>
              <a:t>"Reducing Racial Inequities in Health:       The Fierce Urgency of Now" </a:t>
            </a:r>
            <a:br>
              <a:rPr lang="en-US" sz="4000" dirty="0">
                <a:solidFill>
                  <a:srgbClr val="000000"/>
                </a:solidFill>
                <a:effectLst/>
              </a:rPr>
            </a:br>
            <a:br>
              <a:rPr lang="en-US" sz="4000" dirty="0"/>
            </a:br>
            <a:endParaRPr lang="en-US" sz="4000" i="1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200400"/>
            <a:ext cx="7848600" cy="36576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David R. Williams, PhD, MPH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Florence &amp; Laura Norman Professor of Public Health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Chair, Department of Social and Behavioral Sciences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Professor of African &amp; African American Studies and of Sociology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Harvard University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5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endParaRPr lang="en-US" sz="2600" b="1" dirty="0">
              <a:latin typeface="Times New Roman" charset="0"/>
            </a:endParaRPr>
          </a:p>
          <a:p>
            <a:pPr eaLnBrk="1" hangingPunct="1"/>
            <a:endParaRPr lang="en-US" b="1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13" y="152400"/>
            <a:ext cx="8683625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Median Household Income and Race, </a:t>
            </a:r>
            <a:r>
              <a:rPr lang="en-US" altLang="zh-CN" sz="3600" dirty="0"/>
              <a:t>2018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87044" name="Content Placeholder 2"/>
          <p:cNvSpPr>
            <a:spLocks noGrp="1"/>
          </p:cNvSpPr>
          <p:nvPr>
            <p:ph idx="1"/>
          </p:nvPr>
        </p:nvSpPr>
        <p:spPr>
          <a:xfrm>
            <a:off x="2209800" y="1167584"/>
            <a:ext cx="7772400" cy="500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Racial Differences in Income are Substantial: 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87045" name="Line 4"/>
          <p:cNvSpPr>
            <a:spLocks noChangeShapeType="1"/>
          </p:cNvSpPr>
          <p:nvPr/>
        </p:nvSpPr>
        <p:spPr bwMode="auto">
          <a:xfrm flipV="1">
            <a:off x="990600" y="1086499"/>
            <a:ext cx="10058400" cy="5447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7046" name="Line 5"/>
          <p:cNvSpPr>
            <a:spLocks noChangeShapeType="1"/>
          </p:cNvSpPr>
          <p:nvPr/>
        </p:nvSpPr>
        <p:spPr bwMode="auto">
          <a:xfrm>
            <a:off x="990600" y="6297912"/>
            <a:ext cx="10058400" cy="5480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7047" name="Text Box 6"/>
          <p:cNvSpPr txBox="1">
            <a:spLocks noChangeArrowheads="1"/>
          </p:cNvSpPr>
          <p:nvPr/>
        </p:nvSpPr>
        <p:spPr bwMode="auto">
          <a:xfrm>
            <a:off x="2023292" y="6400800"/>
            <a:ext cx="85685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U.S. Census Bureau, 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Semega et al.,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2019; * For 2017; US Census Bureau, ACS, 2017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7048" name="TextBox 1"/>
          <p:cNvSpPr txBox="1">
            <a:spLocks noChangeArrowheads="1"/>
          </p:cNvSpPr>
          <p:nvPr/>
        </p:nvSpPr>
        <p:spPr bwMode="auto">
          <a:xfrm>
            <a:off x="1371600" y="1865329"/>
            <a:ext cx="1344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 dollar </a:t>
            </a:r>
          </a:p>
        </p:txBody>
      </p:sp>
      <p:sp>
        <p:nvSpPr>
          <p:cNvPr id="87049" name="TextBox 21"/>
          <p:cNvSpPr txBox="1">
            <a:spLocks noChangeArrowheads="1"/>
          </p:cNvSpPr>
          <p:nvPr/>
        </p:nvSpPr>
        <p:spPr bwMode="auto">
          <a:xfrm>
            <a:off x="3124200" y="1856001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1.23 dollar </a:t>
            </a:r>
          </a:p>
        </p:txBody>
      </p:sp>
      <p:sp>
        <p:nvSpPr>
          <p:cNvPr id="87050" name="TextBox 22"/>
          <p:cNvSpPr txBox="1">
            <a:spLocks noChangeArrowheads="1"/>
          </p:cNvSpPr>
          <p:nvPr/>
        </p:nvSpPr>
        <p:spPr bwMode="auto">
          <a:xfrm>
            <a:off x="5644231" y="1841267"/>
            <a:ext cx="1350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73 cents </a:t>
            </a:r>
          </a:p>
        </p:txBody>
      </p:sp>
      <p:sp>
        <p:nvSpPr>
          <p:cNvPr id="87051" name="TextBox 23"/>
          <p:cNvSpPr txBox="1">
            <a:spLocks noChangeArrowheads="1"/>
          </p:cNvSpPr>
          <p:nvPr/>
        </p:nvSpPr>
        <p:spPr bwMode="auto">
          <a:xfrm>
            <a:off x="9277350" y="1865329"/>
            <a:ext cx="139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59 cents</a:t>
            </a:r>
          </a:p>
        </p:txBody>
      </p:sp>
      <p:sp>
        <p:nvSpPr>
          <p:cNvPr id="87052" name="TextBox 25"/>
          <p:cNvSpPr txBox="1">
            <a:spLocks noChangeArrowheads="1"/>
          </p:cNvSpPr>
          <p:nvPr/>
        </p:nvSpPr>
        <p:spPr bwMode="auto">
          <a:xfrm>
            <a:off x="1447800" y="5786438"/>
            <a:ext cx="1138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Whites</a:t>
            </a:r>
          </a:p>
        </p:txBody>
      </p:sp>
      <p:sp>
        <p:nvSpPr>
          <p:cNvPr id="87053" name="TextBox 26"/>
          <p:cNvSpPr txBox="1">
            <a:spLocks noChangeArrowheads="1"/>
          </p:cNvSpPr>
          <p:nvPr/>
        </p:nvSpPr>
        <p:spPr bwMode="auto">
          <a:xfrm>
            <a:off x="3352800" y="5748337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Asians</a:t>
            </a:r>
          </a:p>
        </p:txBody>
      </p:sp>
      <p:sp>
        <p:nvSpPr>
          <p:cNvPr id="87054" name="TextBox 27"/>
          <p:cNvSpPr txBox="1">
            <a:spLocks noChangeArrowheads="1"/>
          </p:cNvSpPr>
          <p:nvPr/>
        </p:nvSpPr>
        <p:spPr bwMode="auto">
          <a:xfrm>
            <a:off x="5563237" y="5758323"/>
            <a:ext cx="149665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Hispanics</a:t>
            </a:r>
          </a:p>
        </p:txBody>
      </p:sp>
      <p:sp>
        <p:nvSpPr>
          <p:cNvPr id="87055" name="TextBox 29"/>
          <p:cNvSpPr txBox="1">
            <a:spLocks noChangeArrowheads="1"/>
          </p:cNvSpPr>
          <p:nvPr/>
        </p:nvSpPr>
        <p:spPr bwMode="auto">
          <a:xfrm>
            <a:off x="9451975" y="5788460"/>
            <a:ext cx="129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Blacks</a:t>
            </a:r>
          </a:p>
        </p:txBody>
      </p:sp>
      <p:pic>
        <p:nvPicPr>
          <p:cNvPr id="87056" name="Picture 26" descr="C:\Users\LSHEN\Desktop\infographic_wealth_by_rac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9" r="55145" b="5473"/>
          <a:stretch>
            <a:fillRect/>
          </a:stretch>
        </p:blipFill>
        <p:spPr bwMode="auto">
          <a:xfrm>
            <a:off x="1447800" y="2346337"/>
            <a:ext cx="1473897" cy="31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6" descr="C:\Users\LSHEN\Desktop\infographic_wealth_by_rac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9" r="56581" b="5473"/>
          <a:stretch>
            <a:fillRect/>
          </a:stretch>
        </p:blipFill>
        <p:spPr bwMode="auto">
          <a:xfrm>
            <a:off x="3276600" y="2290763"/>
            <a:ext cx="1437527" cy="320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7524750" y="1867494"/>
            <a:ext cx="139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59 cents</a:t>
            </a:r>
          </a:p>
        </p:txBody>
      </p:sp>
      <p:sp>
        <p:nvSpPr>
          <p:cNvPr id="33" name="TextBox 29"/>
          <p:cNvSpPr txBox="1">
            <a:spLocks noChangeArrowheads="1"/>
          </p:cNvSpPr>
          <p:nvPr/>
        </p:nvSpPr>
        <p:spPr bwMode="auto">
          <a:xfrm>
            <a:off x="7403322" y="5772678"/>
            <a:ext cx="1893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Am Indians*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719" y="3760961"/>
            <a:ext cx="674799" cy="654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248" y="5120752"/>
            <a:ext cx="894753" cy="7377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448" y="4355119"/>
            <a:ext cx="840285" cy="76563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06" y="3203184"/>
            <a:ext cx="637923" cy="593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24" y="2742086"/>
            <a:ext cx="592004" cy="4610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24" y="2322553"/>
            <a:ext cx="592004" cy="41953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16" y="5034316"/>
            <a:ext cx="840285" cy="7656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283" y="4261655"/>
            <a:ext cx="840285" cy="76563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44104"/>
            <a:ext cx="592004" cy="4610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764" y="5072418"/>
            <a:ext cx="799436" cy="68943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387" y="4330204"/>
            <a:ext cx="835763" cy="7041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3112299"/>
            <a:ext cx="592004" cy="4323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061" y="2560434"/>
            <a:ext cx="592004" cy="4195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707210"/>
            <a:ext cx="674799" cy="6542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070188"/>
            <a:ext cx="674799" cy="6542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50" y="3564896"/>
            <a:ext cx="592004" cy="4610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34" y="3103651"/>
            <a:ext cx="592004" cy="46109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50" y="2659667"/>
            <a:ext cx="592004" cy="4610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2632513"/>
            <a:ext cx="592004" cy="419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048000"/>
            <a:ext cx="592004" cy="4610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593173"/>
            <a:ext cx="592004" cy="4610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396" y="2688417"/>
            <a:ext cx="592004" cy="4323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996" y="3149054"/>
            <a:ext cx="592004" cy="43234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2667001"/>
            <a:ext cx="592004" cy="4323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710" y="3576666"/>
            <a:ext cx="615428" cy="6659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606" y="3616180"/>
            <a:ext cx="615428" cy="6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6345"/>
      </p:ext>
    </p:extLst>
  </p:cSld>
  <p:clrMapOvr>
    <a:masterClrMapping/>
  </p:clrMapOvr>
  <p:transition spd="slow" advTm="30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en-US" sz="3600"/>
              <a:t>Poor Health = Large Economic Burden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652702" y="1066800"/>
            <a:ext cx="7424498" cy="5105400"/>
          </a:xfrm>
        </p:spPr>
        <p:txBody>
          <a:bodyPr/>
          <a:lstStyle/>
          <a:p>
            <a:pPr marL="0" indent="-256032"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en-US" dirty="0"/>
              <a:t>As much as 50% of company profits go towards </a:t>
            </a:r>
            <a:r>
              <a:rPr lang="en-US" altLang="en-US" dirty="0">
                <a:solidFill>
                  <a:srgbClr val="FCFBFF"/>
                </a:solidFill>
              </a:rPr>
              <a:t>health care costs</a:t>
            </a:r>
          </a:p>
          <a:p>
            <a:pPr marL="0" indent="-256032"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en-US" dirty="0">
                <a:solidFill>
                  <a:srgbClr val="FCFBFF"/>
                </a:solidFill>
              </a:rPr>
              <a:t>Indirect costs </a:t>
            </a:r>
            <a:r>
              <a:rPr lang="en-US" altLang="en-US" dirty="0"/>
              <a:t>(</a:t>
            </a:r>
            <a:r>
              <a:rPr lang="en-US" altLang="en-US" sz="2400" dirty="0"/>
              <a:t>absenteeism, presenteeism) </a:t>
            </a:r>
            <a:r>
              <a:rPr lang="en-US" altLang="en-US" dirty="0"/>
              <a:t>of poor health can be two to three times the direct medical costs </a:t>
            </a:r>
          </a:p>
          <a:p>
            <a:pPr marL="0" indent="-256032"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en-US" dirty="0">
                <a:solidFill>
                  <a:srgbClr val="FCFBFF"/>
                </a:solidFill>
              </a:rPr>
              <a:t>Productivity losses</a:t>
            </a:r>
            <a:r>
              <a:rPr lang="en-US" altLang="en-US" dirty="0"/>
              <a:t> due to personal &amp; family health problems cost US employers $225.8 billion/year </a:t>
            </a:r>
            <a:r>
              <a:rPr lang="en-US" altLang="en-US" sz="2400" dirty="0"/>
              <a:t>($1,685 per employee per year) </a:t>
            </a:r>
          </a:p>
          <a:p>
            <a:pPr marL="0" indent="-256032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endParaRPr lang="en-US" altLang="en-US" sz="30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800" dirty="0"/>
              <a:t>	</a:t>
            </a:r>
          </a:p>
        </p:txBody>
      </p:sp>
      <p:sp>
        <p:nvSpPr>
          <p:cNvPr id="192516" name="Line 4"/>
          <p:cNvSpPr>
            <a:spLocks noChangeShapeType="1"/>
          </p:cNvSpPr>
          <p:nvPr/>
        </p:nvSpPr>
        <p:spPr bwMode="auto">
          <a:xfrm>
            <a:off x="457200" y="914400"/>
            <a:ext cx="10972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92517" name="Line 5"/>
          <p:cNvSpPr>
            <a:spLocks noChangeShapeType="1"/>
          </p:cNvSpPr>
          <p:nvPr/>
        </p:nvSpPr>
        <p:spPr bwMode="auto">
          <a:xfrm flipV="1">
            <a:off x="457200" y="6248398"/>
            <a:ext cx="11115403" cy="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561703" y="6248400"/>
            <a:ext cx="9725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Institute of Medicine Roundtable, 2014; Partnership for Prevention, 2013</a:t>
            </a: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E225FCA-BF26-594B-85FB-1677D151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86430" y="1089954"/>
            <a:ext cx="3686173" cy="491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68066-51E6-9042-A4BD-6AD834B0B9C1}"/>
              </a:ext>
            </a:extLst>
          </p:cNvPr>
          <p:cNvSpPr txBox="1"/>
          <p:nvPr/>
        </p:nvSpPr>
        <p:spPr>
          <a:xfrm>
            <a:off x="9210403" y="633005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Free Online Photo</a:t>
            </a:r>
          </a:p>
        </p:txBody>
      </p:sp>
    </p:spTree>
    <p:extLst>
      <p:ext uri="{BB962C8B-B14F-4D97-AF65-F5344CB8AC3E}">
        <p14:creationId xmlns:p14="http://schemas.microsoft.com/office/powerpoint/2010/main" val="28695411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458" y="23495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CFBFF"/>
                </a:solidFill>
              </a:rPr>
              <a:t>Annual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i="1" dirty="0">
                <a:solidFill>
                  <a:schemeClr val="tx1"/>
                </a:solidFill>
              </a:rPr>
              <a:t>Additional</a:t>
            </a:r>
            <a:r>
              <a:rPr lang="en-US" sz="3600" dirty="0">
                <a:solidFill>
                  <a:schemeClr val="tx1"/>
                </a:solidFill>
              </a:rPr>
              <a:t> Economic Benefits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850384"/>
            <a:ext cx="11453191" cy="5239267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If US eliminated Racial Inequities by 2050, it would lead to: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Additional </a:t>
            </a:r>
            <a:r>
              <a:rPr lang="en-US" dirty="0">
                <a:solidFill>
                  <a:srgbClr val="FFFFFF"/>
                </a:solidFill>
              </a:rPr>
              <a:t>$8 trillion </a:t>
            </a:r>
            <a:r>
              <a:rPr lang="en-US" dirty="0"/>
              <a:t>U.S. GDP </a:t>
            </a:r>
            <a:r>
              <a:rPr lang="en-US" sz="2000" dirty="0"/>
              <a:t>(more than GDP of every country, except US &amp; China)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Additional </a:t>
            </a:r>
            <a:r>
              <a:rPr lang="en-US" dirty="0">
                <a:solidFill>
                  <a:srgbClr val="FFFFFF"/>
                </a:solidFill>
              </a:rPr>
              <a:t>$3.3 trillion </a:t>
            </a:r>
            <a:r>
              <a:rPr lang="en-US" dirty="0"/>
              <a:t>in earnings </a:t>
            </a:r>
            <a:r>
              <a:rPr lang="en-US" sz="2000" dirty="0"/>
              <a:t>(by closing gaps in productivity &amp; opportunity)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Additional </a:t>
            </a:r>
            <a:r>
              <a:rPr lang="en-US" dirty="0">
                <a:solidFill>
                  <a:srgbClr val="FFFFFF"/>
                </a:solidFill>
              </a:rPr>
              <a:t>$2.6 trillion </a:t>
            </a:r>
            <a:r>
              <a:rPr lang="en-US" dirty="0"/>
              <a:t>in consumer spending </a:t>
            </a:r>
            <a:r>
              <a:rPr lang="en-US" sz="2000" dirty="0"/>
              <a:t>($330B on food, $860B on housing, $440B on cars &amp; transportation and $90B on clothes &amp; services)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Additional $</a:t>
            </a:r>
            <a:r>
              <a:rPr lang="en-US" dirty="0">
                <a:solidFill>
                  <a:srgbClr val="FFFFFF"/>
                </a:solidFill>
              </a:rPr>
              <a:t>1.4 trillion </a:t>
            </a:r>
            <a:r>
              <a:rPr lang="en-US" dirty="0"/>
              <a:t>federal tax revenues and </a:t>
            </a:r>
            <a:r>
              <a:rPr lang="en-US" dirty="0">
                <a:solidFill>
                  <a:srgbClr val="FFFFFF"/>
                </a:solidFill>
              </a:rPr>
              <a:t>$325B </a:t>
            </a:r>
            <a:r>
              <a:rPr lang="en-US" dirty="0"/>
              <a:t>state/local tax revenues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Increase of </a:t>
            </a:r>
            <a:r>
              <a:rPr lang="en-US" dirty="0">
                <a:solidFill>
                  <a:srgbClr val="FFFFFF"/>
                </a:solidFill>
              </a:rPr>
              <a:t>0.5% </a:t>
            </a:r>
            <a:r>
              <a:rPr lang="en-US" dirty="0"/>
              <a:t>in long-term annual growth rate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of the US economy</a:t>
            </a:r>
            <a:endParaRPr lang="en-US" sz="2000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endParaRPr lang="en-US" sz="2400" dirty="0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304800" y="850384"/>
            <a:ext cx="11277600" cy="57666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V="1">
            <a:off x="251791" y="6189305"/>
            <a:ext cx="11506200" cy="2345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799" y="6254750"/>
            <a:ext cx="830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Business Case for Racial Equity,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Altarum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Institute, WK Kellogg Foundation, 2018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01" y="4378617"/>
            <a:ext cx="2934152" cy="1958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14126" y="6462431"/>
            <a:ext cx="1561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8396752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40676"/>
            <a:ext cx="7772400" cy="621323"/>
          </a:xfrm>
        </p:spPr>
        <p:txBody>
          <a:bodyPr/>
          <a:lstStyle/>
          <a:p>
            <a:pPr eaLnBrk="1" hangingPunct="1"/>
            <a:r>
              <a:rPr lang="en-US" sz="3600" b="0" dirty="0"/>
              <a:t>Ominous Storm Clouds </a:t>
            </a:r>
            <a:r>
              <a:rPr lang="en-US" dirty="0"/>
              <a:t>	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BFA45F-9236-4840-B718-6D1CDB82D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909420"/>
            <a:ext cx="8229601" cy="446561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5FCEC-1018-7E4E-AAD5-50F027A64419}"/>
              </a:ext>
            </a:extLst>
          </p:cNvPr>
          <p:cNvSpPr txBox="1"/>
          <p:nvPr/>
        </p:nvSpPr>
        <p:spPr>
          <a:xfrm>
            <a:off x="1676401" y="6248402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Pixabay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CB6DB-5983-4848-ABF9-7E1F145A4939}"/>
              </a:ext>
            </a:extLst>
          </p:cNvPr>
          <p:cNvSpPr txBox="1"/>
          <p:nvPr/>
        </p:nvSpPr>
        <p:spPr>
          <a:xfrm>
            <a:off x="562708" y="5662246"/>
            <a:ext cx="1083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acism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is exacting a heavy toll on the health and lives, of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19234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06826" y="-76200"/>
            <a:ext cx="8839200" cy="685800"/>
          </a:xfrm>
        </p:spPr>
        <p:txBody>
          <a:bodyPr/>
          <a:lstStyle/>
          <a:p>
            <a:r>
              <a:rPr lang="en-US" sz="3600" dirty="0"/>
              <a:t>Suicide in Elementary School Children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369277" y="6334538"/>
            <a:ext cx="11060723" cy="662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0" y="6355999"/>
            <a:ext cx="8582439" cy="38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Jeffrey Bridge et al., JAMA Pediatrics, 2015; Jeffrey Bridge et al, JAMA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Pediatrics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, 2018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69277" y="523462"/>
            <a:ext cx="9771949" cy="99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523462"/>
            <a:ext cx="6934200" cy="5877338"/>
          </a:xfrm>
          <a:prstGeom prst="rect">
            <a:avLst/>
          </a:prstGeom>
        </p:spPr>
        <p:txBody>
          <a:bodyPr/>
          <a:lstStyle/>
          <a:p>
            <a:pPr marL="18288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National data reveal that between 1993 and 2012, the suicide rate for children, aged 5 to 11, was stable overall</a:t>
            </a:r>
          </a:p>
          <a:p>
            <a:pPr marL="18288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Stable for Hispanic and Asian children</a:t>
            </a:r>
          </a:p>
          <a:p>
            <a:pPr marL="18288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 Marked decline in suicide among white children</a:t>
            </a:r>
          </a:p>
          <a:p>
            <a:pPr marL="18288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charset="0"/>
              </a:rPr>
              <a:t>Doubling of suicide for black children</a:t>
            </a:r>
          </a:p>
          <a:p>
            <a:pPr marL="18288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Update: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FD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from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FD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ages 5 to 13, for black boys and girls, the suicide rate is twice as high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compared with white children, up through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FD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2015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110788E9-9600-33A8-33F2-EA6848C9F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32" y="556974"/>
            <a:ext cx="4411068" cy="2842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31F5A5-AD3D-0761-481B-E51BBFD87683}"/>
              </a:ext>
            </a:extLst>
          </p:cNvPr>
          <p:cNvSpPr txBox="1"/>
          <p:nvPr/>
        </p:nvSpPr>
        <p:spPr>
          <a:xfrm>
            <a:off x="9906001" y="35814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Unsplash.com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03B2-D983-AB91-BDD4-E064936792B8}"/>
              </a:ext>
            </a:extLst>
          </p:cNvPr>
          <p:cNvSpPr txBox="1"/>
          <p:nvPr/>
        </p:nvSpPr>
        <p:spPr>
          <a:xfrm>
            <a:off x="7086600" y="3987246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These data beg the question: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What does it feel like to be a Black child growing up in America today? </a:t>
            </a:r>
          </a:p>
        </p:txBody>
      </p:sp>
    </p:spTree>
    <p:extLst>
      <p:ext uri="{BB962C8B-B14F-4D97-AF65-F5344CB8AC3E}">
        <p14:creationId xmlns:p14="http://schemas.microsoft.com/office/powerpoint/2010/main" val="10074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F499-BB1A-2A84-9373-4ABC1DB3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-36852"/>
            <a:ext cx="11239500" cy="882448"/>
          </a:xfrm>
        </p:spPr>
        <p:txBody>
          <a:bodyPr/>
          <a:lstStyle/>
          <a:p>
            <a:pPr algn="l"/>
            <a:r>
              <a:rPr lang="en-US" sz="3600" dirty="0"/>
              <a:t>Racial Discrimination: A Driver of Suicidal Ideation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C542E-F5E7-F156-0024-34E952E9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162" y="642571"/>
            <a:ext cx="5949868" cy="17145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Line 8">
            <a:extLst>
              <a:ext uri="{FF2B5EF4-FFF2-40B4-BE49-F238E27FC236}">
                <a16:creationId xmlns:a16="http://schemas.microsoft.com/office/drawing/2014/main" id="{8682D0AA-AFBF-EF18-F0E1-5834E5C4E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" y="722957"/>
            <a:ext cx="11220450" cy="3809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F26F7A1A-14DA-D7EC-0ADE-731DBFC43C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428" y="6324600"/>
            <a:ext cx="11430000" cy="3809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35468-2165-B067-67CE-3135C1381B81}"/>
              </a:ext>
            </a:extLst>
          </p:cNvPr>
          <p:cNvSpPr txBox="1"/>
          <p:nvPr/>
        </p:nvSpPr>
        <p:spPr>
          <a:xfrm>
            <a:off x="495300" y="6380771"/>
            <a:ext cx="1042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Stirling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Argarbright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et al.  J of the American Academy of Child &amp; Adolescent Psychiatry, May, 2022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F5110-BB61-A7E8-EB0D-F803B3BBA17D}"/>
              </a:ext>
            </a:extLst>
          </p:cNvPr>
          <p:cNvSpPr txBox="1"/>
          <p:nvPr/>
        </p:nvSpPr>
        <p:spPr>
          <a:xfrm>
            <a:off x="419412" y="1988538"/>
            <a:ext cx="112395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The ABCD Study of 11,235 of children (mean age: 11 years)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youth reported more discrimination and higher suicidality than other youth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High racial/ethnic discrimination was positively associated with suicidality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(even after adjustment for other types of discrimination and suicide risk factors)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In matched analyses,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high racial/ethnic discrimination was associated with increased risk of suicidality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(RR = 2.7; 95% CI =2.0 -3.5)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while Black race was not</a:t>
            </a:r>
          </a:p>
        </p:txBody>
      </p:sp>
    </p:spTree>
    <p:extLst>
      <p:ext uri="{BB962C8B-B14F-4D97-AF65-F5344CB8AC3E}">
        <p14:creationId xmlns:p14="http://schemas.microsoft.com/office/powerpoint/2010/main" val="2046905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ctrTitle"/>
          </p:nvPr>
        </p:nvSpPr>
        <p:spPr>
          <a:xfrm>
            <a:off x="1828800" y="1600203"/>
            <a:ext cx="8229600" cy="2155825"/>
          </a:xfrm>
        </p:spPr>
        <p:txBody>
          <a:bodyPr/>
          <a:lstStyle/>
          <a:p>
            <a:r>
              <a:rPr lang="en-US" altLang="en-US" sz="3600" dirty="0"/>
              <a:t>What Is Holding Us Back?</a:t>
            </a: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>
                <a:solidFill>
                  <a:srgbClr val="FFFFFF"/>
                </a:solidFill>
              </a:rPr>
              <a:t>What are the Barriers we have to Address? </a:t>
            </a:r>
          </a:p>
        </p:txBody>
      </p:sp>
    </p:spTree>
    <p:extLst>
      <p:ext uri="{BB962C8B-B14F-4D97-AF65-F5344CB8AC3E}">
        <p14:creationId xmlns:p14="http://schemas.microsoft.com/office/powerpoint/2010/main" val="25504074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304800" y="820198"/>
            <a:ext cx="8915400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ＭＳ Ｐゴシック" charset="0"/>
                <a:cs typeface="Times New Roman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Times New Roman" pitchFamily="18" charset="0"/>
              </a:rPr>
              <a:t>The majority of white Americans consider themselves sincerely committed to justice for the Negro. They believe that American Society is essentially hospitable to fair play and to steady growth toward a middle-class utopia, embodying racial harmony.  But unfortunately, this 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Times New Roman" pitchFamily="18" charset="0"/>
              </a:rPr>
              <a:t>a fantasy of self-deception and comfortable vanity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Times New Roman" pitchFamily="18" charset="0"/>
              </a:rPr>
              <a:t>. Overwhelmingly, America is still struggling with irresolution and contradictions.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It has been sincere and even ardent in welcoming some change. But too quickly apathy and disinterest rise to the surface when the next logical steps are to be taken.”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Times New Roman" pitchFamily="18" charset="0"/>
              </a:rPr>
              <a:t>Martin Luther King,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Times New Roman" pitchFamily="18" charset="0"/>
              </a:rPr>
              <a:t>Where Do We Go From Here: Chaos or Community?, 1967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609601" y="148949"/>
            <a:ext cx="92233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035050" algn="ctr"/>
              </a:tabLst>
              <a:defRPr sz="3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Self-Deception on a Large Scale</a:t>
            </a:r>
          </a:p>
        </p:txBody>
      </p:sp>
      <p:sp>
        <p:nvSpPr>
          <p:cNvPr id="77828" name="Line 6"/>
          <p:cNvSpPr>
            <a:spLocks noChangeShapeType="1"/>
          </p:cNvSpPr>
          <p:nvPr/>
        </p:nvSpPr>
        <p:spPr bwMode="auto">
          <a:xfrm>
            <a:off x="216568" y="6705600"/>
            <a:ext cx="9451976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7829" name="Line 7"/>
          <p:cNvSpPr>
            <a:spLocks noChangeShapeType="1"/>
          </p:cNvSpPr>
          <p:nvPr/>
        </p:nvSpPr>
        <p:spPr bwMode="auto">
          <a:xfrm>
            <a:off x="228600" y="761571"/>
            <a:ext cx="9439944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702947"/>
            <a:ext cx="3006279" cy="53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960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92313"/>
            <a:ext cx="10058400" cy="5737087"/>
          </a:xfrm>
        </p:spPr>
        <p:txBody>
          <a:bodyPr/>
          <a:lstStyle/>
          <a:p>
            <a:pPr algn="l" eaLnBrk="1" hangingPunct="1"/>
            <a:r>
              <a:rPr lang="en-US" sz="3000" dirty="0"/>
              <a:t>--We need to raise </a:t>
            </a:r>
            <a:r>
              <a:rPr lang="en-US" sz="3000" dirty="0">
                <a:solidFill>
                  <a:srgbClr val="FCFBFF"/>
                </a:solidFill>
              </a:rPr>
              <a:t>awareness</a:t>
            </a:r>
            <a:r>
              <a:rPr lang="en-US" sz="3000" dirty="0"/>
              <a:t> levels of </a:t>
            </a:r>
            <a:br>
              <a:rPr lang="en-US" sz="3000" dirty="0"/>
            </a:br>
            <a:r>
              <a:rPr lang="en-US" sz="3000" dirty="0"/>
              <a:t>   the challenges (health and social) faced  </a:t>
            </a:r>
            <a:br>
              <a:rPr lang="en-US" sz="3000" dirty="0"/>
            </a:br>
            <a:r>
              <a:rPr lang="en-US" sz="3000" dirty="0"/>
              <a:t>   by disadvantaged racial/ethnic populations 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-- We need to build the science base that will guide</a:t>
            </a:r>
            <a:br>
              <a:rPr lang="en-US" sz="3000" dirty="0"/>
            </a:br>
            <a:r>
              <a:rPr lang="en-US" sz="3000" dirty="0"/>
              <a:t>    us in </a:t>
            </a:r>
            <a:r>
              <a:rPr lang="en-US" sz="3000" dirty="0">
                <a:solidFill>
                  <a:srgbClr val="FFFFFF"/>
                </a:solidFill>
              </a:rPr>
              <a:t>developing the political will </a:t>
            </a:r>
            <a:r>
              <a:rPr lang="en-US" sz="3000" dirty="0"/>
              <a:t>to address racial  </a:t>
            </a:r>
            <a:br>
              <a:rPr lang="en-US" sz="3000" dirty="0"/>
            </a:br>
            <a:r>
              <a:rPr lang="en-US" sz="3000" dirty="0"/>
              <a:t>    and other social inequities in health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-- </a:t>
            </a:r>
            <a:r>
              <a:rPr lang="en-US" sz="3000" dirty="0">
                <a:latin typeface="Times New Roman" charset="0"/>
                <a:ea typeface="MS PGothic" charset="0"/>
              </a:rPr>
              <a:t>We need to build </a:t>
            </a:r>
            <a:r>
              <a:rPr lang="en-US" sz="3000" dirty="0">
                <a:solidFill>
                  <a:srgbClr val="FCFBFF"/>
                </a:solidFill>
                <a:latin typeface="Times New Roman" charset="0"/>
                <a:ea typeface="MS PGothic" charset="0"/>
              </a:rPr>
              <a:t>empathy</a:t>
            </a:r>
            <a:r>
              <a:rPr lang="en-US" sz="3000" dirty="0">
                <a:latin typeface="Times New Roman" charset="0"/>
                <a:ea typeface="MS PGothic" charset="0"/>
              </a:rPr>
              <a:t>, that is, identify how to </a:t>
            </a:r>
            <a:br>
              <a:rPr lang="en-US" sz="3000" dirty="0">
                <a:latin typeface="Times New Roman" charset="0"/>
                <a:ea typeface="MS PGothic" charset="0"/>
              </a:rPr>
            </a:br>
            <a:r>
              <a:rPr lang="en-US" sz="3000" dirty="0">
                <a:latin typeface="Times New Roman" charset="0"/>
                <a:ea typeface="MS PGothic" charset="0"/>
              </a:rPr>
              <a:t>    tell the story of the challenges of the disadvantaged</a:t>
            </a:r>
            <a:br>
              <a:rPr lang="en-US" sz="3000" dirty="0">
                <a:latin typeface="Times New Roman" charset="0"/>
                <a:ea typeface="MS PGothic" charset="0"/>
              </a:rPr>
            </a:br>
            <a:r>
              <a:rPr lang="en-US" sz="3000" dirty="0">
                <a:latin typeface="Times New Roman" charset="0"/>
                <a:ea typeface="MS PGothic" charset="0"/>
              </a:rPr>
              <a:t>    in ways that resonates with the public</a:t>
            </a:r>
            <a:br>
              <a:rPr lang="en-US" sz="3000" dirty="0">
                <a:latin typeface="Times New Roman" charset="0"/>
                <a:ea typeface="MS PGothic" charset="0"/>
              </a:rPr>
            </a:b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228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3 Challenges linked to Communication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09600" y="6324599"/>
            <a:ext cx="102108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609600" y="914399"/>
            <a:ext cx="102108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44172"/>
            <a:ext cx="3322904" cy="2204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6500" y="3162773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3420486944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ctrTitle"/>
          </p:nvPr>
        </p:nvSpPr>
        <p:spPr>
          <a:xfrm>
            <a:off x="2209800" y="1828801"/>
            <a:ext cx="7772400" cy="2155825"/>
          </a:xfrm>
        </p:spPr>
        <p:txBody>
          <a:bodyPr/>
          <a:lstStyle/>
          <a:p>
            <a:r>
              <a:rPr lang="en-US" altLang="en-US" sz="3600"/>
              <a:t>The Need to Build Empathy</a:t>
            </a:r>
          </a:p>
        </p:txBody>
      </p:sp>
    </p:spTree>
    <p:extLst>
      <p:ext uri="{BB962C8B-B14F-4D97-AF65-F5344CB8AC3E}">
        <p14:creationId xmlns:p14="http://schemas.microsoft.com/office/powerpoint/2010/main" val="14419232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382000" cy="685800"/>
          </a:xfrm>
        </p:spPr>
        <p:txBody>
          <a:bodyPr/>
          <a:lstStyle/>
          <a:p>
            <a:pPr algn="l" eaLnBrk="1" hangingPunct="1"/>
            <a:r>
              <a:rPr lang="en-US" altLang="en-US" sz="4000"/>
              <a:t>The Real Challenge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10515600" cy="4797468"/>
          </a:xfrm>
        </p:spPr>
        <p:txBody>
          <a:bodyPr/>
          <a:lstStyle/>
          <a:p>
            <a:pPr eaLnBrk="1" hangingPunct="1">
              <a:spcAft>
                <a:spcPct val="50000"/>
              </a:spcAft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An Empathy Gap?                        </a:t>
            </a:r>
            <a:endParaRPr lang="en-US" altLang="en-US" i="1"/>
          </a:p>
          <a:p>
            <a:pPr eaLnBrk="1" hangingPunct="1">
              <a:spcAft>
                <a:spcPct val="50000"/>
              </a:spcAft>
              <a:buFontTx/>
              <a:buNone/>
            </a:pPr>
            <a:r>
              <a:rPr lang="en-US" altLang="en-US" i="1"/>
              <a:t>“</a:t>
            </a:r>
            <a:r>
              <a:rPr lang="en-US" altLang="en-US" sz="3600" i="1"/>
              <a:t>The most difficult social problem in                           the matter of Negro health is </a:t>
            </a:r>
            <a:r>
              <a:rPr lang="en-US" altLang="en-US" sz="3600" i="1">
                <a:solidFill>
                  <a:srgbClr val="FFFFFF"/>
                </a:solidFill>
              </a:rPr>
              <a:t>the peculiar attitude </a:t>
            </a:r>
            <a:r>
              <a:rPr lang="en-US" altLang="en-US" sz="3600" i="1"/>
              <a:t>of the nation toward the well-being of the race.  There have… been </a:t>
            </a:r>
            <a:r>
              <a:rPr lang="en-US" altLang="en-US" sz="3600" i="1">
                <a:solidFill>
                  <a:srgbClr val="FFFFFF"/>
                </a:solidFill>
              </a:rPr>
              <a:t>few other cases </a:t>
            </a:r>
            <a:r>
              <a:rPr lang="en-US" altLang="en-US" sz="3600" i="1"/>
              <a:t>in the history of civilized peoples</a:t>
            </a:r>
            <a:r>
              <a:rPr lang="en-US" altLang="en-US" sz="3600" i="1">
                <a:solidFill>
                  <a:srgbClr val="FFFFFF"/>
                </a:solidFill>
              </a:rPr>
              <a:t> where human suffering has been viewed with such peculiar indifference</a:t>
            </a:r>
            <a:r>
              <a:rPr lang="en-US" altLang="en-US" sz="3600" i="1"/>
              <a:t>”</a:t>
            </a:r>
            <a:r>
              <a:rPr lang="en-US" altLang="en-US" sz="3600"/>
              <a:t>                                      </a:t>
            </a:r>
            <a:r>
              <a:rPr lang="en-US" altLang="en-US" sz="2800"/>
              <a:t>W.E. B. Du Bois, 1899 [1967] p.163</a:t>
            </a:r>
          </a:p>
          <a:p>
            <a:pPr eaLnBrk="1" hangingPunct="1">
              <a:spcAft>
                <a:spcPct val="50000"/>
              </a:spcAft>
              <a:buFontTx/>
              <a:buNone/>
            </a:pPr>
            <a:endParaRPr lang="en-US" altLang="en-US" sz="1800"/>
          </a:p>
        </p:txBody>
      </p:sp>
      <p:sp>
        <p:nvSpPr>
          <p:cNvPr id="131077" name="Line 5"/>
          <p:cNvSpPr>
            <a:spLocks noChangeShapeType="1"/>
          </p:cNvSpPr>
          <p:nvPr/>
        </p:nvSpPr>
        <p:spPr bwMode="auto">
          <a:xfrm flipV="1">
            <a:off x="762000" y="914357"/>
            <a:ext cx="10134600" cy="1322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 flipV="1">
            <a:off x="838200" y="61722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pic>
        <p:nvPicPr>
          <p:cNvPr id="2" name="Picture 1" descr="W.E.B.Dubo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52400"/>
            <a:ext cx="2286000" cy="229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8600" y="6261597"/>
            <a:ext cx="3505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https://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www.phila.gov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/personnel/Jobs/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NonCivilServiceJobOpps.html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78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65111"/>
            <a:ext cx="11430000" cy="1288120"/>
          </a:xfrm>
        </p:spPr>
        <p:txBody>
          <a:bodyPr/>
          <a:lstStyle/>
          <a:p>
            <a:pPr eaLnBrk="1" hangingPunct="1"/>
            <a:r>
              <a:rPr lang="en-US" sz="3600" dirty="0"/>
              <a:t>Reducing Racial Inequity in Income is on </a:t>
            </a:r>
            <a:r>
              <a:rPr lang="en-US" sz="3600" dirty="0">
                <a:solidFill>
                  <a:schemeClr val="tx1"/>
                </a:solidFill>
              </a:rPr>
              <a:t>a Treadmill: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 Lot of Talk: Little Progress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31188"/>
            <a:ext cx="6400800" cy="5021999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500" dirty="0"/>
              <a:t>In 1978, Black households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500" dirty="0"/>
              <a:t>earned 59 cents for every dollar of income that White households earned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35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500" dirty="0"/>
              <a:t>In 2018, the gap is still 59 cents to the dollar</a:t>
            </a:r>
          </a:p>
          <a:p>
            <a:pPr eaLnBrk="1" hangingPunct="1">
              <a:buFontTx/>
              <a:buNone/>
            </a:pPr>
            <a:r>
              <a:rPr lang="en-US" sz="3600" dirty="0"/>
              <a:t>	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1524000" y="1905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152400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1AA408B-DB15-01C4-2C67-B5E102039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905000"/>
            <a:ext cx="1021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8" name="Picture 7" descr="A picture containing indoor, computer, sport, exercise device&#10;&#10;Description automatically generated">
            <a:extLst>
              <a:ext uri="{FF2B5EF4-FFF2-40B4-BE49-F238E27FC236}">
                <a16:creationId xmlns:a16="http://schemas.microsoft.com/office/drawing/2014/main" id="{6B58A830-D699-E07C-E25F-D6034A545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57281" y="2780142"/>
            <a:ext cx="5181600" cy="2897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D8BA53-6C8E-6974-F50F-A6CA57E847BB}"/>
              </a:ext>
            </a:extLst>
          </p:cNvPr>
          <p:cNvSpPr txBox="1"/>
          <p:nvPr/>
        </p:nvSpPr>
        <p:spPr>
          <a:xfrm>
            <a:off x="8382000" y="6504956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  <a:hlinkClick r:id="rId4" tooltip="https://pngimg.com/download/829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by Unknown 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800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80264" y="22095"/>
            <a:ext cx="8915400" cy="843441"/>
          </a:xfrm>
        </p:spPr>
        <p:txBody>
          <a:bodyPr/>
          <a:lstStyle/>
          <a:p>
            <a:r>
              <a:rPr lang="en-US" sz="3600"/>
              <a:t>Review of Global Research on Empathy Gap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6324600"/>
            <a:ext cx="8189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Han, S. Trends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Cogn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. Sci.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2018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24833" y="807560"/>
            <a:ext cx="97536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4850" y="897894"/>
            <a:ext cx="7042767" cy="5394347"/>
          </a:xfrm>
          <a:prstGeom prst="rect">
            <a:avLst/>
          </a:prstGeom>
        </p:spPr>
        <p:txBody>
          <a:bodyPr/>
          <a:lstStyle/>
          <a:p>
            <a:pPr marL="6858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Studies of empathic responses in brain activity when viewing suffering of persons of one’s own race vs. members of another race</a:t>
            </a:r>
          </a:p>
          <a:p>
            <a:pPr marL="6858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Racial ingroup bias consistently found in brain imagery studies in Europe, Africa, Asia, and the U.S.</a:t>
            </a:r>
          </a:p>
          <a:p>
            <a:pPr marL="6858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Stronger empathic neural response to the pain of same race versus other race individuals, using a variety of stimuli</a:t>
            </a:r>
          </a:p>
          <a:p>
            <a:pPr marL="6858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This racial bias in neural responses more consistent than self-reports of empathy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F02150ED-3144-8843-BE3A-7F5DF61BD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6362699"/>
            <a:ext cx="10668000" cy="19799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95683-E085-224B-8181-10B4728A4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49" y="807560"/>
            <a:ext cx="3938451" cy="54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71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752600" y="304801"/>
            <a:ext cx="8686800" cy="5334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Lack of Empathy, Evident Early in Life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990600" y="931070"/>
            <a:ext cx="9829800" cy="5486400"/>
          </a:xfrm>
        </p:spPr>
        <p:txBody>
          <a:bodyPr/>
          <a:lstStyle/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Times New Roman" charset="0"/>
              </a:rPr>
              <a:t>Mainly white 5-, 7- and 10-year 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>
                <a:latin typeface="Times New Roman" charset="0"/>
              </a:rPr>
              <a:t>     olds rate pain of black and white 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>
                <a:latin typeface="Times New Roman" charset="0"/>
              </a:rPr>
              <a:t>      children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Times New Roman" charset="0"/>
              </a:rPr>
              <a:t>No racial bias at age 5      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Times New Roman" charset="0"/>
              </a:rPr>
              <a:t>Children show weak bias (blacks feel less pain) at age 7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latin typeface="Times New Roman" charset="0"/>
              </a:rPr>
              <a:t>At age 10 </a:t>
            </a:r>
            <a:r>
              <a:rPr lang="en-US">
                <a:latin typeface="Times New Roman" charset="0"/>
              </a:rPr>
              <a:t>children rate pain of black child less than white one (strong, reliable racial bias)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charset="0"/>
              </a:rPr>
              <a:t>Unrelated to social preference (would like to be friends with)</a:t>
            </a:r>
          </a:p>
          <a:p>
            <a:pPr marL="274320" indent="-27432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Times New Roman" charset="0"/>
              </a:rPr>
              <a:t>We may need to start empathy training very young</a:t>
            </a:r>
          </a:p>
          <a:p>
            <a:pPr marL="457200" indent="-392113" eaLnBrk="1" hangingPunct="1">
              <a:spcBef>
                <a:spcPts val="600"/>
              </a:spcBef>
              <a:spcAft>
                <a:spcPts val="600"/>
              </a:spcAft>
            </a:pPr>
            <a:endParaRPr lang="en-US" sz="2800">
              <a:latin typeface="Times New Roman" charset="0"/>
            </a:endParaRPr>
          </a:p>
        </p:txBody>
      </p:sp>
      <p:sp>
        <p:nvSpPr>
          <p:cNvPr id="88068" name="Line 5"/>
          <p:cNvSpPr>
            <a:spLocks noChangeShapeType="1"/>
          </p:cNvSpPr>
          <p:nvPr/>
        </p:nvSpPr>
        <p:spPr bwMode="auto">
          <a:xfrm>
            <a:off x="533400" y="6385148"/>
            <a:ext cx="10744200" cy="2756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>
            <a:off x="952500" y="914400"/>
            <a:ext cx="10287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807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</a:p>
        </p:txBody>
      </p:sp>
      <p:sp>
        <p:nvSpPr>
          <p:cNvPr id="88071" name="Text Box 6"/>
          <p:cNvSpPr txBox="1">
            <a:spLocks noChangeArrowheads="1"/>
          </p:cNvSpPr>
          <p:nvPr/>
        </p:nvSpPr>
        <p:spPr bwMode="auto">
          <a:xfrm>
            <a:off x="1808192" y="6388892"/>
            <a:ext cx="822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R. Dore et al, Br J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Dev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Psych, 2014</a:t>
            </a:r>
          </a:p>
        </p:txBody>
      </p:sp>
      <p:pic>
        <p:nvPicPr>
          <p:cNvPr id="2" name="Picture 1" descr="EMPATHY-GAP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51149"/>
            <a:ext cx="4114800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6400800"/>
            <a:ext cx="4528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http://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www.huffingtonpost.com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/2013/10/17/racial-empathy-gap_n_4118252.html</a:t>
            </a:r>
          </a:p>
        </p:txBody>
      </p:sp>
    </p:spTree>
    <p:extLst>
      <p:ext uri="{BB962C8B-B14F-4D97-AF65-F5344CB8AC3E}">
        <p14:creationId xmlns:p14="http://schemas.microsoft.com/office/powerpoint/2010/main" val="10138570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3"/>
          <p:cNvSpPr>
            <a:spLocks noGrp="1"/>
          </p:cNvSpPr>
          <p:nvPr>
            <p:ph type="title"/>
          </p:nvPr>
        </p:nvSpPr>
        <p:spPr>
          <a:xfrm>
            <a:off x="1752600" y="13138"/>
            <a:ext cx="8382000" cy="8382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Benefits of Inclusive Policies</a:t>
            </a:r>
          </a:p>
        </p:txBody>
      </p:sp>
      <p:sp>
        <p:nvSpPr>
          <p:cNvPr id="209923" name="Content Placeholder 5"/>
          <p:cNvSpPr>
            <a:spLocks noGrp="1"/>
          </p:cNvSpPr>
          <p:nvPr>
            <p:ph idx="1"/>
          </p:nvPr>
        </p:nvSpPr>
        <p:spPr>
          <a:xfrm>
            <a:off x="886954" y="851338"/>
            <a:ext cx="6229350" cy="5486389"/>
          </a:xfrm>
        </p:spPr>
        <p:txBody>
          <a:bodyPr/>
          <a:lstStyle/>
          <a:p>
            <a:pPr marL="251460" indent="-251460">
              <a:spcBef>
                <a:spcPts val="0"/>
              </a:spcBef>
            </a:pPr>
            <a:r>
              <a:rPr lang="en-US" sz="3600" dirty="0"/>
              <a:t>The creation of communities of opportunity to reverse racial injustice will be beneficial to people of all races</a:t>
            </a:r>
          </a:p>
          <a:p>
            <a:pPr marL="251460" indent="-251460">
              <a:spcBef>
                <a:spcPts val="0"/>
              </a:spcBef>
            </a:pPr>
            <a:r>
              <a:rPr lang="en-US" sz="3600" dirty="0"/>
              <a:t>Policies that benefit communities of color will improve conditions for everyone, including many poor and working class whites</a:t>
            </a:r>
          </a:p>
        </p:txBody>
      </p:sp>
      <p:sp>
        <p:nvSpPr>
          <p:cNvPr id="209924" name="Line 5"/>
          <p:cNvSpPr>
            <a:spLocks noChangeShapeType="1"/>
          </p:cNvSpPr>
          <p:nvPr/>
        </p:nvSpPr>
        <p:spPr bwMode="auto">
          <a:xfrm>
            <a:off x="838200" y="762000"/>
            <a:ext cx="10515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90600" y="6248400"/>
            <a:ext cx="1034415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E5C57-C720-434A-9841-57C2B68F5A7F}"/>
              </a:ext>
            </a:extLst>
          </p:cNvPr>
          <p:cNvSpPr txBox="1"/>
          <p:nvPr/>
        </p:nvSpPr>
        <p:spPr>
          <a:xfrm>
            <a:off x="990600" y="6248399"/>
            <a:ext cx="10775352" cy="369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Godsil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&amp; S. Waldeck, The New Tipping Point, Emory Law Journal, 2021.                   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5A72F72-DE39-E64A-B210-5766DA8766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6417" y="1600199"/>
            <a:ext cx="4529535" cy="3505189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624700A7-7FCA-0242-A915-B1F02C8404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6418" y="1600200"/>
            <a:ext cx="4684518" cy="3505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D14D3-5362-AE4E-ABEF-A2DB0BBF4417}"/>
              </a:ext>
            </a:extLst>
          </p:cNvPr>
          <p:cNvSpPr txBox="1"/>
          <p:nvPr/>
        </p:nvSpPr>
        <p:spPr>
          <a:xfrm>
            <a:off x="9749059" y="5257800"/>
            <a:ext cx="1555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4648200" cy="5562600"/>
          </a:xfrm>
        </p:spPr>
        <p:txBody>
          <a:bodyPr/>
          <a:lstStyle/>
          <a:p>
            <a:r>
              <a:rPr lang="en-US" sz="4000" dirty="0">
                <a:latin typeface="Times New Roman" charset="0"/>
              </a:rPr>
              <a:t>"True compassion is more than flinging a coin to a beggar; it understands that an edifice which produces beggars needs restructuring</a:t>
            </a:r>
            <a:r>
              <a:rPr lang="en-US" sz="3600" dirty="0">
                <a:latin typeface="Times New Roman" charset="0"/>
              </a:rPr>
              <a:t>.”</a:t>
            </a:r>
            <a:r>
              <a:rPr lang="en-US" altLang="ja-JP" sz="3600" dirty="0">
                <a:latin typeface="Times New Roman" charset="0"/>
              </a:rPr>
              <a:t> </a:t>
            </a:r>
            <a:endParaRPr lang="en-US" sz="3600" dirty="0">
              <a:latin typeface="Times New Roman" charset="0"/>
            </a:endParaRPr>
          </a:p>
        </p:txBody>
      </p:sp>
      <p:pic>
        <p:nvPicPr>
          <p:cNvPr id="2" name="Picture 1" descr="Martin Luther King pixabay collage justi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0"/>
            <a:ext cx="4267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9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3"/>
          <p:cNvSpPr>
            <a:spLocks noGrp="1"/>
          </p:cNvSpPr>
          <p:nvPr>
            <p:ph type="ctrTitle"/>
          </p:nvPr>
        </p:nvSpPr>
        <p:spPr>
          <a:xfrm>
            <a:off x="4876800" y="152400"/>
            <a:ext cx="6629400" cy="6096000"/>
          </a:xfrm>
        </p:spPr>
        <p:txBody>
          <a:bodyPr/>
          <a:lstStyle/>
          <a:p>
            <a:pPr algn="l"/>
            <a:r>
              <a:rPr lang="en-US" sz="4000" b="1" dirty="0"/>
              <a:t>  A Call to Action </a:t>
            </a:r>
            <a:br>
              <a:rPr lang="en-US" sz="3600" b="1" dirty="0"/>
            </a:br>
            <a:br>
              <a:rPr lang="en-US" sz="3600" b="1" dirty="0"/>
            </a:br>
            <a:r>
              <a:rPr lang="ja-JP" altLang="en-US" sz="3600" dirty="0">
                <a:latin typeface="Times New Roman" charset="0"/>
                <a:ea typeface="MS PGothic" charset="0"/>
              </a:rPr>
              <a:t>“</a:t>
            </a:r>
            <a:r>
              <a:rPr lang="en-US" altLang="ja-JP" sz="3400" dirty="0">
                <a:latin typeface="Times New Roman" charset="0"/>
                <a:ea typeface="MS PGothic" charset="0"/>
              </a:rPr>
              <a:t>Each time a man stands up for an ideal, or acts to improve the lot of others, or strikes out against injustice, he sends forth </a:t>
            </a:r>
            <a:r>
              <a:rPr lang="en-US" altLang="ja-JP" sz="3400" dirty="0">
                <a:solidFill>
                  <a:srgbClr val="FFFFFF"/>
                </a:solidFill>
                <a:latin typeface="Times New Roman" charset="0"/>
                <a:ea typeface="MS PGothic" charset="0"/>
              </a:rPr>
              <a:t>a tiny ripple of hope</a:t>
            </a:r>
            <a:r>
              <a:rPr lang="en-US" altLang="ja-JP" sz="3400" dirty="0">
                <a:latin typeface="Times New Roman" charset="0"/>
                <a:ea typeface="MS PGothic" charset="0"/>
              </a:rPr>
              <a:t>, and those ripples build a current which can sweep down the mightiest walls of oppression and resistance.</a:t>
            </a:r>
            <a:r>
              <a:rPr lang="ja-JP" altLang="en-US" sz="3400" dirty="0">
                <a:latin typeface="Times New Roman" charset="0"/>
                <a:ea typeface="MS PGothic" charset="0"/>
              </a:rPr>
              <a:t>”</a:t>
            </a:r>
            <a:r>
              <a:rPr lang="en-US" altLang="ja-JP" sz="3400" dirty="0">
                <a:latin typeface="Times New Roman" charset="0"/>
                <a:ea typeface="MS PGothic" charset="0"/>
              </a:rPr>
              <a:t> </a:t>
            </a:r>
            <a:endParaRPr lang="en-US" sz="3400" dirty="0">
              <a:latin typeface="Times New Roman" charset="0"/>
              <a:ea typeface="MS PGothic" charset="0"/>
            </a:endParaRPr>
          </a:p>
        </p:txBody>
      </p:sp>
      <p:sp>
        <p:nvSpPr>
          <p:cNvPr id="246787" name="Subtitle 4"/>
          <p:cNvSpPr>
            <a:spLocks noGrp="1"/>
          </p:cNvSpPr>
          <p:nvPr>
            <p:ph type="subTitle" idx="1"/>
          </p:nvPr>
        </p:nvSpPr>
        <p:spPr>
          <a:xfrm>
            <a:off x="1752600" y="6324600"/>
            <a:ext cx="3124200" cy="381000"/>
          </a:xfrm>
        </p:spPr>
        <p:txBody>
          <a:bodyPr/>
          <a:lstStyle/>
          <a:p>
            <a:r>
              <a:rPr lang="en-US" sz="2800" dirty="0">
                <a:latin typeface="Times New Roman" charset="0"/>
                <a:ea typeface="MS PGothic" charset="0"/>
              </a:rPr>
              <a:t>- Robert F. Kennedy</a:t>
            </a:r>
          </a:p>
        </p:txBody>
      </p:sp>
      <p:pic>
        <p:nvPicPr>
          <p:cNvPr id="3" name="Picture 2" descr="Robert Kennedy pixabay spee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14130"/>
            <a:ext cx="34846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	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eaLnBrk="1" hangingPunct="1">
              <a:buNone/>
            </a:pPr>
            <a:r>
              <a:rPr lang="en-US" sz="4000" dirty="0"/>
              <a:t>Large racial gaps in income markedly </a:t>
            </a:r>
            <a:r>
              <a:rPr lang="en-US" sz="4000" dirty="0">
                <a:solidFill>
                  <a:srgbClr val="FCFBFF"/>
                </a:solidFill>
              </a:rPr>
              <a:t>understate</a:t>
            </a:r>
            <a:r>
              <a:rPr lang="en-US" sz="4000" dirty="0"/>
              <a:t> the racial gap in economic status</a:t>
            </a:r>
          </a:p>
        </p:txBody>
      </p:sp>
    </p:spTree>
    <p:extLst>
      <p:ext uri="{BB962C8B-B14F-4D97-AF65-F5344CB8AC3E}">
        <p14:creationId xmlns:p14="http://schemas.microsoft.com/office/powerpoint/2010/main" val="236578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None/>
              <a:defRPr/>
            </a:pPr>
            <a:endParaRPr lang="en-US" altLang="en-US" sz="3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Median Wealth and Race, 2016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57400" y="1143000"/>
            <a:ext cx="8001000" cy="609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3000" dirty="0">
                <a:ea typeface="ＭＳ Ｐゴシック" charset="0"/>
              </a:rPr>
              <a:t>        For every dollar of wealth that Whites have, </a:t>
            </a:r>
          </a:p>
          <a:p>
            <a:pPr>
              <a:buFontTx/>
              <a:buNone/>
              <a:defRPr/>
            </a:pPr>
            <a:r>
              <a:rPr lang="en-US" altLang="en-US" sz="3000" dirty="0">
                <a:ea typeface="ＭＳ Ｐゴシック" charset="0"/>
              </a:rPr>
              <a:t>                        </a:t>
            </a:r>
          </a:p>
          <a:p>
            <a:pPr>
              <a:buFontTx/>
              <a:buNone/>
              <a:defRPr/>
            </a:pPr>
            <a:endParaRPr lang="en-US" altLang="en-US" sz="3000" dirty="0">
              <a:ea typeface="ＭＳ Ｐゴシック" charset="0"/>
            </a:endParaRPr>
          </a:p>
          <a:p>
            <a:pPr>
              <a:buFontTx/>
              <a:buNone/>
              <a:defRPr/>
            </a:pPr>
            <a:endParaRPr lang="en-US" altLang="en-US" sz="3000" dirty="0">
              <a:ea typeface="ＭＳ Ｐゴシック" charset="0"/>
            </a:endParaRPr>
          </a:p>
          <a:p>
            <a:pPr>
              <a:buFontTx/>
              <a:buNone/>
              <a:defRPr/>
            </a:pPr>
            <a:r>
              <a:rPr lang="en-US" altLang="en-US" sz="3000" dirty="0">
                <a:ea typeface="ＭＳ Ｐゴシック" charset="0"/>
              </a:rPr>
              <a:t>                           </a:t>
            </a:r>
          </a:p>
          <a:p>
            <a:pPr>
              <a:buFontTx/>
              <a:buNone/>
              <a:defRPr/>
            </a:pPr>
            <a:endParaRPr lang="en-US" altLang="en-US" dirty="0"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080294" y="4133999"/>
            <a:ext cx="4091906" cy="609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ea typeface="ＭＳ Ｐゴシック" charset="0"/>
              </a:rPr>
              <a:t>Blacks have 10 cents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8069" name="Line 4"/>
          <p:cNvSpPr>
            <a:spLocks noChangeShapeType="1"/>
          </p:cNvSpPr>
          <p:nvPr/>
        </p:nvSpPr>
        <p:spPr bwMode="auto">
          <a:xfrm flipV="1">
            <a:off x="1066800" y="9906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defRPr/>
            </a:pPr>
            <a:endParaRPr lang="en-US" b="1">
              <a:solidFill>
                <a:srgbClr val="FFFF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8070" name="Line 5"/>
          <p:cNvSpPr>
            <a:spLocks noChangeShapeType="1"/>
          </p:cNvSpPr>
          <p:nvPr/>
        </p:nvSpPr>
        <p:spPr bwMode="auto">
          <a:xfrm>
            <a:off x="1066800" y="6332020"/>
            <a:ext cx="10058400" cy="550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defRPr/>
            </a:pPr>
            <a:endParaRPr lang="en-US" b="1">
              <a:solidFill>
                <a:srgbClr val="FFFF00"/>
              </a:solidFill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35" name="Picture 26" descr="C:\Users\LSHEN\Desktop\infographic_wealth_by_race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6604" y="1888175"/>
            <a:ext cx="5102592" cy="206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2097423" y="4800600"/>
            <a:ext cx="42980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000" dirty="0">
                <a:solidFill>
                  <a:srgbClr val="FFFF00"/>
                </a:solidFill>
                <a:latin typeface="Times New Roman"/>
                <a:ea typeface="ＭＳ Ｐゴシック" charset="0"/>
              </a:rPr>
              <a:t>Latinos have 12 cents 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 bwMode="auto">
          <a:xfrm>
            <a:off x="2057401" y="5445925"/>
            <a:ext cx="42560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000" dirty="0">
                <a:solidFill>
                  <a:srgbClr val="FFFF00"/>
                </a:solidFill>
                <a:latin typeface="Times New Roman"/>
                <a:ea typeface="ＭＳ Ｐゴシック" charset="0"/>
              </a:rPr>
              <a:t>Other Races have 38 cents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latin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895" y="4800601"/>
            <a:ext cx="514509" cy="5611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1" y="4876800"/>
            <a:ext cx="499943" cy="4734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1" y="4876800"/>
            <a:ext cx="499943" cy="4734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943" y="5450376"/>
            <a:ext cx="514509" cy="5611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1" y="5458680"/>
            <a:ext cx="514509" cy="5611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683" y="5450377"/>
            <a:ext cx="514509" cy="5611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687" y="5504701"/>
            <a:ext cx="495287" cy="4920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350" y="5504055"/>
            <a:ext cx="499943" cy="473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69" y="5504055"/>
            <a:ext cx="499943" cy="4734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988" y="5506286"/>
            <a:ext cx="499943" cy="4734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895" y="4175349"/>
            <a:ext cx="495287" cy="4920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851" y="4169865"/>
            <a:ext cx="495287" cy="492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9914" y="6350645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a typeface="MS PGothic" charset="0"/>
              </a:rPr>
              <a:t>Dettling et al., FEDS Notes, Federal Reserve Board (SCF), 2017</a:t>
            </a:r>
          </a:p>
        </p:txBody>
      </p:sp>
    </p:spTree>
    <p:extLst>
      <p:ext uri="{BB962C8B-B14F-4D97-AF65-F5344CB8AC3E}">
        <p14:creationId xmlns:p14="http://schemas.microsoft.com/office/powerpoint/2010/main" val="38370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build="p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763000" cy="609600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What Low Economic Status Means</a:t>
            </a:r>
            <a:endParaRPr lang="en-US" altLang="en-US" sz="36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685800"/>
            <a:ext cx="89154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are in the same storm but in different Boats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1524000" y="636905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1524000" y="6858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752600" y="6320134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GB" altLang="en-US" sz="1000" dirty="0">
                <a:solidFill>
                  <a:srgbClr val="FFFF00"/>
                </a:solidFill>
                <a:cs typeface="Times New Roman" pitchFamily="18" charset="0"/>
              </a:rPr>
              <a:t>Pixels </a:t>
            </a:r>
            <a:endParaRPr lang="en-US" altLang="en-US" sz="1000" dirty="0">
              <a:solidFill>
                <a:srgbClr val="FFFF00"/>
              </a:solidFill>
              <a:latin typeface="Arial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b="1" dirty="0">
              <a:solidFill>
                <a:srgbClr val="FFFF00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DD691-8E2C-294F-B532-61E201EB6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606867"/>
            <a:ext cx="7294367" cy="43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3962400"/>
          </a:xfrm>
        </p:spPr>
        <p:txBody>
          <a:bodyPr/>
          <a:lstStyle/>
          <a:p>
            <a:pPr eaLnBrk="1" hangingPunct="1"/>
            <a:r>
              <a:rPr lang="en-US" sz="3600" b="1" dirty="0"/>
              <a:t>Added Burden of Race </a:t>
            </a:r>
            <a:endParaRPr lang="en-US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7794905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2523069" y="2025815"/>
            <a:ext cx="7653867" cy="2033325"/>
            <a:chOff x="999066" y="2311400"/>
            <a:chExt cx="7653867" cy="2006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99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07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15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31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039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47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55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63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71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88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96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04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20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628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136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6529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779373" y="2485433"/>
            <a:ext cx="8693892" cy="1113491"/>
          </a:xfrm>
          <a:prstGeom prst="rect">
            <a:avLst/>
          </a:prstGeom>
          <a:solidFill>
            <a:srgbClr val="0E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422726" y="2782800"/>
            <a:ext cx="65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83671" y="2782800"/>
            <a:ext cx="61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2495C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414211" y="2255622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14211" y="3830423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97331" y="2774565"/>
            <a:ext cx="61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35370" y="2782803"/>
            <a:ext cx="65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6146" y="2048976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White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24003" y="3657600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53987" y="2819901"/>
            <a:ext cx="70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Age</a:t>
            </a:r>
          </a:p>
        </p:txBody>
      </p:sp>
      <p:sp>
        <p:nvSpPr>
          <p:cNvPr id="41" name="Oval 40"/>
          <p:cNvSpPr/>
          <p:nvPr/>
        </p:nvSpPr>
        <p:spPr>
          <a:xfrm>
            <a:off x="3603780" y="5965898"/>
            <a:ext cx="254001" cy="2540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009243" y="5965898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664711" y="5965898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24304" y="5908232"/>
            <a:ext cx="85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Overal</a:t>
            </a:r>
            <a:r>
              <a:rPr lang="en-US" sz="18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0087" y="5908229"/>
            <a:ext cx="115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0-12 years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52579" y="5908229"/>
            <a:ext cx="20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College graduate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524000" y="0"/>
            <a:ext cx="9144000" cy="1409484"/>
          </a:xfrm>
          <a:prstGeom prst="rect">
            <a:avLst/>
          </a:prstGeom>
          <a:solidFill>
            <a:srgbClr val="1E6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24000" y="125104"/>
            <a:ext cx="91440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Life Expectancy at Age 25</a:t>
            </a:r>
            <a:b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Based on Level of Education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4261306" y="2255624"/>
            <a:ext cx="2613629" cy="1569215"/>
            <a:chOff x="2737303" y="2541209"/>
            <a:chExt cx="2613629" cy="1569215"/>
          </a:xfrm>
        </p:grpSpPr>
        <p:sp>
          <p:nvSpPr>
            <p:cNvPr id="83" name="Rectangle 82"/>
            <p:cNvSpPr/>
            <p:nvPr/>
          </p:nvSpPr>
          <p:spPr>
            <a:xfrm>
              <a:off x="2737303" y="2541209"/>
              <a:ext cx="2613629" cy="1569215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920997" y="3078544"/>
              <a:ext cx="23053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defRPr/>
              </a:pP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5-year gap overall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978401" y="1512295"/>
            <a:ext cx="3522136" cy="973139"/>
            <a:chOff x="3454401" y="1797880"/>
            <a:chExt cx="3522136" cy="973139"/>
          </a:xfrm>
        </p:grpSpPr>
        <p:sp>
          <p:nvSpPr>
            <p:cNvPr id="73" name="TextBox 72"/>
            <p:cNvSpPr txBox="1"/>
            <p:nvPr/>
          </p:nvSpPr>
          <p:spPr>
            <a:xfrm>
              <a:off x="4427037" y="1797880"/>
              <a:ext cx="17969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defRPr/>
              </a:pPr>
              <a:r>
                <a:rPr lang="en-US" sz="2200" b="1" dirty="0">
                  <a:solidFill>
                    <a:srgbClr val="FFFF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6.4-year gap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55998" y="2311401"/>
              <a:ext cx="3293538" cy="459618"/>
            </a:xfrm>
            <a:prstGeom prst="rect">
              <a:avLst/>
            </a:prstGeom>
            <a:solidFill>
              <a:srgbClr val="1E6C9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454401" y="2414209"/>
              <a:ext cx="254001" cy="254001"/>
            </a:xfrm>
            <a:prstGeom prst="ellipse">
              <a:avLst/>
            </a:prstGeom>
            <a:solidFill>
              <a:srgbClr val="FBE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722536" y="2414209"/>
              <a:ext cx="254001" cy="254001"/>
            </a:xfrm>
            <a:prstGeom prst="ellipse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412070" y="3599519"/>
            <a:ext cx="3003251" cy="993076"/>
            <a:chOff x="1888067" y="3885107"/>
            <a:chExt cx="3003251" cy="993076"/>
          </a:xfrm>
        </p:grpSpPr>
        <p:sp>
          <p:nvSpPr>
            <p:cNvPr id="80" name="TextBox 79"/>
            <p:cNvSpPr txBox="1"/>
            <p:nvPr/>
          </p:nvSpPr>
          <p:spPr>
            <a:xfrm>
              <a:off x="2573899" y="4447296"/>
              <a:ext cx="1989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defRPr/>
              </a:pPr>
              <a:r>
                <a:rPr lang="en-US" sz="2200" b="1" dirty="0">
                  <a:solidFill>
                    <a:srgbClr val="FFFF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5.3-year gap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04146" y="3885107"/>
              <a:ext cx="2771056" cy="459618"/>
            </a:xfrm>
            <a:prstGeom prst="rect">
              <a:avLst/>
            </a:prstGeom>
            <a:solidFill>
              <a:srgbClr val="1E6C9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888067" y="3997482"/>
              <a:ext cx="254001" cy="254001"/>
            </a:xfrm>
            <a:prstGeom prst="ellipse">
              <a:avLst/>
            </a:prstGeom>
            <a:solidFill>
              <a:srgbClr val="FBE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637317" y="3997480"/>
              <a:ext cx="254001" cy="254001"/>
            </a:xfrm>
            <a:prstGeom prst="ellipse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148664" y="2128621"/>
            <a:ext cx="2827870" cy="1837272"/>
            <a:chOff x="2624664" y="2414209"/>
            <a:chExt cx="2827870" cy="1837272"/>
          </a:xfrm>
        </p:grpSpPr>
        <p:sp>
          <p:nvSpPr>
            <p:cNvPr id="81" name="Oval 80"/>
            <p:cNvSpPr/>
            <p:nvPr/>
          </p:nvSpPr>
          <p:spPr>
            <a:xfrm>
              <a:off x="5198533" y="2414209"/>
              <a:ext cx="254001" cy="25400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624664" y="3997480"/>
              <a:ext cx="254001" cy="25400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509998" y="6324600"/>
            <a:ext cx="892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sz="1600" dirty="0">
                <a:solidFill>
                  <a:srgbClr val="FFFF00"/>
                </a:solidFill>
                <a:latin typeface="+mn-lt"/>
                <a:ea typeface="Calibri" charset="0"/>
                <a:cs typeface="Calibri" charset="0"/>
              </a:rPr>
              <a:t>Murphy, NVSS 2000;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Braveman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Cubbin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Egerter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Williams,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Pamuk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600" i="1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AJPH, </a:t>
            </a:r>
            <a:r>
              <a:rPr lang="en-US" sz="1600" dirty="0">
                <a:solidFill>
                  <a:srgbClr val="FFFF00"/>
                </a:solidFill>
                <a:latin typeface="+mn-lt"/>
                <a:ea typeface="Lucida Grande"/>
                <a:cs typeface="Calisto MT"/>
              </a:rPr>
              <a:t>2010; </a:t>
            </a:r>
            <a:r>
              <a:rPr lang="en-US" altLang="en-US" sz="1600" dirty="0">
                <a:solidFill>
                  <a:srgbClr val="FFFF00"/>
                </a:solidFill>
                <a:latin typeface="+mn-lt"/>
                <a:ea typeface="Calibri" charset="0"/>
                <a:cs typeface="Calibri" charset="0"/>
              </a:rPr>
              <a:t>NLMS 1988-1998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6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2523069" y="2025815"/>
            <a:ext cx="7653867" cy="2033325"/>
            <a:chOff x="999066" y="2311400"/>
            <a:chExt cx="7653867" cy="2006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99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07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15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31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039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47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55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63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71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88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96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04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20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628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136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6529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779373" y="2485433"/>
            <a:ext cx="8693892" cy="1113491"/>
          </a:xfrm>
          <a:prstGeom prst="rect">
            <a:avLst/>
          </a:prstGeom>
          <a:solidFill>
            <a:srgbClr val="0E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27175" y="2782800"/>
            <a:ext cx="65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2495C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83671" y="2782800"/>
            <a:ext cx="61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2495C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414211" y="2255622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14211" y="3830423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97331" y="2774565"/>
            <a:ext cx="61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35370" y="2782803"/>
            <a:ext cx="65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6146" y="2048976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White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6146" y="3634608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53987" y="2819901"/>
            <a:ext cx="70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Age</a:t>
            </a:r>
          </a:p>
        </p:txBody>
      </p:sp>
      <p:sp>
        <p:nvSpPr>
          <p:cNvPr id="42" name="Oval 41"/>
          <p:cNvSpPr/>
          <p:nvPr/>
        </p:nvSpPr>
        <p:spPr>
          <a:xfrm>
            <a:off x="2672143" y="5965898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375758" y="5965898"/>
            <a:ext cx="254001" cy="254001"/>
          </a:xfrm>
          <a:prstGeom prst="ellipse">
            <a:avLst/>
          </a:prstGeom>
          <a:solidFill>
            <a:srgbClr val="FAA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27785" y="5965898"/>
            <a:ext cx="254001" cy="254001"/>
          </a:xfrm>
          <a:prstGeom prst="ellipse">
            <a:avLst/>
          </a:prstGeom>
          <a:solidFill>
            <a:srgbClr val="F1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23724" y="5965898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82987" y="5908229"/>
            <a:ext cx="115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0-12 years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72089" y="5908229"/>
            <a:ext cx="136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12 years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95087" y="5908229"/>
            <a:ext cx="163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Some college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11592" y="5908229"/>
            <a:ext cx="20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College graduate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27936" y="2255624"/>
            <a:ext cx="1552935" cy="1569215"/>
            <a:chOff x="2003933" y="2541209"/>
            <a:chExt cx="1552935" cy="1569215"/>
          </a:xfrm>
        </p:grpSpPr>
        <p:sp>
          <p:nvSpPr>
            <p:cNvPr id="67" name="Rectangle 66"/>
            <p:cNvSpPr/>
            <p:nvPr/>
          </p:nvSpPr>
          <p:spPr>
            <a:xfrm>
              <a:off x="2003933" y="2541209"/>
              <a:ext cx="1552935" cy="1569215"/>
            </a:xfrm>
            <a:prstGeom prst="rect">
              <a:avLst/>
            </a:prstGeom>
            <a:solidFill>
              <a:srgbClr val="FBE5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04134" y="2785884"/>
              <a:ext cx="15433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en-US" sz="22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3.1-year </a:t>
              </a: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gap between </a:t>
              </a:r>
              <a:b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</a:b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HS dropouts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4899" y="2264877"/>
            <a:ext cx="2084669" cy="1569215"/>
            <a:chOff x="4760896" y="2550462"/>
            <a:chExt cx="2084669" cy="1569215"/>
          </a:xfrm>
        </p:grpSpPr>
        <p:sp>
          <p:nvSpPr>
            <p:cNvPr id="70" name="Rectangle 69"/>
            <p:cNvSpPr/>
            <p:nvPr/>
          </p:nvSpPr>
          <p:spPr>
            <a:xfrm>
              <a:off x="4760896" y="2550462"/>
              <a:ext cx="2084669" cy="1569215"/>
            </a:xfrm>
            <a:prstGeom prst="rect">
              <a:avLst/>
            </a:prstGeom>
            <a:solidFill>
              <a:srgbClr val="EE372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891319" y="2795255"/>
              <a:ext cx="183121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en-US" sz="22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4.2-year </a:t>
              </a:r>
              <a:br>
                <a:rPr lang="en-US" sz="22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</a:b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gap between </a:t>
              </a:r>
              <a:b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</a:b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college grads</a:t>
              </a:r>
            </a:p>
          </p:txBody>
        </p:sp>
      </p:grpSp>
      <p:sp>
        <p:nvSpPr>
          <p:cNvPr id="58" name="Oval 57"/>
          <p:cNvSpPr/>
          <p:nvPr/>
        </p:nvSpPr>
        <p:spPr>
          <a:xfrm>
            <a:off x="4978404" y="2131601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578880" y="2131601"/>
            <a:ext cx="254001" cy="254001"/>
          </a:xfrm>
          <a:prstGeom prst="ellipse">
            <a:avLst/>
          </a:prstGeom>
          <a:solidFill>
            <a:srgbClr val="F1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246539" y="2131601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412070" y="3714874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879221" y="3706402"/>
            <a:ext cx="254001" cy="254001"/>
          </a:xfrm>
          <a:prstGeom prst="ellipse">
            <a:avLst/>
          </a:prstGeom>
          <a:solidFill>
            <a:srgbClr val="FAA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55773" y="3706401"/>
            <a:ext cx="254001" cy="254001"/>
          </a:xfrm>
          <a:prstGeom prst="ellipse">
            <a:avLst/>
          </a:prstGeom>
          <a:solidFill>
            <a:srgbClr val="F1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069671" y="2131601"/>
            <a:ext cx="254001" cy="254001"/>
          </a:xfrm>
          <a:prstGeom prst="ellipse">
            <a:avLst/>
          </a:prstGeom>
          <a:solidFill>
            <a:srgbClr val="FAA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161320" y="3714872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64236" y="4039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71529" y="1764520"/>
            <a:ext cx="4298594" cy="3845723"/>
            <a:chOff x="3547529" y="1967725"/>
            <a:chExt cx="4298594" cy="3845723"/>
          </a:xfrm>
        </p:grpSpPr>
        <p:sp>
          <p:nvSpPr>
            <p:cNvPr id="26" name="Rectangle 25"/>
            <p:cNvSpPr/>
            <p:nvPr/>
          </p:nvSpPr>
          <p:spPr>
            <a:xfrm>
              <a:off x="4727007" y="3567223"/>
              <a:ext cx="78090" cy="991730"/>
            </a:xfrm>
            <a:prstGeom prst="rect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47531" y="4558329"/>
              <a:ext cx="4298591" cy="1255119"/>
            </a:xfrm>
            <a:prstGeom prst="rect">
              <a:avLst/>
            </a:prstGeom>
            <a:solidFill>
              <a:srgbClr val="EE372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06575" y="4706262"/>
              <a:ext cx="4239548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Blacks with a college degree have a lower life expectancy than Whites with only a high school degree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5400000">
              <a:off x="5658215" y="2427741"/>
              <a:ext cx="77219" cy="4298592"/>
            </a:xfrm>
            <a:prstGeom prst="rect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629124" y="1967725"/>
              <a:ext cx="78090" cy="991730"/>
            </a:xfrm>
            <a:prstGeom prst="rect">
              <a:avLst/>
            </a:prstGeom>
            <a:solidFill>
              <a:srgbClr val="FAA7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>
            <a:off x="1600203" y="6553200"/>
            <a:ext cx="861770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rgbClr val="FFFF00"/>
                </a:solidFill>
                <a:latin typeface="+mj-lt"/>
                <a:ea typeface="Calibri" charset="0"/>
                <a:cs typeface="Calibri" charset="0"/>
              </a:rPr>
              <a:t>Murphy, NVSS 2000;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Braveman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Cubbin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Egerter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Williams,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Pamuk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400" i="1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AJPH, 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2010; </a:t>
            </a:r>
            <a:r>
              <a:rPr lang="en-US" altLang="en-US" sz="1400" dirty="0">
                <a:solidFill>
                  <a:srgbClr val="FFFF00"/>
                </a:solidFill>
                <a:latin typeface="+mn-lt"/>
                <a:ea typeface="Calibri" charset="0"/>
                <a:cs typeface="Calibri" charset="0"/>
              </a:rPr>
              <a:t>NLMS 1988-1998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24000" y="0"/>
            <a:ext cx="9144000" cy="1409484"/>
          </a:xfrm>
          <a:prstGeom prst="rect">
            <a:avLst/>
          </a:prstGeom>
          <a:solidFill>
            <a:srgbClr val="1E6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24000" y="125101"/>
            <a:ext cx="9144000" cy="122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Life Expectancy at Age 25</a:t>
            </a:r>
            <a:b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Race Still Matters</a:t>
            </a:r>
          </a:p>
        </p:txBody>
      </p:sp>
    </p:spTree>
    <p:extLst>
      <p:ext uri="{BB962C8B-B14F-4D97-AF65-F5344CB8AC3E}">
        <p14:creationId xmlns:p14="http://schemas.microsoft.com/office/powerpoint/2010/main" val="36310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650845"/>
            <a:ext cx="7772400" cy="1292662"/>
          </a:xfrm>
        </p:spPr>
        <p:txBody>
          <a:bodyPr/>
          <a:lstStyle/>
          <a:p>
            <a:pPr eaLnBrk="1" hangingPunct="1"/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altLang="en-US" sz="3600" i="1" dirty="0">
                <a:solidFill>
                  <a:srgbClr val="FFFFFF"/>
                </a:solidFill>
              </a:rPr>
              <a:t>What does Scientific Research Clearly Say?</a:t>
            </a:r>
            <a:br>
              <a:rPr lang="en-US" altLang="en-US" sz="3600" i="1" dirty="0">
                <a:solidFill>
                  <a:srgbClr val="FFFFFF"/>
                </a:solidFill>
              </a:rPr>
            </a:br>
            <a:br>
              <a:rPr lang="en-US" altLang="en-US" sz="3600" i="1" dirty="0"/>
            </a:br>
            <a:endParaRPr lang="en-US" alt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B7454-89D9-0449-9D9E-609289CAE1D1}"/>
              </a:ext>
            </a:extLst>
          </p:cNvPr>
          <p:cNvSpPr txBox="1"/>
          <p:nvPr/>
        </p:nvSpPr>
        <p:spPr>
          <a:xfrm>
            <a:off x="1905000" y="3973115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Racism and Racial Discrimination are alive, well, pervasive and thriving in America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68B54-0F10-74D4-E034-056E8899059A}"/>
              </a:ext>
            </a:extLst>
          </p:cNvPr>
          <p:cNvSpPr txBox="1"/>
          <p:nvPr/>
        </p:nvSpPr>
        <p:spPr>
          <a:xfrm>
            <a:off x="2209800" y="993338"/>
            <a:ext cx="8458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en-US" sz="4000" i="1" dirty="0"/>
            </a:br>
            <a:r>
              <a:rPr lang="en-US" altLang="en-US" sz="4000" i="1" dirty="0"/>
              <a:t>Why Does Racial Inequality Exist?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0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038601" y="533399"/>
            <a:ext cx="848338" cy="8139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3124200" y="1468527"/>
            <a:ext cx="6934200" cy="4680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3124200" y="228600"/>
            <a:ext cx="6934200" cy="12213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561975" y="1143001"/>
            <a:ext cx="4048626" cy="11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white"/>
                </a:solidFill>
                <a:latin typeface="Calibri" panose="020F0502020204030204"/>
              </a:rPr>
              <a:t>The House that Racism Built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505200" y="2949970"/>
            <a:ext cx="1752600" cy="28412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Social Forces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Political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Legal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Economic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Religious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Cultural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Historical Events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4264071" y="2637831"/>
            <a:ext cx="0" cy="27278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561974" y="2761941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505200" y="1852196"/>
            <a:ext cx="1752600" cy="8485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Racism as a societal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F805B-92E9-3C4E-8764-8ECF5882E451}"/>
              </a:ext>
            </a:extLst>
          </p:cNvPr>
          <p:cNvSpPr txBox="1"/>
          <p:nvPr/>
        </p:nvSpPr>
        <p:spPr>
          <a:xfrm>
            <a:off x="1821952" y="6251492"/>
            <a:ext cx="95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3317577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A64432C2-7513-124B-9FBF-3A16D4279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7305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B0576217-92BB-A74A-A961-C211B7F88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2362200"/>
            <a:ext cx="8305800" cy="1752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dirty="0"/>
              <a:t>Racial Inequities In Health Have Existed for a Long Time</a:t>
            </a:r>
            <a:r>
              <a:rPr lang="en-US" altLang="en-US" sz="4100" dirty="0"/>
              <a:t> </a:t>
            </a:r>
            <a:endParaRPr lang="en-US" altLang="en-US" sz="3300" dirty="0"/>
          </a:p>
        </p:txBody>
      </p:sp>
      <p:sp>
        <p:nvSpPr>
          <p:cNvPr id="12291" name="Line 4">
            <a:extLst>
              <a:ext uri="{FF2B5EF4-FFF2-40B4-BE49-F238E27FC236}">
                <a16:creationId xmlns:a16="http://schemas.microsoft.com/office/drawing/2014/main" id="{3F39873C-E466-2D47-B3C9-8817079DE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6002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2292" name="Line 5">
            <a:extLst>
              <a:ext uri="{FF2B5EF4-FFF2-40B4-BE49-F238E27FC236}">
                <a16:creationId xmlns:a16="http://schemas.microsoft.com/office/drawing/2014/main" id="{B350C5B0-FA21-8247-AA63-5F57B60AF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3434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47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12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0" y="12954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0" marR="0" lvl="0" indent="-4603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895601" y="914400"/>
            <a:ext cx="618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17726" y="-34925"/>
            <a:ext cx="207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848600" cy="457200"/>
          </a:xfrm>
        </p:spPr>
        <p:txBody>
          <a:bodyPr/>
          <a:lstStyle/>
          <a:p>
            <a:pPr eaLnBrk="1" hangingPunct="1"/>
            <a:br>
              <a:rPr lang="en-US" sz="3600" b="1" dirty="0">
                <a:latin typeface="Times New Roman" charset="0"/>
              </a:rPr>
            </a:br>
            <a:r>
              <a:rPr lang="en-US" sz="3200" b="1" dirty="0">
                <a:latin typeface="Times New Roman" charset="0"/>
              </a:rPr>
              <a:t>Racism Defined</a:t>
            </a:r>
            <a:br>
              <a:rPr lang="en-US" b="1" dirty="0">
                <a:latin typeface="Times New Roman" charset="0"/>
              </a:rPr>
            </a:br>
            <a:endParaRPr lang="en-US" b="1" dirty="0">
              <a:latin typeface="Times New Roman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>
          <a:xfrm>
            <a:off x="990600" y="685799"/>
            <a:ext cx="10058400" cy="5747919"/>
          </a:xfrm>
        </p:spPr>
        <p:txBody>
          <a:bodyPr/>
          <a:lstStyle/>
          <a:p>
            <a:r>
              <a:rPr lang="en-US" sz="2800" dirty="0">
                <a:latin typeface="Times New Roman" charset="0"/>
              </a:rPr>
              <a:t>Racism: an organized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system </a:t>
            </a:r>
            <a:r>
              <a:rPr lang="en-US" sz="2800" dirty="0">
                <a:latin typeface="Times New Roman" charset="0"/>
              </a:rPr>
              <a:t>that,</a:t>
            </a:r>
          </a:p>
          <a:p>
            <a:pPr marL="0" indent="0">
              <a:buNone/>
            </a:pPr>
            <a:r>
              <a:rPr lang="en-US" sz="2800" dirty="0">
                <a:latin typeface="Times New Roman" charset="0"/>
              </a:rPr>
              <a:t>	-- </a:t>
            </a:r>
            <a:r>
              <a:rPr lang="en-GB" sz="2800" dirty="0">
                <a:latin typeface="Times New Roman" charset="0"/>
              </a:rPr>
              <a:t>categorizes and ranks </a:t>
            </a:r>
          </a:p>
          <a:p>
            <a:pPr marL="0" indent="0">
              <a:buNone/>
            </a:pPr>
            <a:r>
              <a:rPr lang="en-GB" sz="2800" dirty="0">
                <a:latin typeface="Times New Roman" charset="0"/>
              </a:rPr>
              <a:t>	-- </a:t>
            </a:r>
            <a:r>
              <a:rPr lang="en-GB" sz="2800" dirty="0">
                <a:solidFill>
                  <a:srgbClr val="FFFFFF"/>
                </a:solidFill>
                <a:latin typeface="Times New Roman" charset="0"/>
              </a:rPr>
              <a:t>devalues</a:t>
            </a:r>
            <a:r>
              <a:rPr lang="en-GB" sz="2800" dirty="0">
                <a:latin typeface="Times New Roman" charset="0"/>
              </a:rPr>
              <a:t>, </a:t>
            </a:r>
            <a:r>
              <a:rPr lang="en-GB" sz="2800" dirty="0">
                <a:solidFill>
                  <a:srgbClr val="FFFFFF"/>
                </a:solidFill>
                <a:latin typeface="Times New Roman" charset="0"/>
              </a:rPr>
              <a:t>disempowers, </a:t>
            </a:r>
            <a:r>
              <a:rPr lang="en-GB" sz="2800" dirty="0">
                <a:solidFill>
                  <a:srgbClr val="FFFF00"/>
                </a:solidFill>
                <a:latin typeface="Times New Roman" charset="0"/>
              </a:rPr>
              <a:t>and</a:t>
            </a:r>
            <a:r>
              <a:rPr lang="en-GB" sz="28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GB" sz="2800" dirty="0">
                <a:latin typeface="Times New Roman" charset="0"/>
              </a:rPr>
              <a:t> </a:t>
            </a:r>
          </a:p>
          <a:p>
            <a:pPr marL="0" indent="0">
              <a:buNone/>
            </a:pPr>
            <a:r>
              <a:rPr lang="en-GB" sz="2800" dirty="0">
                <a:latin typeface="Times New Roman" charset="0"/>
              </a:rPr>
              <a:t>	-- differentially allocates opportunities/resources</a:t>
            </a:r>
          </a:p>
          <a:p>
            <a:pPr>
              <a:buFont typeface="Arial"/>
              <a:buChar char="•"/>
            </a:pPr>
            <a:r>
              <a:rPr lang="en-GB" sz="2800" dirty="0">
                <a:latin typeface="Times New Roman" charset="0"/>
              </a:rPr>
              <a:t> </a:t>
            </a:r>
            <a:r>
              <a:rPr lang="en-US" sz="2800" dirty="0">
                <a:latin typeface="Times New Roman" charset="0"/>
              </a:rPr>
              <a:t>The development of racism is typically undergirded by an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ideology of inferiority</a:t>
            </a:r>
            <a:r>
              <a:rPr lang="en-US" sz="2800" dirty="0">
                <a:latin typeface="Times New Roman" charset="0"/>
              </a:rPr>
              <a:t> in which some population groups are regarded as being inferior to others</a:t>
            </a:r>
          </a:p>
          <a:p>
            <a:pPr>
              <a:buFont typeface="Arial"/>
              <a:buChar char="•"/>
            </a:pPr>
            <a:r>
              <a:rPr lang="en-US" sz="2800" dirty="0">
                <a:latin typeface="Times New Roman" charset="0"/>
              </a:rPr>
              <a:t>This leads to the development of </a:t>
            </a:r>
          </a:p>
          <a:p>
            <a:pPr marL="0" indent="0">
              <a:buNone/>
            </a:pPr>
            <a:r>
              <a:rPr lang="en-US" sz="2800" dirty="0">
                <a:latin typeface="Times New Roman" charset="0"/>
              </a:rPr>
              <a:t>	-- negative attitudes/beliefs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</a:rPr>
              <a:t>prejudice </a:t>
            </a:r>
            <a:r>
              <a:rPr lang="en-US" sz="2000" dirty="0">
                <a:latin typeface="Times New Roman" charset="0"/>
              </a:rPr>
              <a:t>and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</a:rPr>
              <a:t> stereotypes</a:t>
            </a:r>
            <a:r>
              <a:rPr lang="en-US" sz="2000" dirty="0">
                <a:latin typeface="Times New Roman" charset="0"/>
              </a:rPr>
              <a:t>)</a:t>
            </a:r>
            <a:r>
              <a:rPr lang="en-US" sz="2800" dirty="0">
                <a:latin typeface="Times New Roman" charset="0"/>
              </a:rPr>
              <a:t> to out-groups, 		and</a:t>
            </a:r>
          </a:p>
          <a:p>
            <a:pPr marL="0" indent="0">
              <a:buNone/>
            </a:pPr>
            <a:r>
              <a:rPr lang="en-US" sz="2800" dirty="0">
                <a:latin typeface="Times New Roman" charset="0"/>
              </a:rPr>
              <a:t>	-- differential treatment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</a:rPr>
              <a:t>discrimination</a:t>
            </a:r>
            <a:r>
              <a:rPr lang="en-US" sz="2000" dirty="0">
                <a:latin typeface="Times New Roman" charset="0"/>
              </a:rPr>
              <a:t>) </a:t>
            </a:r>
            <a:r>
              <a:rPr lang="en-US" sz="2800" dirty="0">
                <a:latin typeface="Times New Roman" charset="0"/>
              </a:rPr>
              <a:t>by individuals and social 	institutions</a:t>
            </a:r>
            <a:endParaRPr lang="en-US" sz="3000" b="1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00" b="1" dirty="0">
              <a:latin typeface="Times New Roman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1219200" y="641684"/>
            <a:ext cx="9994232" cy="919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1219200" y="6442912"/>
            <a:ext cx="9982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1828800" y="6442912"/>
            <a:ext cx="533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Bonilla-Silva, 1996; Williams 2004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375" y="451564"/>
            <a:ext cx="3035226" cy="20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6220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253891" y="443957"/>
            <a:ext cx="633047" cy="5313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2895600" y="1248074"/>
            <a:ext cx="7315200" cy="4962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2895600" y="302631"/>
            <a:ext cx="7315200" cy="9165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847475" y="656925"/>
            <a:ext cx="3137919" cy="562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that Racism Built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20100-BDA7-4BF0-AD85-DF20159AEF1B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160452" y="2953911"/>
            <a:ext cx="564361" cy="77234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657600" y="3499889"/>
            <a:ext cx="1610012" cy="259611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Forces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4264071" y="3124200"/>
            <a:ext cx="0" cy="27278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561974" y="3276600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657600" y="1447801"/>
            <a:ext cx="1610012" cy="1676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as a  societal 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DD4854-A940-47A9-B55D-2AA00987BC83}"/>
              </a:ext>
            </a:extLst>
          </p:cNvPr>
          <p:cNvSpPr/>
          <p:nvPr/>
        </p:nvSpPr>
        <p:spPr>
          <a:xfrm>
            <a:off x="5724813" y="3124200"/>
            <a:ext cx="1666587" cy="12041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or Institutional Racism (e.g. Segregation)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6CC85-93D0-C548-B4E7-B9A9E288B385}"/>
              </a:ext>
            </a:extLst>
          </p:cNvPr>
          <p:cNvSpPr txBox="1"/>
          <p:nvPr/>
        </p:nvSpPr>
        <p:spPr>
          <a:xfrm>
            <a:off x="1828800" y="6336268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3279041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381000" y="914398"/>
            <a:ext cx="112014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 flipV="1">
            <a:off x="304800" y="6241853"/>
            <a:ext cx="112776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304799" y="6356731"/>
            <a:ext cx="11734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David R Williams &amp; Chiquita Collins, Public Health Reports, 2001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Googl</a:t>
            </a:r>
            <a:r>
              <a:rPr lang="en-US" altLang="en-US" sz="2000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e Scholar Citations: 3,190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 </a:t>
            </a: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11430001" cy="692346"/>
          </a:xfrm>
        </p:spPr>
        <p:txBody>
          <a:bodyPr/>
          <a:lstStyle/>
          <a:p>
            <a:r>
              <a:rPr lang="en-US" altLang="en-US" sz="3600" dirty="0"/>
              <a:t>US: Centrality of Segregation in Creating Racial Inequities</a:t>
            </a:r>
          </a:p>
        </p:txBody>
      </p:sp>
      <p:pic>
        <p:nvPicPr>
          <p:cNvPr id="3" name="Content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CED8C6-4554-9F4F-89EF-16EA54255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1371604"/>
            <a:ext cx="7135606" cy="4666957"/>
          </a:xfrm>
        </p:spPr>
      </p:pic>
      <p:pic>
        <p:nvPicPr>
          <p:cNvPr id="7" name="Content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A3A5CF-95F8-2428-2D9D-FDB6A8C08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429043"/>
            <a:ext cx="7135606" cy="466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9F55F7-36D8-AB4E-FC67-6F5492CFA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425" y="1168312"/>
            <a:ext cx="7192756" cy="466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F7AED-8973-987A-FB53-79C6540A837E}"/>
              </a:ext>
            </a:extLst>
          </p:cNvPr>
          <p:cNvSpPr txBox="1"/>
          <p:nvPr/>
        </p:nvSpPr>
        <p:spPr>
          <a:xfrm>
            <a:off x="7516606" y="971839"/>
            <a:ext cx="452299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lvl="0" indent="-182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Segregation refers to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restricted residence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to particular areas based on race </a:t>
            </a:r>
          </a:p>
          <a:p>
            <a:pPr marL="182880" marR="0" lvl="0" indent="-182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It includes the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forced removal and relocation of indigenous peoples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182880" marR="0" lvl="0" indent="-182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Reflects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institutionalized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isolation &amp;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marginalization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of racial populations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Racial Segregation Is …</a:t>
            </a:r>
            <a:endParaRPr lang="en-US" sz="36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0863" y="762000"/>
            <a:ext cx="5386137" cy="5562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</a:rPr>
              <a:t>One of the most successful</a:t>
            </a:r>
            <a:r>
              <a:rPr lang="en-US" dirty="0">
                <a:latin typeface="Times New Roman" charset="0"/>
              </a:rPr>
              <a:t> domestic policies of the 20</a:t>
            </a:r>
            <a:r>
              <a:rPr lang="en-US" baseline="30000" dirty="0">
                <a:latin typeface="Times New Roman" charset="0"/>
              </a:rPr>
              <a:t>th</a:t>
            </a:r>
            <a:r>
              <a:rPr lang="en-US" dirty="0">
                <a:latin typeface="Times New Roman" charset="0"/>
              </a:rPr>
              <a:t> century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en-US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Times New Roman" charset="0"/>
              </a:rPr>
              <a:t>"the dominant system of racial regulation and control" in the U.S</a:t>
            </a:r>
            <a:endParaRPr lang="en-US" sz="2800" dirty="0">
              <a:latin typeface="Times New Roman" charset="0"/>
            </a:endParaRPr>
          </a:p>
        </p:txBody>
      </p:sp>
      <p:sp>
        <p:nvSpPr>
          <p:cNvPr id="351236" name="Line 4"/>
          <p:cNvSpPr>
            <a:spLocks noChangeShapeType="1"/>
          </p:cNvSpPr>
          <p:nvPr/>
        </p:nvSpPr>
        <p:spPr bwMode="auto">
          <a:xfrm>
            <a:off x="1090863" y="838200"/>
            <a:ext cx="1004235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>
            <a:off x="1090863" y="6248400"/>
            <a:ext cx="10042358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6629400" y="6324600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John Cell, 1982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Highest stage of white supremacy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536" y="914400"/>
            <a:ext cx="3886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5"/>
          <p:cNvSpPr>
            <a:spLocks noChangeShapeType="1"/>
          </p:cNvSpPr>
          <p:nvPr/>
        </p:nvSpPr>
        <p:spPr bwMode="auto">
          <a:xfrm>
            <a:off x="1295400" y="685800"/>
            <a:ext cx="9601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2" name="Line 5"/>
          <p:cNvSpPr>
            <a:spLocks noChangeShapeType="1"/>
          </p:cNvSpPr>
          <p:nvPr/>
        </p:nvSpPr>
        <p:spPr bwMode="auto">
          <a:xfrm>
            <a:off x="1295400" y="6477000"/>
            <a:ext cx="9829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4" name="Title 3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4794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a typeface="ＭＳ Ｐゴシック" charset="0"/>
              </a:rPr>
              <a:t>How Segregation Works</a:t>
            </a:r>
            <a:endParaRPr lang="en-US" b="0" dirty="0">
              <a:latin typeface="Times New Roman" charset="0"/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792594"/>
            <a:ext cx="10287000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Segregation is like a burglar at mid-night. It slips into the community, awakens no one, but once it shows up,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valuables disappear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Quality Schools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Safe playgrounds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Good jobs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Healthy environment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Safe housing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Transportation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Healthcare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60" y="2362200"/>
            <a:ext cx="4110591" cy="3274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6400" y="5657516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Pixabay.com</a:t>
            </a:r>
          </a:p>
        </p:txBody>
      </p:sp>
    </p:spTree>
    <p:extLst>
      <p:ext uri="{BB962C8B-B14F-4D97-AF65-F5344CB8AC3E}">
        <p14:creationId xmlns:p14="http://schemas.microsoft.com/office/powerpoint/2010/main" val="17357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8021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Times New Roman" charset="0"/>
              </a:rPr>
              <a:t>Racial Differences in Residential Environment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697768"/>
            <a:ext cx="6324600" cy="589145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latin typeface="Times New Roman" charset="0"/>
              </a:rPr>
              <a:t>In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the 171 largest cities in the U.S., there is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not even one city </a:t>
            </a:r>
            <a:r>
              <a:rPr lang="en-US" dirty="0">
                <a:latin typeface="Times New Roman" charset="0"/>
              </a:rPr>
              <a:t>where whites live in equal conditions to those of blacks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ja-JP" dirty="0">
              <a:latin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ja-JP" dirty="0">
              <a:latin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latin typeface="Times New Roman" charset="0"/>
              </a:rPr>
              <a:t>“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The worst urban context in which whites reside is considerably better than the average context of black communities.</a:t>
            </a:r>
            <a:r>
              <a:rPr lang="ja-JP" altLang="en-US" dirty="0">
                <a:solidFill>
                  <a:srgbClr val="FFFFFF"/>
                </a:solidFill>
                <a:latin typeface="Times New Roman" charset="0"/>
              </a:rPr>
              <a:t>”</a:t>
            </a:r>
            <a:endParaRPr lang="en-US" sz="2800" b="1" dirty="0">
              <a:latin typeface="Times New Roman" charset="0"/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51236" name="Line 4"/>
          <p:cNvSpPr>
            <a:spLocks noChangeShapeType="1"/>
          </p:cNvSpPr>
          <p:nvPr/>
        </p:nvSpPr>
        <p:spPr bwMode="auto">
          <a:xfrm>
            <a:off x="1090863" y="661738"/>
            <a:ext cx="1004235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>
            <a:off x="1090863" y="6400800"/>
            <a:ext cx="1004235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6705600" y="6477003"/>
            <a:ext cx="35052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Sampson &amp; Wilson 1995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3" y="1143000"/>
            <a:ext cx="1718733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3" y="3930318"/>
            <a:ext cx="1905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1"/>
            <a:ext cx="7772400" cy="533399"/>
          </a:xfrm>
        </p:spPr>
        <p:txBody>
          <a:bodyPr/>
          <a:lstStyle/>
          <a:p>
            <a:r>
              <a:rPr lang="en-US" sz="3600" dirty="0"/>
              <a:t>Neighborhood Opportunity Index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990600" y="603127"/>
            <a:ext cx="10058400" cy="350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1" y="687798"/>
            <a:ext cx="6858000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Institutions: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number &amp; quality of schools, early childhood centers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Influences shaping norms and expectations: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(high school graduation rate, adults with high skill jobs)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Economic Resources: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income, home ownership, employment, public assistance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Environmental Quality: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air, water, soil pollution, hazardous waste sites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Resources for health: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green space, healthy food outlets, walkability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990600" y="6383179"/>
            <a:ext cx="10058400" cy="2921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41239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Acevedo-Garcia, Health Affairs, 2020, Diversitydatakids.org 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687798"/>
            <a:ext cx="3200400" cy="1826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3400" y="63831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Shutterstock.com</a:t>
            </a: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ACD1C77B-C1D7-E448-AC5B-547403A64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2589432"/>
            <a:ext cx="3200399" cy="183016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3B60BD51-C3AE-1E43-BB57-795A992C8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036" y="4495800"/>
            <a:ext cx="3139764" cy="16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54166"/>
            <a:ext cx="111252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Percentage of Children at Neighborhood Opportunity Level</a:t>
            </a:r>
          </a:p>
        </p:txBody>
      </p:sp>
      <p:graphicFrame>
        <p:nvGraphicFramePr>
          <p:cNvPr id="332803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751012" y="1266422"/>
          <a:ext cx="8383588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76606" imgH="5995325" progId="MSGraph.Chart.8">
                  <p:embed followColorScheme="full"/>
                </p:oleObj>
              </mc:Choice>
              <mc:Fallback>
                <p:oleObj name="Chart" r:id="rId2" imgW="8876606" imgH="5995325" progId="MSGraph.Chart.8">
                  <p:embed followColorScheme="full"/>
                  <p:pic>
                    <p:nvPicPr>
                      <p:cNvPr id="3328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2" y="1266422"/>
                        <a:ext cx="8383588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4" name="Line 4"/>
          <p:cNvSpPr>
            <a:spLocks noChangeShapeType="1"/>
          </p:cNvSpPr>
          <p:nvPr/>
        </p:nvSpPr>
        <p:spPr bwMode="auto">
          <a:xfrm>
            <a:off x="990600" y="1066800"/>
            <a:ext cx="10058400" cy="447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332805" name="Line 5"/>
          <p:cNvSpPr>
            <a:spLocks noChangeShapeType="1"/>
          </p:cNvSpPr>
          <p:nvPr/>
        </p:nvSpPr>
        <p:spPr bwMode="auto">
          <a:xfrm>
            <a:off x="1066800" y="6553200"/>
            <a:ext cx="9982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6477000"/>
            <a:ext cx="952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D. Acevedo-Garcia et al, Health Affairs,  2020, Diversitydatakids.org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5544" y="1071279"/>
            <a:ext cx="42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100 largest Metropolitan areas</a:t>
            </a:r>
          </a:p>
        </p:txBody>
      </p:sp>
    </p:spTree>
    <p:extLst>
      <p:ext uri="{BB962C8B-B14F-4D97-AF65-F5344CB8AC3E}">
        <p14:creationId xmlns:p14="http://schemas.microsoft.com/office/powerpoint/2010/main" val="2923518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3962400"/>
          </a:xfrm>
        </p:spPr>
        <p:txBody>
          <a:bodyPr/>
          <a:lstStyle/>
          <a:p>
            <a:pPr eaLnBrk="1" hangingPunct="1"/>
            <a:r>
              <a:rPr lang="en-US" altLang="en-US" sz="3600" i="1" dirty="0"/>
              <a:t>Segregation is </a:t>
            </a:r>
            <a:r>
              <a:rPr lang="en-US" altLang="en-US" sz="3600" i="1" dirty="0">
                <a:solidFill>
                  <a:srgbClr val="FCFBFF"/>
                </a:solidFill>
              </a:rPr>
              <a:t>the</a:t>
            </a:r>
            <a:r>
              <a:rPr lang="en-US" altLang="en-US" sz="3600" i="1" dirty="0"/>
              <a:t> central driver of the Large Racial/Ethnic Differences in SES</a:t>
            </a:r>
          </a:p>
        </p:txBody>
      </p:sp>
    </p:spTree>
    <p:extLst>
      <p:ext uri="{BB962C8B-B14F-4D97-AF65-F5344CB8AC3E}">
        <p14:creationId xmlns:p14="http://schemas.microsoft.com/office/powerpoint/2010/main" val="122031384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86100" y="38100"/>
            <a:ext cx="6248400" cy="762000"/>
          </a:xfrm>
        </p:spPr>
        <p:txBody>
          <a:bodyPr/>
          <a:lstStyle/>
          <a:p>
            <a:pPr algn="l" eaLnBrk="1" hangingPunct="1"/>
            <a:r>
              <a:rPr lang="en-US" sz="3600" dirty="0"/>
              <a:t>Residential Segregation and SES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914399"/>
            <a:ext cx="9144000" cy="5334000"/>
          </a:xfrm>
        </p:spPr>
        <p:txBody>
          <a:bodyPr/>
          <a:lstStyle/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A study of the effects of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segregation on young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African American adults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found that the </a:t>
            </a:r>
            <a:r>
              <a:rPr lang="en-US" dirty="0">
                <a:solidFill>
                  <a:srgbClr val="FFFFFF"/>
                </a:solidFill>
              </a:rPr>
              <a:t>elimination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of segregation</a:t>
            </a:r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would erase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/>
              <a:t>black-white differences in:</a:t>
            </a:r>
          </a:p>
          <a:p>
            <a:pPr marL="982663" lvl="1" indent="-476250" eaLnBrk="1" hangingPunct="1">
              <a:buFont typeface="Wingdings" pitchFamily="2" charset="2"/>
              <a:buChar char="§"/>
            </a:pPr>
            <a:r>
              <a:rPr lang="en-US" sz="3200" dirty="0"/>
              <a:t>Earnings</a:t>
            </a:r>
          </a:p>
          <a:p>
            <a:pPr marL="982663" lvl="1" indent="-476250" eaLnBrk="1" hangingPunct="1">
              <a:buFont typeface="Wingdings" pitchFamily="2" charset="2"/>
              <a:buChar char="§"/>
            </a:pPr>
            <a:r>
              <a:rPr lang="en-US" sz="3200" dirty="0"/>
              <a:t>High School Graduation Rate</a:t>
            </a:r>
          </a:p>
          <a:p>
            <a:pPr marL="982663" lvl="1" indent="-476250" eaLnBrk="1" hangingPunct="1">
              <a:buFont typeface="Wingdings" pitchFamily="2" charset="2"/>
              <a:buChar char="§"/>
            </a:pPr>
            <a:r>
              <a:rPr lang="en-US" sz="3200" dirty="0"/>
              <a:t>Unemployment</a:t>
            </a:r>
          </a:p>
          <a:p>
            <a:pPr marL="0" indent="0" eaLnBrk="1" hangingPunct="1">
              <a:buNone/>
            </a:pPr>
            <a:r>
              <a:rPr lang="en-US" dirty="0"/>
              <a:t>And reduce racial differences in single motherhood by two-thirds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990600" y="762000"/>
            <a:ext cx="10363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990600" y="6400800"/>
            <a:ext cx="10363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752600" y="6477000"/>
            <a:ext cx="6629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David Cutler &amp; 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Glaeser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Quarterly J Economics, 1997</a:t>
            </a:r>
          </a:p>
        </p:txBody>
      </p:sp>
      <p:pic>
        <p:nvPicPr>
          <p:cNvPr id="2" name="Picture 1" descr="David Cut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66800"/>
            <a:ext cx="3581400" cy="29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09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371600" y="1355932"/>
          <a:ext cx="9372600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9297206" imgH="4919898" progId="Excel.Chart.8">
                  <p:embed/>
                </p:oleObj>
              </mc:Choice>
              <mc:Fallback>
                <p:oleObj name="Chart" r:id="rId3" imgW="9297206" imgH="4919898" progId="Excel.Chart.8">
                  <p:embed/>
                  <p:pic>
                    <p:nvPicPr>
                      <p:cNvPr id="409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55932"/>
                        <a:ext cx="9372600" cy="492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838200" y="1035049"/>
            <a:ext cx="10134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838200" y="6245224"/>
            <a:ext cx="10134600" cy="4762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Life Expectancy Lags, 1950-2010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209800" y="6338888"/>
            <a:ext cx="7696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Source: NCHS, Health United States, 2013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081359" y="2968625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63.6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681413" y="2341564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70.6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096419" y="322466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60.8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755900" y="2341564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69.1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562600" y="195897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74.4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464300" y="180657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76.1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6845300" y="2478882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69.1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918200" y="2554495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68.2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648200" y="220980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71.7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973638" y="296862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64.1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7772400" y="228600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71.4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8686800" y="1903411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74.7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8305800" y="1546225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78.8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369175" y="1665289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77.6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753444"/>
      </p:ext>
    </p:extLst>
  </p:cSld>
  <p:clrMapOvr>
    <a:masterClrMapping/>
  </p:clrMapOvr>
  <p:transition advTm="10000">
    <p:pull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472" y="381004"/>
            <a:ext cx="8348731" cy="380994"/>
          </a:xfrm>
        </p:spPr>
        <p:txBody>
          <a:bodyPr/>
          <a:lstStyle/>
          <a:p>
            <a:pPr algn="l"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 Intergenerational Study</a:t>
            </a:r>
            <a:endParaRPr lang="en-US" altLang="en-US" sz="36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69895"/>
            <a:ext cx="11022378" cy="2590808"/>
          </a:xfrm>
        </p:spPr>
        <p:txBody>
          <a:bodyPr/>
          <a:lstStyle/>
          <a:p>
            <a:pPr marL="274320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  <a:r>
              <a:rPr lang="en-US" sz="2800" dirty="0">
                <a:solidFill>
                  <a:srgbClr val="FCF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neighborhoods that differ in access to opportunity</a:t>
            </a:r>
          </a:p>
          <a:p>
            <a:pPr marL="274320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 boys do well in neighborhoods with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resources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(low poverty)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good race-specific factors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(high father presence, less racial bias)</a:t>
            </a:r>
          </a:p>
          <a:p>
            <a:pPr marL="274320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problem: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essentially no such neighborhoods in America</a:t>
            </a:r>
          </a:p>
          <a:p>
            <a:pPr marL="274320" lvl="1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F497D"/>
              </a:buClr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1F497D"/>
              </a:buClr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275277" y="838196"/>
            <a:ext cx="10873986" cy="400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483823" y="6436903"/>
            <a:ext cx="10665440" cy="400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299411" y="6436905"/>
            <a:ext cx="7848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Raj Chetty et al, “Race &amp; Econ Opportunity” NBER Working Paper,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3CE8E-719A-6A48-924B-2CF100F50A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89" y="685783"/>
            <a:ext cx="4408135" cy="2831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824" y="954486"/>
            <a:ext cx="69115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Inequity usu. studied in one generation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Intergenerational analysis, linking parents &amp; kids, US pop,1989-2015</a:t>
            </a:r>
          </a:p>
          <a:p>
            <a:pPr marL="274320" marR="0" lvl="1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Black boys have lower earnings than white boys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99% of Census tracts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America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controlling for parental income)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5"/>
          <p:cNvSpPr>
            <a:spLocks noChangeShapeType="1"/>
          </p:cNvSpPr>
          <p:nvPr/>
        </p:nvSpPr>
        <p:spPr bwMode="auto">
          <a:xfrm>
            <a:off x="533400" y="760867"/>
            <a:ext cx="10820400" cy="113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2" name="Line 5"/>
          <p:cNvSpPr>
            <a:spLocks noChangeShapeType="1"/>
          </p:cNvSpPr>
          <p:nvPr/>
        </p:nvSpPr>
        <p:spPr bwMode="auto">
          <a:xfrm>
            <a:off x="533400" y="6474733"/>
            <a:ext cx="10820400" cy="226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4" name="Title 3"/>
          <p:cNvSpPr>
            <a:spLocks noGrp="1"/>
          </p:cNvSpPr>
          <p:nvPr>
            <p:ph type="title"/>
          </p:nvPr>
        </p:nvSpPr>
        <p:spPr>
          <a:xfrm>
            <a:off x="2819400" y="67459"/>
            <a:ext cx="7924800" cy="693408"/>
          </a:xfrm>
        </p:spPr>
        <p:txBody>
          <a:bodyPr/>
          <a:lstStyle/>
          <a:p>
            <a:pPr algn="l"/>
            <a:r>
              <a:rPr lang="en-US" sz="4000" dirty="0">
                <a:latin typeface="Times New Roman" charset="0"/>
                <a:ea typeface="MS PGothic" charset="0"/>
              </a:rPr>
              <a:t>Inequities by Design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953221"/>
            <a:ext cx="11277600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Racial inequities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in SES that matter                                    for life &amp; health do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not reflect a</a:t>
            </a:r>
            <a:r>
              <a:rPr lang="en-US" sz="3600" kern="0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                 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 do reflect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broken system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Instead, they reflect a carefully crafted system,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functioning as planned – successfully implementing social policies, many of which are rooted in racism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They</a:t>
            </a:r>
            <a:r>
              <a:rPr lang="en-US" sz="3600" kern="0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are not accidents, random events or acts of God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They are not caused just by the bad choices of individuals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Racism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has produced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a truly “rigged system”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1027" name="Picture 4" descr="image0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4606" y="67459"/>
            <a:ext cx="4480334" cy="26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5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763000" cy="6096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Segregation, SES, Stress and Health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6172200" cy="56832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dirty="0"/>
              <a:t>Lower economic status, living in disadvantaged, segregated, neighborhoods leads to to higher levels of exposure and greater clustering of: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1. Economic Stressors</a:t>
            </a:r>
            <a:br>
              <a:rPr lang="en-US" altLang="en-US" dirty="0"/>
            </a:br>
            <a:r>
              <a:rPr lang="en-US" altLang="en-US" dirty="0"/>
              <a:t>2. Psychosocial Stressors</a:t>
            </a:r>
            <a:br>
              <a:rPr lang="en-US" altLang="en-US" dirty="0"/>
            </a:br>
            <a:r>
              <a:rPr lang="en-US" altLang="en-US" dirty="0"/>
              <a:t>3. Physical &amp; Chemical Stressors</a:t>
            </a:r>
            <a:endParaRPr lang="en-US" sz="2400" dirty="0"/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990600" y="6311904"/>
            <a:ext cx="10058400" cy="1269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1066800" y="685800"/>
            <a:ext cx="9982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752600" y="6388103"/>
            <a:ext cx="845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Williams, J Health and Soc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ial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Behavior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2016                  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photo from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pixels.com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3" name="Picture 2" descr="A picture containing person, indoor, young, boy&#10;&#10;Description automatically generated">
            <a:extLst>
              <a:ext uri="{FF2B5EF4-FFF2-40B4-BE49-F238E27FC236}">
                <a16:creationId xmlns:a16="http://schemas.microsoft.com/office/drawing/2014/main" id="{BAE9B317-10C0-8448-B351-2E378AB826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1364355"/>
            <a:ext cx="3658204" cy="45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253891" y="381000"/>
            <a:ext cx="633047" cy="3942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2895600" y="1143000"/>
            <a:ext cx="7010400" cy="51932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2895600" y="153785"/>
            <a:ext cx="7010400" cy="9165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883875" y="575246"/>
            <a:ext cx="3033850" cy="51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that Racism Built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20100-BDA7-4BF0-AD85-DF20159AEF1B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4831374" y="2039727"/>
            <a:ext cx="564361" cy="864115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DF3EDB-176B-4DD9-AA60-90B08531CA1D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4791258" y="2667000"/>
            <a:ext cx="604477" cy="1627307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492141" y="2971800"/>
            <a:ext cx="1299117" cy="31276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Forces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3733800" y="2667000"/>
            <a:ext cx="0" cy="27278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278371" y="2743200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492140" y="1503948"/>
            <a:ext cx="1299118" cy="116305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as a  societal 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DD4854-A940-47A9-B55D-2AA00987BC83}"/>
              </a:ext>
            </a:extLst>
          </p:cNvPr>
          <p:cNvSpPr/>
          <p:nvPr/>
        </p:nvSpPr>
        <p:spPr>
          <a:xfrm>
            <a:off x="5395735" y="2393547"/>
            <a:ext cx="2148065" cy="1020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Structural/ Institutional Racism (e.g. Segregation)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A570A18-42BF-45DD-AA7C-688773CE2248}"/>
              </a:ext>
            </a:extLst>
          </p:cNvPr>
          <p:cNvSpPr/>
          <p:nvPr/>
        </p:nvSpPr>
        <p:spPr>
          <a:xfrm>
            <a:off x="5395735" y="3559414"/>
            <a:ext cx="1995665" cy="1469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Discrimination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DA2A3-3322-D746-B7C9-3A238FC6B00D}"/>
              </a:ext>
            </a:extLst>
          </p:cNvPr>
          <p:cNvSpPr txBox="1"/>
          <p:nvPr/>
        </p:nvSpPr>
        <p:spPr>
          <a:xfrm>
            <a:off x="1828800" y="6336268"/>
            <a:ext cx="944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99550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905000"/>
            <a:ext cx="6629400" cy="990600"/>
          </a:xfrm>
        </p:spPr>
        <p:txBody>
          <a:bodyPr/>
          <a:lstStyle/>
          <a:p>
            <a:pPr algn="l" eaLnBrk="1" hangingPunct="1"/>
            <a:br>
              <a:rPr lang="en-US" altLang="en-US" sz="3600" i="1" dirty="0"/>
            </a:br>
            <a:br>
              <a:rPr lang="en-US" altLang="en-US" sz="3600" i="1" dirty="0"/>
            </a:br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altLang="en-US" sz="3600" i="1" dirty="0"/>
              <a:t>Individual Discrimination</a:t>
            </a:r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sz="3600" dirty="0">
                <a:latin typeface="Times New Roman" charset="0"/>
              </a:rPr>
              <a:t> </a:t>
            </a:r>
            <a:br>
              <a:rPr lang="en-US" sz="3600" dirty="0">
                <a:latin typeface="Times New Roman" charset="0"/>
              </a:rPr>
            </a:br>
            <a:r>
              <a:rPr lang="en-US" sz="3600" dirty="0">
                <a:latin typeface="Times New Roman" charset="0"/>
              </a:rPr>
              <a:t>Experiences of discrimination are an </a:t>
            </a:r>
            <a:r>
              <a:rPr lang="en-US" sz="3600" dirty="0">
                <a:solidFill>
                  <a:srgbClr val="FCFBFF"/>
                </a:solidFill>
                <a:latin typeface="Times New Roman" charset="0"/>
              </a:rPr>
              <a:t>added source</a:t>
            </a:r>
            <a:r>
              <a:rPr lang="en-US" sz="3600" dirty="0">
                <a:latin typeface="Times New Roman" charset="0"/>
              </a:rPr>
              <a:t> of Toxic Stress</a:t>
            </a:r>
          </a:p>
        </p:txBody>
      </p:sp>
    </p:spTree>
    <p:extLst>
      <p:ext uri="{BB962C8B-B14F-4D97-AF65-F5344CB8AC3E}">
        <p14:creationId xmlns:p14="http://schemas.microsoft.com/office/powerpoint/2010/main" val="1618045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0574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Every Day Discrimination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57200" y="858325"/>
            <a:ext cx="11049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In your day-to-day life how often do these happen to you?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You are treated with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less courtesy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than other people.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You are treated with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less respect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than other people.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You receive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poorer service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than other people at restaurants or stores.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People act as if they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think you are not smart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People act as if they are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afraid of you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People act as if they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think you are dishonest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People act as if they’re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better than you are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You are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called names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or insulted.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You are threatened 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harassed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.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What do you think was the </a:t>
            </a:r>
            <a:r>
              <a:rPr kumimoji="0" lang="en-US" sz="25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main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reason for these experiences?</a:t>
            </a: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6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57150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457200" y="761999"/>
            <a:ext cx="10896600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8789" name="Line 5"/>
          <p:cNvSpPr>
            <a:spLocks noChangeShapeType="1"/>
          </p:cNvSpPr>
          <p:nvPr/>
        </p:nvSpPr>
        <p:spPr bwMode="auto">
          <a:xfrm flipV="1">
            <a:off x="228600" y="6304474"/>
            <a:ext cx="11506200" cy="402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9DF13-5B12-4949-806B-275E293C52F3}"/>
              </a:ext>
            </a:extLst>
          </p:cNvPr>
          <p:cNvSpPr txBox="1"/>
          <p:nvPr/>
        </p:nvSpPr>
        <p:spPr>
          <a:xfrm>
            <a:off x="1447800" y="6324599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Williams, Yu, Jackson, Anderson, J Health Psychology, 1997 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922E40B1-A716-8414-B3B0-6CE989AE7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67800" y="2895600"/>
            <a:ext cx="2937570" cy="2838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B43DB3-289A-4F64-417D-6564D9D15896}"/>
              </a:ext>
            </a:extLst>
          </p:cNvPr>
          <p:cNvSpPr txBox="1"/>
          <p:nvPr/>
        </p:nvSpPr>
        <p:spPr>
          <a:xfrm>
            <a:off x="8009890" y="6483224"/>
            <a:ext cx="4182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  <a:hlinkClick r:id="rId4" tooltip="http://www.nigeriancuriosity.com/2009/09/nigerians-discriminatio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  <a:hlinkClick r:id="rId4" tooltip="http://www.nigeriancuriosity.com/2009/09/nigerians-discriminatio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5928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dirty="0">
                <a:latin typeface="Arial"/>
                <a:cs typeface="Arial"/>
              </a:rPr>
              <a:t>Everyday Discrimination and Health</a:t>
            </a:r>
          </a:p>
        </p:txBody>
      </p:sp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914400" y="762000"/>
            <a:ext cx="10134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1066800" y="6400800"/>
            <a:ext cx="9982200" cy="2749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5153" y="922781"/>
            <a:ext cx="2575832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SimSun" panose="02010600030101010101" pitchFamily="2" charset="-122"/>
                <a:cs typeface="Times New Roman" charset="0"/>
              </a:rPr>
              <a:t>Incident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SimSun" panose="02010600030101010101" pitchFamily="2" charset="-122"/>
                <a:cs typeface="Times New Roman" charset="0"/>
              </a:rPr>
              <a:t> -Metabolic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SimSun" panose="02010600030101010101" pitchFamily="2" charset="-122"/>
                <a:cs typeface="Times New Roman" charset="0"/>
              </a:rPr>
              <a:t>   Syndrome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SimSun" panose="02010600030101010101" pitchFamily="2" charset="-122"/>
                <a:cs typeface="Times New Roman" charset="0"/>
              </a:rPr>
              <a:t> -CVD outcomes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SimSun" panose="02010600030101010101" pitchFamily="2" charset="-122"/>
                <a:cs typeface="Times New Roman" charset="0"/>
              </a:rPr>
              <a:t> -Breast cancer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SimSun" panose="02010600030101010101" pitchFamily="2" charset="-122"/>
                <a:cs typeface="Times New Roman" charset="0"/>
              </a:rPr>
              <a:t> -Type 2 diabetes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4938" y="1047603"/>
            <a:ext cx="2662918" cy="12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Nicotine dependence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Binge eating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Smoking &amp; drug use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At-risk drinking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64186" y="967785"/>
            <a:ext cx="31531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coronary artery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calcification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(intima media thickness)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Visceral fat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HRV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Atrial fibrillation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5153" y="3007210"/>
            <a:ext cx="2590800" cy="14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Adult onset asthma 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Nocturnal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amb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. BP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Cognitive function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Increases in SBP, DBP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42126" y="3269391"/>
            <a:ext cx="2019300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139700">
                    <a:srgbClr val="AAE2CA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/>
                <a:ea typeface="MS PGothic" charset="0"/>
                <a:cs typeface="Arial"/>
              </a:rPr>
              <a:t>Sleep duration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glow rad="139700">
                    <a:srgbClr val="AAE2CA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/>
                <a:ea typeface="MS PGothic" charset="0"/>
                <a:cs typeface="Arial"/>
              </a:rPr>
              <a:t>Sleep quality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63493" y="2972654"/>
            <a:ext cx="3200400" cy="175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37920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Inflammation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37920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(CRP, IL-6, e-selectin)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37920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Cortisol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37920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Telomere length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37920"/>
                </a:solidFill>
                <a:effectLst/>
                <a:uLnTx/>
                <a:uFillTx/>
                <a:latin typeface="Times New Roman"/>
                <a:ea typeface="MS PGothic" charset="0"/>
                <a:cs typeface="Arial" charset="0"/>
              </a:rPr>
              <a:t>Allostatic load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0520" y="4742203"/>
            <a:ext cx="2590800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panose="020B0604020202020204" pitchFamily="34" charset="0"/>
              </a:rPr>
              <a:t>Waist circumference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panose="020B0604020202020204" pitchFamily="34" charset="0"/>
              </a:rPr>
              <a:t>Obesity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panose="020B0604020202020204" pitchFamily="34" charset="0"/>
              </a:rPr>
              <a:t>Weight gain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82546" y="4540985"/>
            <a:ext cx="31786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5F2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Breast cancer screening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5F2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Cervical cancer screening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5F2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Lower adherence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5F2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Delays in seeking treatment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7900" y="4600503"/>
            <a:ext cx="2819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F00EF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DSM Disorders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F00EF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Emotional Distress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F00EF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Well-being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F00EF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Changes in personality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F00E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7AA82-0833-8442-874A-502855B3ED1D}"/>
              </a:ext>
            </a:extLst>
          </p:cNvPr>
          <p:cNvSpPr txBox="1"/>
          <p:nvPr/>
        </p:nvSpPr>
        <p:spPr>
          <a:xfrm>
            <a:off x="1828800" y="6400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Williams, Lawrence, Davis &amp; Vu,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Health Services Research,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812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2E340-0663-474B-992C-9192B5C45E5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3740" y="689156"/>
            <a:ext cx="662346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“What the reader must bear in mind is that these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assaults to black dignity and black hope are incessant and cumulative.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Any single one may not be gross. In fact, the major vehicle for racism in this country is offenses done to blacks by whites in this sort of gratuitous, never-ending way. These offenses are microaggressions.” </a:t>
            </a:r>
          </a:p>
          <a:p>
            <a:pPr marL="274320" marR="0" lvl="0" indent="-27432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5" name="Picture 2" descr="Chester Middlebrook Pierce ’48, M.D. ’52, spent 41 years as a Harvard professor, and is revered by his many students as a brilliant, scholarly, kind, and humble professor who brought great dignity and honor to his profession and to the Harvard community.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 bwMode="auto">
          <a:xfrm>
            <a:off x="1983194" y="1602685"/>
            <a:ext cx="3116268" cy="35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CA082-7C68-BD4F-B255-34D4614F598F}"/>
              </a:ext>
            </a:extLst>
          </p:cNvPr>
          <p:cNvSpPr txBox="1"/>
          <p:nvPr/>
        </p:nvSpPr>
        <p:spPr>
          <a:xfrm>
            <a:off x="1676401" y="5198288"/>
            <a:ext cx="342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charset="0"/>
              </a:rPr>
              <a:t>Prof Chester M. Pierce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B3040-6399-6A46-A01E-0510D470389A}"/>
              </a:ext>
            </a:extLst>
          </p:cNvPr>
          <p:cNvSpPr txBox="1"/>
          <p:nvPr/>
        </p:nvSpPr>
        <p:spPr>
          <a:xfrm>
            <a:off x="1766769" y="111007"/>
            <a:ext cx="863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Concept of Microaggressions</a:t>
            </a:r>
          </a:p>
        </p:txBody>
      </p:sp>
      <p:pic>
        <p:nvPicPr>
          <p:cNvPr id="8" name="Picture 2" descr="Chester Middlebrook Pierce ’48, M.D. ’52, spent 41 years as a Harvard professor, and is revered by his many students as a brilliant, scholarly, kind, and humble professor who brought great dignity and honor to his profession and to the Harvard community. ">
            <a:extLst>
              <a:ext uri="{FF2B5EF4-FFF2-40B4-BE49-F238E27FC236}">
                <a16:creationId xmlns:a16="http://schemas.microsoft.com/office/drawing/2014/main" id="{7C16CD1A-6BCC-934F-AAAF-B13C870B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 bwMode="auto">
          <a:xfrm>
            <a:off x="1758539" y="1650026"/>
            <a:ext cx="3423062" cy="35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ester Middlebrook Pierce ’48, M.D. ’52, spent 41 years as a Harvard professor, and is revered by his many students as a brilliant, scholarly, kind, and humble professor who brought great dignity and honor to his profession and to the Harvard community. ">
            <a:extLst>
              <a:ext uri="{FF2B5EF4-FFF2-40B4-BE49-F238E27FC236}">
                <a16:creationId xmlns:a16="http://schemas.microsoft.com/office/drawing/2014/main" id="{D5A201D5-C8B0-AC48-9C99-5401E4F9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 bwMode="auto">
          <a:xfrm>
            <a:off x="1493548" y="1660924"/>
            <a:ext cx="3423062" cy="35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9880E1-DC87-DB4E-A7E3-2FB5EB211612}"/>
              </a:ext>
            </a:extLst>
          </p:cNvPr>
          <p:cNvSpPr txBox="1"/>
          <p:nvPr/>
        </p:nvSpPr>
        <p:spPr>
          <a:xfrm>
            <a:off x="454070" y="596110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Pierce CM. Psychiatric problems of the black minority. In American Handbook of Psychiatry, Vol 2 edited by G Caplan; Basic Books 1974.)This paper references his earlier work (1970) on this topic</a:t>
            </a:r>
          </a:p>
        </p:txBody>
      </p:sp>
    </p:spTree>
    <p:extLst>
      <p:ext uri="{BB962C8B-B14F-4D97-AF65-F5344CB8AC3E}">
        <p14:creationId xmlns:p14="http://schemas.microsoft.com/office/powerpoint/2010/main" val="35148664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8991600" cy="5334000"/>
          </a:xfrm>
        </p:spPr>
        <p:txBody>
          <a:bodyPr/>
          <a:lstStyle/>
          <a:p>
            <a:pPr eaLnBrk="1" hangingPunct="1"/>
            <a:r>
              <a:rPr lang="en-US" sz="4000" b="0" dirty="0">
                <a:latin typeface="Times New Roman" charset="0"/>
              </a:rPr>
              <a:t>Hidden Ways in which Stressors linked to Race and Racism Adversely  affect Health</a:t>
            </a:r>
          </a:p>
        </p:txBody>
      </p:sp>
    </p:spTree>
    <p:extLst>
      <p:ext uri="{BB962C8B-B14F-4D97-AF65-F5344CB8AC3E}">
        <p14:creationId xmlns:p14="http://schemas.microsoft.com/office/powerpoint/2010/main" val="609755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6"/>
          <p:cNvSpPr>
            <a:spLocks noGrp="1" noChangeArrowheads="1"/>
          </p:cNvSpPr>
          <p:nvPr>
            <p:ph type="title"/>
          </p:nvPr>
        </p:nvSpPr>
        <p:spPr>
          <a:xfrm>
            <a:off x="1057055" y="0"/>
            <a:ext cx="10144345" cy="1066800"/>
          </a:xfrm>
        </p:spPr>
        <p:txBody>
          <a:bodyPr/>
          <a:lstStyle/>
          <a:p>
            <a:r>
              <a:rPr lang="en-US" sz="3600" b="0" dirty="0"/>
              <a:t>Worry About Safety of Children </a:t>
            </a:r>
          </a:p>
        </p:txBody>
      </p:sp>
      <p:sp>
        <p:nvSpPr>
          <p:cNvPr id="335875" name="Rectangle 7"/>
          <p:cNvSpPr>
            <a:spLocks noGrp="1" noChangeArrowheads="1"/>
          </p:cNvSpPr>
          <p:nvPr>
            <p:ph idx="1"/>
          </p:nvPr>
        </p:nvSpPr>
        <p:spPr>
          <a:xfrm>
            <a:off x="609600" y="849870"/>
            <a:ext cx="7391400" cy="54630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Study of black women found that most live with a heavy burden of stress due to concern about the racism their children might experience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0FDFF"/>
                </a:solidFill>
              </a:rPr>
              <a:t>Over 70% were very concerned: </a:t>
            </a:r>
          </a:p>
          <a:p>
            <a:pPr marL="0" indent="0">
              <a:buNone/>
            </a:pPr>
            <a:r>
              <a:rPr lang="en-US" sz="3200" dirty="0"/>
              <a:t>    -- that their children might be harmed by</a:t>
            </a:r>
          </a:p>
          <a:p>
            <a:pPr marL="0" indent="0">
              <a:buNone/>
            </a:pPr>
            <a:r>
              <a:rPr lang="en-US" sz="3200" dirty="0"/>
              <a:t>    the police </a:t>
            </a:r>
          </a:p>
          <a:p>
            <a:pPr marL="0" indent="0">
              <a:buNone/>
            </a:pPr>
            <a:r>
              <a:rPr lang="en-US" sz="3200" dirty="0"/>
              <a:t>    -- that their children might get stopped in</a:t>
            </a:r>
          </a:p>
          <a:p>
            <a:pPr marL="0" indent="0">
              <a:buNone/>
            </a:pPr>
            <a:r>
              <a:rPr lang="en-US" sz="3200" dirty="0"/>
              <a:t>    a predominantly white neighborhood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Times New Roman" charset="0"/>
            </a:endParaRPr>
          </a:p>
        </p:txBody>
      </p:sp>
      <p:sp>
        <p:nvSpPr>
          <p:cNvPr id="335876" name="Line 4"/>
          <p:cNvSpPr>
            <a:spLocks noChangeShapeType="1"/>
          </p:cNvSpPr>
          <p:nvPr/>
        </p:nvSpPr>
        <p:spPr bwMode="auto">
          <a:xfrm>
            <a:off x="1057055" y="6324599"/>
            <a:ext cx="10220545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35877" name="Line 5"/>
          <p:cNvSpPr>
            <a:spLocks noChangeShapeType="1"/>
          </p:cNvSpPr>
          <p:nvPr/>
        </p:nvSpPr>
        <p:spPr bwMode="auto">
          <a:xfrm>
            <a:off x="1057055" y="838200"/>
            <a:ext cx="1014434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055" y="6336268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A.Vines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&amp; D. Baird Journal National Med Assoc, 2009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F5C87B-6C4C-435F-A926-602AC0F943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51768"/>
            <a:ext cx="4048109" cy="3128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3BD432-86F9-42CF-BC0F-2865F6B67C73}"/>
              </a:ext>
            </a:extLst>
          </p:cNvPr>
          <p:cNvSpPr txBox="1"/>
          <p:nvPr/>
        </p:nvSpPr>
        <p:spPr>
          <a:xfrm>
            <a:off x="8686800" y="6324601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9514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3498" y="22908"/>
            <a:ext cx="8874659" cy="1104423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rgbClr val="FCF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Decline: 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Expectancy at Birth, 2019-2020</a:t>
            </a:r>
          </a:p>
        </p:txBody>
      </p:sp>
      <p:sp>
        <p:nvSpPr>
          <p:cNvPr id="794628" name="Line 4"/>
          <p:cNvSpPr>
            <a:spLocks noChangeShapeType="1"/>
          </p:cNvSpPr>
          <p:nvPr/>
        </p:nvSpPr>
        <p:spPr bwMode="auto">
          <a:xfrm>
            <a:off x="762000" y="914401"/>
            <a:ext cx="10363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94629" name="Line 5"/>
          <p:cNvSpPr>
            <a:spLocks noChangeShapeType="1"/>
          </p:cNvSpPr>
          <p:nvPr/>
        </p:nvSpPr>
        <p:spPr bwMode="auto">
          <a:xfrm>
            <a:off x="762000" y="6400800"/>
            <a:ext cx="10363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94640" name="Text Box 16"/>
          <p:cNvSpPr txBox="1">
            <a:spLocks noChangeArrowheads="1"/>
          </p:cNvSpPr>
          <p:nvPr/>
        </p:nvSpPr>
        <p:spPr bwMode="auto">
          <a:xfrm>
            <a:off x="1817953" y="6400800"/>
            <a:ext cx="8665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itchFamily="18" charset="0"/>
              </a:rPr>
              <a:t>Arias et al, NVSS July 2021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19846" y="3197853"/>
            <a:ext cx="2294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Changes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4968" y="5616714"/>
            <a:ext cx="130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Hispanic Male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5222" y="5616714"/>
            <a:ext cx="107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White Male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3336" y="5616714"/>
            <a:ext cx="107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White Female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713498" y="1309428"/>
          <a:ext cx="8874659" cy="421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C9C097-5074-6045-BB52-4A5DB181F9C5}"/>
              </a:ext>
            </a:extLst>
          </p:cNvPr>
          <p:cNvSpPr txBox="1"/>
          <p:nvPr/>
        </p:nvSpPr>
        <p:spPr>
          <a:xfrm>
            <a:off x="3962400" y="563565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Male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329A0-662B-3F42-B400-965BB0D2B2FB}"/>
              </a:ext>
            </a:extLst>
          </p:cNvPr>
          <p:cNvSpPr txBox="1"/>
          <p:nvPr/>
        </p:nvSpPr>
        <p:spPr>
          <a:xfrm>
            <a:off x="5257800" y="56388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Female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85AB4-F3D7-4741-B410-C3667B99C5D8}"/>
              </a:ext>
            </a:extLst>
          </p:cNvPr>
          <p:cNvSpPr txBox="1"/>
          <p:nvPr/>
        </p:nvSpPr>
        <p:spPr>
          <a:xfrm>
            <a:off x="6781800" y="563565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Hispanic Female</a:t>
            </a:r>
          </a:p>
        </p:txBody>
      </p:sp>
    </p:spTree>
    <p:extLst>
      <p:ext uri="{BB962C8B-B14F-4D97-AF65-F5344CB8AC3E}">
        <p14:creationId xmlns:p14="http://schemas.microsoft.com/office/powerpoint/2010/main" val="2667484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061625" cy="729734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</a:rPr>
              <a:t>Police Stops and Mother’s Health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6249"/>
            <a:ext cx="7239000" cy="5013055"/>
          </a:xfrm>
        </p:spPr>
        <p:txBody>
          <a:bodyPr/>
          <a:lstStyle/>
          <a:p>
            <a:pPr lvl="0"/>
            <a:r>
              <a:rPr lang="en-US" dirty="0"/>
              <a:t>A study of over 3,000 mothers in 20 cities (Fragile Families Study) </a:t>
            </a:r>
          </a:p>
          <a:p>
            <a:pPr lvl="0"/>
            <a:r>
              <a:rPr lang="en-US" dirty="0"/>
              <a:t>23% of urban youth are stopped by the police by the age of 15</a:t>
            </a:r>
          </a:p>
          <a:p>
            <a:pPr lvl="0"/>
            <a:r>
              <a:rPr lang="en-US" dirty="0"/>
              <a:t>Mothers of youth who were stopped by the police are more than </a:t>
            </a:r>
            <a:r>
              <a:rPr lang="en-US" dirty="0">
                <a:solidFill>
                  <a:srgbClr val="F0FDFF"/>
                </a:solidFill>
              </a:rPr>
              <a:t>twice as likely to report both depression- and anxiety-related sleep difficulties.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1447800" y="882134"/>
            <a:ext cx="9220200" cy="2852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V="1">
            <a:off x="990600" y="6194197"/>
            <a:ext cx="10668000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6194199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Dylan Jackson &amp; Kristin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Turney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Journal of Urban Health, 2021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175876"/>
            <a:ext cx="2961382" cy="1967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3982" y="3160051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410391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1924"/>
            <a:ext cx="8839201" cy="670412"/>
          </a:xfrm>
        </p:spPr>
        <p:txBody>
          <a:bodyPr/>
          <a:lstStyle/>
          <a:p>
            <a:pPr eaLnBrk="1" hangingPunct="1"/>
            <a:r>
              <a:rPr lang="en-US" altLang="en-US" sz="3400" dirty="0">
                <a:solidFill>
                  <a:srgbClr val="FFFF00"/>
                </a:solidFill>
              </a:rPr>
              <a:t>Police Violence and Health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600" b="1" dirty="0">
              <a:solidFill>
                <a:srgbClr val="FFFF00"/>
              </a:solidFill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66800" y="777240"/>
            <a:ext cx="9448801" cy="5562748"/>
          </a:xfrm>
        </p:spPr>
        <p:txBody>
          <a:bodyPr/>
          <a:lstStyle/>
          <a:p>
            <a:r>
              <a:rPr lang="en-US" dirty="0"/>
              <a:t>Frequent media reports of incidents of police violence directed to black, Latino, and Native American communities </a:t>
            </a:r>
          </a:p>
          <a:p>
            <a:r>
              <a:rPr lang="en-US" dirty="0"/>
              <a:t>These are stressors that negatively affect health of larger community</a:t>
            </a:r>
          </a:p>
          <a:p>
            <a:r>
              <a:rPr lang="en-US" dirty="0"/>
              <a:t>Recent national, quasi-experimental study: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FFFFFF"/>
                </a:solidFill>
              </a:rPr>
              <a:t>Police killings of unarmed blacks lead to declines in mental health among blacks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FFFFFF"/>
                </a:solidFill>
              </a:rPr>
              <a:t>    in general population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FFFFFF"/>
                </a:solidFill>
              </a:rPr>
              <a:t>    3 months after event </a:t>
            </a:r>
          </a:p>
          <a:p>
            <a:r>
              <a:rPr lang="en-US" sz="3200" dirty="0"/>
              <a:t>No effect on whites</a:t>
            </a:r>
          </a:p>
          <a:p>
            <a:endParaRPr lang="en-US" sz="2400" dirty="0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1066800" y="761999"/>
            <a:ext cx="10058399" cy="15239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1066800" y="6248400"/>
            <a:ext cx="10058399" cy="4579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7353" y="6294194"/>
            <a:ext cx="834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Venkataramani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Williams &amp;  Tsai,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Lancet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C81BE-561C-204C-93EC-EA401E826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199" y="3768754"/>
            <a:ext cx="4190999" cy="24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05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253891" y="381000"/>
            <a:ext cx="633047" cy="3942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3200400" y="1102707"/>
            <a:ext cx="6553200" cy="5180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3048000" y="152400"/>
            <a:ext cx="6858000" cy="9165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424530" y="555530"/>
            <a:ext cx="3839861" cy="547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that Racism Built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CF9A0C-CDCF-42FF-B06B-3095515F1B8F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5151390" y="1955175"/>
            <a:ext cx="479034" cy="148602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20100-BDA7-4BF0-AD85-DF20159AEF1B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046606" y="2270859"/>
            <a:ext cx="564361" cy="1349895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DF3EDB-176B-4DD9-AA60-90B08531CA1D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4791258" y="3505717"/>
            <a:ext cx="819709" cy="1664178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657600" y="2922361"/>
            <a:ext cx="1379408" cy="2957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Forces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Events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1616AE-A72C-4D6C-B34A-037DA9331B74}"/>
              </a:ext>
            </a:extLst>
          </p:cNvPr>
          <p:cNvCxnSpPr>
            <a:cxnSpLocks/>
            <a:stCxn id="48" idx="2"/>
            <a:endCxn id="59" idx="0"/>
          </p:cNvCxnSpPr>
          <p:nvPr/>
        </p:nvCxnSpPr>
        <p:spPr>
          <a:xfrm>
            <a:off x="6653583" y="4191000"/>
            <a:ext cx="0" cy="509990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12E529-AADF-45C3-A36D-39EDE9E6522A}"/>
              </a:ext>
            </a:extLst>
          </p:cNvPr>
          <p:cNvCxnSpPr>
            <a:cxnSpLocks/>
          </p:cNvCxnSpPr>
          <p:nvPr/>
        </p:nvCxnSpPr>
        <p:spPr>
          <a:xfrm flipV="1">
            <a:off x="6057900" y="2657613"/>
            <a:ext cx="0" cy="390387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FE4A47-8DD2-4527-8A66-2A51667433CF}"/>
              </a:ext>
            </a:extLst>
          </p:cNvPr>
          <p:cNvCxnSpPr>
            <a:cxnSpLocks/>
          </p:cNvCxnSpPr>
          <p:nvPr/>
        </p:nvCxnSpPr>
        <p:spPr>
          <a:xfrm>
            <a:off x="7239000" y="2418489"/>
            <a:ext cx="1" cy="503873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4001584" y="2619497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424530" y="2712503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657600" y="1523534"/>
            <a:ext cx="1379407" cy="10959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as a  societal system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195372-99A2-47A9-A0BA-43FE287BB700}"/>
              </a:ext>
            </a:extLst>
          </p:cNvPr>
          <p:cNvSpPr/>
          <p:nvPr/>
        </p:nvSpPr>
        <p:spPr>
          <a:xfrm>
            <a:off x="5630424" y="1319550"/>
            <a:ext cx="2065775" cy="1271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 Racism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Stereotypes, Stigma, Implicit &amp; Explicit biases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DD4854-A940-47A9-B55D-2AA00987BC83}"/>
              </a:ext>
            </a:extLst>
          </p:cNvPr>
          <p:cNvSpPr/>
          <p:nvPr/>
        </p:nvSpPr>
        <p:spPr>
          <a:xfrm>
            <a:off x="5610967" y="3050508"/>
            <a:ext cx="2085232" cy="1140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Institutional/ Structural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(e.g. Segregation)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A570A18-42BF-45DD-AA7C-688773CE2248}"/>
              </a:ext>
            </a:extLst>
          </p:cNvPr>
          <p:cNvSpPr/>
          <p:nvPr/>
        </p:nvSpPr>
        <p:spPr>
          <a:xfrm>
            <a:off x="5610967" y="4700990"/>
            <a:ext cx="2085232" cy="937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Discrimination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D0C6B-56C6-AC4B-AC9F-99F312E01D36}"/>
              </a:ext>
            </a:extLst>
          </p:cNvPr>
          <p:cNvSpPr txBox="1"/>
          <p:nvPr/>
        </p:nvSpPr>
        <p:spPr>
          <a:xfrm>
            <a:off x="1828800" y="6336268"/>
            <a:ext cx="929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1450800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610600" cy="4876800"/>
          </a:xfrm>
        </p:spPr>
        <p:txBody>
          <a:bodyPr/>
          <a:lstStyle/>
          <a:p>
            <a:pPr eaLnBrk="1" hangingPunct="1"/>
            <a:r>
              <a:rPr lang="en-US" sz="3600" dirty="0"/>
              <a:t> Negative stereotypes about race remain deeply embedded in our culture</a:t>
            </a:r>
            <a:br>
              <a:rPr lang="en-US" sz="3600" dirty="0"/>
            </a:br>
            <a:br>
              <a:rPr lang="en-US" sz="3600" dirty="0">
                <a:latin typeface="Times New Roman" charset="0"/>
              </a:rPr>
            </a:br>
            <a:r>
              <a:rPr lang="en-US" sz="3600" dirty="0">
                <a:latin typeface="Times New Roman" charset="0"/>
              </a:rPr>
              <a:t> </a:t>
            </a:r>
            <a:r>
              <a:rPr lang="en-US" sz="3600" dirty="0">
                <a:solidFill>
                  <a:srgbClr val="FCFBFF"/>
                </a:solidFill>
                <a:latin typeface="Times New Roman" charset="0"/>
              </a:rPr>
              <a:t>These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Stereotypes Trigger Racial Discrimination that Reduces Access to Societal Resources</a:t>
            </a:r>
            <a:br>
              <a:rPr lang="en-US" sz="3600" dirty="0">
                <a:solidFill>
                  <a:srgbClr val="FFFFFF"/>
                </a:solidFill>
                <a:latin typeface="Times New Roman" charset="0"/>
              </a:rPr>
            </a:br>
            <a:r>
              <a:rPr lang="en-US" sz="3600" dirty="0">
                <a:latin typeface="Times New Roman" charset="0"/>
              </a:rPr>
              <a:t> </a:t>
            </a:r>
            <a:br>
              <a:rPr lang="en-US" sz="3600" dirty="0">
                <a:latin typeface="Times New Roman" charset="0"/>
              </a:rPr>
            </a:br>
            <a:endParaRPr lang="en-US" sz="3600" dirty="0">
              <a:latin typeface="Times New Roman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213" y="3733800"/>
            <a:ext cx="4391574" cy="28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3675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3962400"/>
          </a:xfrm>
        </p:spPr>
        <p:txBody>
          <a:bodyPr/>
          <a:lstStyle/>
          <a:p>
            <a:pPr eaLnBrk="1" hangingPunct="1"/>
            <a:r>
              <a:rPr lang="en-US" sz="3600" i="1" dirty="0"/>
              <a:t>Where do Negative Racial Stereotypes come from? </a:t>
            </a:r>
          </a:p>
        </p:txBody>
      </p:sp>
    </p:spTree>
    <p:extLst>
      <p:ext uri="{BB962C8B-B14F-4D97-AF65-F5344CB8AC3E}">
        <p14:creationId xmlns:p14="http://schemas.microsoft.com/office/powerpoint/2010/main" val="3911985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Racial Stereotypes in Our Culture</a:t>
            </a:r>
            <a:endParaRPr lang="en-US" sz="3200" dirty="0"/>
          </a:p>
        </p:txBody>
      </p:sp>
      <p:sp>
        <p:nvSpPr>
          <p:cNvPr id="148484" name="Line 4"/>
          <p:cNvSpPr>
            <a:spLocks noChangeShapeType="1"/>
          </p:cNvSpPr>
          <p:nvPr/>
        </p:nvSpPr>
        <p:spPr bwMode="auto">
          <a:xfrm>
            <a:off x="533400" y="762004"/>
            <a:ext cx="10591800" cy="761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48485" name="Line 5"/>
          <p:cNvSpPr>
            <a:spLocks noChangeShapeType="1"/>
          </p:cNvSpPr>
          <p:nvPr/>
        </p:nvSpPr>
        <p:spPr bwMode="auto">
          <a:xfrm>
            <a:off x="533400" y="6400800"/>
            <a:ext cx="10591800" cy="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400800"/>
            <a:ext cx="739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Verhaeghen et al. British J Psychology, 2011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9600" y="762004"/>
            <a:ext cx="7391400" cy="563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568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BEAGLE Project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568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10 million words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568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Sample of books, newspapers, magazine articles, etc. that average college-level student would read in lifetime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568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Allows us to assess how often Americans have seen or heard words paired together over their lifetime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3E1FAC1-09A5-FFC3-1D51-30AD5D70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01000" y="2304098"/>
            <a:ext cx="3962391" cy="26415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C7C0A0-7CEE-D3B1-604C-D81CD5D00287}"/>
              </a:ext>
            </a:extLst>
          </p:cNvPr>
          <p:cNvSpPr txBox="1"/>
          <p:nvPr/>
        </p:nvSpPr>
        <p:spPr>
          <a:xfrm>
            <a:off x="8001000" y="6475884"/>
            <a:ext cx="3200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hlinkClick r:id="rId4" tooltip="https://pediaa.com/difference-between-culture-and-cust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1"/>
                </a:solidFill>
              </a:rPr>
              <a:t> by Unknown Author is licensed under </a:t>
            </a:r>
            <a:r>
              <a:rPr lang="en-US" sz="900" dirty="0">
                <a:solidFill>
                  <a:schemeClr val="tx1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78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dirty="0"/>
              <a:t>Stereotypes in Our Culture</a:t>
            </a:r>
            <a:endParaRPr lang="en-US" sz="3200" b="1" dirty="0"/>
          </a:p>
        </p:txBody>
      </p:sp>
      <p:sp>
        <p:nvSpPr>
          <p:cNvPr id="148484" name="Line 4"/>
          <p:cNvSpPr>
            <a:spLocks noChangeShapeType="1"/>
          </p:cNvSpPr>
          <p:nvPr/>
        </p:nvSpPr>
        <p:spPr bwMode="auto">
          <a:xfrm>
            <a:off x="1219200" y="762000"/>
            <a:ext cx="960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48485" name="Line 5"/>
          <p:cNvSpPr>
            <a:spLocks noChangeShapeType="1"/>
          </p:cNvSpPr>
          <p:nvPr/>
        </p:nvSpPr>
        <p:spPr bwMode="auto">
          <a:xfrm>
            <a:off x="1219200" y="6412470"/>
            <a:ext cx="960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950" y="6400800"/>
            <a:ext cx="520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Verhaeghen et al. British J Psychology, 2011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81200" y="914400"/>
            <a:ext cx="3886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BLACK   poor           .64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BLACK   violent       .43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BLACK   religious    .42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BLACK   lazy           .40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BLACK   cheerful     .40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BLACK   dangerous  .33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05000" y="4191000"/>
            <a:ext cx="3886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FEMALE   distant      .37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FEMALE   warm        .35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FEMALE   gentle       .34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FEMALE   passive     .34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00" y="9144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WHITE   wealthy          .48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WHITE   progressive    .41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WHITE   conventional  .37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WHITE   stubborn         .32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WHITE   successful      .30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WHITE   educated        .30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248400" y="4191000"/>
            <a:ext cx="457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MALE    dominant      .46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MALE    leader            .31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MALE    logical           .31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MALE    strong            .31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82388"/>
            <a:ext cx="4876800" cy="2614972"/>
          </a:xfrm>
        </p:spPr>
        <p:txBody>
          <a:bodyPr/>
          <a:lstStyle/>
          <a:p>
            <a:pPr eaLnBrk="1" hangingPunct="1"/>
            <a:br>
              <a:rPr lang="en-US" altLang="en-US" sz="4000" dirty="0"/>
            </a:br>
            <a:r>
              <a:rPr lang="en-US" sz="4000" dirty="0"/>
              <a:t>Implicit </a:t>
            </a:r>
            <a:r>
              <a:rPr lang="en-US" altLang="en-US" sz="4000" dirty="0"/>
              <a:t>Bias</a:t>
            </a:r>
            <a:br>
              <a:rPr lang="en-US" altLang="en-US" sz="4000" dirty="0"/>
            </a:br>
            <a:r>
              <a:rPr lang="en-US" altLang="en-US" sz="4000" dirty="0"/>
              <a:t>Exists i</a:t>
            </a:r>
            <a:r>
              <a:rPr lang="en-US" sz="4000" dirty="0"/>
              <a:t>n Medical Care</a:t>
            </a:r>
            <a:br>
              <a:rPr lang="en-US" sz="4000" dirty="0"/>
            </a:b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8077200"/>
            <a:ext cx="5181600" cy="228600"/>
          </a:xfrm>
        </p:spPr>
        <p:txBody>
          <a:bodyPr/>
          <a:lstStyle/>
          <a:p>
            <a:pPr marL="609600" indent="-609600" eaLnBrk="1" hangingPunct="1">
              <a:buNone/>
              <a:defRPr/>
            </a:pPr>
            <a:endParaRPr lang="en-US" sz="36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447800"/>
            <a:ext cx="5443574" cy="3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47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unequaltmtcover"/>
          <p:cNvPicPr>
            <a:picLocks noChangeAspect="1" noChangeArrowheads="1"/>
          </p:cNvPicPr>
          <p:nvPr/>
        </p:nvPicPr>
        <p:blipFill>
          <a:blip r:embed="rId3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064" y="381000"/>
            <a:ext cx="4249737" cy="5867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200" y="2438400"/>
            <a:ext cx="441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rgbClr val="FFFF00"/>
                </a:solidFill>
              </a:rPr>
              <a:t>Populations of color receive poorer quality    medical Care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5511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543050" y="990600"/>
            <a:ext cx="8648700" cy="466089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600" dirty="0"/>
              <a:t>	</a:t>
            </a:r>
          </a:p>
          <a:p>
            <a:pPr algn="ctr" eaLnBrk="1" hangingPunct="1">
              <a:buFontTx/>
              <a:buNone/>
            </a:pPr>
            <a:endParaRPr lang="en-US" altLang="en-US" sz="3600" dirty="0"/>
          </a:p>
          <a:p>
            <a:pPr algn="ctr" eaLnBrk="1" hangingPunct="1">
              <a:buFontTx/>
              <a:buNone/>
            </a:pPr>
            <a:endParaRPr lang="en-US" altLang="en-US" sz="36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algn="ctr" eaLnBrk="1" hangingPunct="1">
              <a:buFontTx/>
              <a:buNone/>
            </a:pPr>
            <a:r>
              <a:rPr lang="en-US" altLang="en-US" sz="3600"/>
              <a:t>Recent Studies</a:t>
            </a:r>
            <a:endParaRPr lang="en-US" altLang="en-US" sz="36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</p:txBody>
      </p:sp>
      <p:sp>
        <p:nvSpPr>
          <p:cNvPr id="214020" name="Line 4"/>
          <p:cNvSpPr>
            <a:spLocks noChangeShapeType="1"/>
          </p:cNvSpPr>
          <p:nvPr/>
        </p:nvSpPr>
        <p:spPr bwMode="auto">
          <a:xfrm>
            <a:off x="1752600" y="12192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14021" name="Line 5"/>
          <p:cNvSpPr>
            <a:spLocks noChangeShapeType="1"/>
          </p:cNvSpPr>
          <p:nvPr/>
        </p:nvSpPr>
        <p:spPr bwMode="auto">
          <a:xfrm>
            <a:off x="1854200" y="60960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3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037063" y="1191940"/>
          <a:ext cx="10348331" cy="505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1037063" y="900019"/>
            <a:ext cx="10348331" cy="5888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806606" y="6199460"/>
            <a:ext cx="10775793" cy="4893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1904999" y="-7937"/>
            <a:ext cx="8958263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Life Expectancy by Race, 1950-2020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16601" y="6291889"/>
            <a:ext cx="836446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ＭＳ Ｐゴシック" charset="0"/>
              </a:rPr>
              <a:t>NCHS, Health United States Chartbook, 2019;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itchFamily="18" charset="0"/>
              </a:rPr>
              <a:t>Arias et al, NVSS July 2021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298716" y="3213964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63.6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925225" y="2647408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70.6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447812" y="3427052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60.8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166766" y="2724627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69.1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602943" y="239497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74.4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487183" y="224808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76.1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6819168" y="2753180"/>
            <a:ext cx="49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69.1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970222" y="2896463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68.1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777174" y="2603988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71.7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131302" y="3195278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64.1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7652068" y="2599291"/>
            <a:ext cx="49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71.8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282137" y="2130843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77.3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9060651" y="1983766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77.6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8164142" y="1986202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78.8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9353270" y="2589700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71.8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8506659" y="2371116"/>
            <a:ext cx="49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74.7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418678"/>
      </p:ext>
    </p:extLst>
  </p:cSld>
  <p:clrMapOvr>
    <a:masterClrMapping/>
  </p:clrMapOvr>
  <p:transition advTm="10000">
    <p:pull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115285" y="990601"/>
            <a:ext cx="9705115" cy="5143500"/>
          </a:xfrm>
        </p:spPr>
        <p:txBody>
          <a:bodyPr/>
          <a:lstStyle/>
          <a:p>
            <a:r>
              <a:rPr lang="en-US" dirty="0"/>
              <a:t>Study of 1.8 million hospital births in                   in Florida from 1992 to 2015</a:t>
            </a:r>
          </a:p>
          <a:p>
            <a:pPr marL="160020" indent="-160020">
              <a:spcBef>
                <a:spcPts val="0"/>
              </a:spcBef>
            </a:pPr>
            <a:r>
              <a:rPr lang="en-US" dirty="0">
                <a:solidFill>
                  <a:srgbClr val="F0FDFF"/>
                </a:solidFill>
              </a:rPr>
              <a:t>When cared for by white doctors, black babies are 3 times more likely than white newborns to die in the hospital</a:t>
            </a:r>
          </a:p>
          <a:p>
            <a:pPr marL="160020" indent="-160020">
              <a:spcBef>
                <a:spcPts val="0"/>
              </a:spcBef>
            </a:pPr>
            <a:r>
              <a:rPr lang="en-US" dirty="0"/>
              <a:t> Disparity cut in half when black babies are cared for by a black doctor</a:t>
            </a:r>
          </a:p>
          <a:p>
            <a:pPr marL="160020" indent="-160020">
              <a:spcBef>
                <a:spcPts val="0"/>
              </a:spcBef>
            </a:pPr>
            <a:r>
              <a:rPr lang="en-US" dirty="0"/>
              <a:t> Biggest drop in deaths in complex births and in hospitals that deliver more black babies </a:t>
            </a:r>
          </a:p>
          <a:p>
            <a:pPr marL="160020" indent="-160020">
              <a:spcBef>
                <a:spcPts val="0"/>
              </a:spcBef>
            </a:pPr>
            <a:r>
              <a:rPr lang="en-US" dirty="0"/>
              <a:t>No difference between MD race &amp; maternal mortality </a:t>
            </a:r>
          </a:p>
          <a:p>
            <a:pPr eaLnBrk="1" hangingPunct="1">
              <a:defRPr/>
            </a:pPr>
            <a:endParaRPr lang="en-US" sz="2800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9982200" cy="685800"/>
          </a:xfrm>
        </p:spPr>
        <p:txBody>
          <a:bodyPr/>
          <a:lstStyle/>
          <a:p>
            <a:pPr algn="l" eaLnBrk="1" hangingPunct="1"/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3600" dirty="0"/>
              <a:t> Physician Race and Newborn Survival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838200" y="952500"/>
            <a:ext cx="10439400" cy="381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990600" y="6324599"/>
            <a:ext cx="9982200" cy="955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365" y="63246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Brad Greenwood, et al. PNAS, 2020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972" y="214473"/>
            <a:ext cx="2967591" cy="18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99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F86A9-C9AE-57ED-4CD4-A331C3C6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6" y="0"/>
            <a:ext cx="10363200" cy="762000"/>
          </a:xfrm>
        </p:spPr>
        <p:txBody>
          <a:bodyPr/>
          <a:lstStyle/>
          <a:p>
            <a:r>
              <a:rPr lang="en-US" sz="4000" dirty="0"/>
              <a:t>Fewer Prescriptions for Cancer Patients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86503C86-C017-D517-0592-9105A16B4B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911" y="788118"/>
            <a:ext cx="112776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6C0A1C5E-5FCB-0C4F-A2D6-43CDAAB8B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910" y="6289725"/>
            <a:ext cx="112776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C93-4E37-2C66-D1B8-8D80BDFAE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0" y="972102"/>
            <a:ext cx="11538809" cy="5210141"/>
          </a:xfrm>
        </p:spPr>
        <p:txBody>
          <a:bodyPr/>
          <a:lstStyle/>
          <a:p>
            <a:r>
              <a:rPr lang="en-US" sz="3200" dirty="0"/>
              <a:t>Study of 318, 549 Medicare Patients</a:t>
            </a:r>
            <a:endParaRPr lang="en-US" dirty="0"/>
          </a:p>
          <a:p>
            <a:r>
              <a:rPr lang="en-US" dirty="0"/>
              <a:t>Older Black and Hispanic patients with advanced cancer are </a:t>
            </a:r>
            <a:r>
              <a:rPr lang="en-US" dirty="0">
                <a:solidFill>
                  <a:srgbClr val="FCFBFF"/>
                </a:solidFill>
              </a:rPr>
              <a:t>less likely</a:t>
            </a:r>
            <a:r>
              <a:rPr lang="en-US" dirty="0"/>
              <a:t> than white patients to get opioid medications for pain in the last weeks of life</a:t>
            </a:r>
          </a:p>
          <a:p>
            <a:r>
              <a:rPr lang="en-US" dirty="0"/>
              <a:t>When Black and Hispanic patients received 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/>
              <a:t>   opioids, they tended to receive </a:t>
            </a:r>
            <a:r>
              <a:rPr lang="en-US" dirty="0">
                <a:solidFill>
                  <a:srgbClr val="FCFBFF"/>
                </a:solidFill>
              </a:rPr>
              <a:t>lower doses</a:t>
            </a:r>
          </a:p>
          <a:p>
            <a:r>
              <a:rPr lang="en-US" dirty="0"/>
              <a:t>Black patients were also </a:t>
            </a:r>
            <a:r>
              <a:rPr lang="en-US" dirty="0">
                <a:solidFill>
                  <a:srgbClr val="FCFBFF"/>
                </a:solidFill>
              </a:rPr>
              <a:t>more likely to undergo 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FCFBFF"/>
                </a:solidFill>
              </a:rPr>
              <a:t>   urine drug screening </a:t>
            </a:r>
          </a:p>
          <a:p>
            <a:pPr>
              <a:spcBef>
                <a:spcPts val="100"/>
              </a:spcBef>
            </a:pPr>
            <a:r>
              <a:rPr lang="en-US" dirty="0">
                <a:solidFill>
                  <a:srgbClr val="FCFBFF"/>
                </a:solidFill>
              </a:rPr>
              <a:t>Black men </a:t>
            </a:r>
            <a:r>
              <a:rPr lang="en-US" dirty="0"/>
              <a:t>experienced </a:t>
            </a:r>
            <a:r>
              <a:rPr lang="en-US" dirty="0">
                <a:solidFill>
                  <a:srgbClr val="FCFBFF"/>
                </a:solidFill>
              </a:rPr>
              <a:t>the greatest inequality</a:t>
            </a:r>
            <a:r>
              <a:rPr lang="en-US" dirty="0"/>
              <a:t>                              for both opioid access and urine drug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3F4CE-2045-6788-7E78-C8E2B4797960}"/>
              </a:ext>
            </a:extLst>
          </p:cNvPr>
          <p:cNvSpPr txBox="1"/>
          <p:nvPr/>
        </p:nvSpPr>
        <p:spPr>
          <a:xfrm>
            <a:off x="2710542" y="863462"/>
            <a:ext cx="821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25357-12BA-A5DD-842C-8E46B18FB0C9}"/>
              </a:ext>
            </a:extLst>
          </p:cNvPr>
          <p:cNvSpPr txBox="1"/>
          <p:nvPr/>
        </p:nvSpPr>
        <p:spPr>
          <a:xfrm>
            <a:off x="601981" y="6351029"/>
            <a:ext cx="867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ANN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Enzinger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at al,  J of Clinical 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ncology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F14EC-9ED1-0EEB-76C6-CE33B77429DB}"/>
              </a:ext>
            </a:extLst>
          </p:cNvPr>
          <p:cNvSpPr txBox="1"/>
          <p:nvPr/>
        </p:nvSpPr>
        <p:spPr>
          <a:xfrm>
            <a:off x="9580543" y="6397196"/>
            <a:ext cx="312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Free online MS photos</a:t>
            </a:r>
          </a:p>
        </p:txBody>
      </p:sp>
      <p:pic>
        <p:nvPicPr>
          <p:cNvPr id="14" name="Picture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4EC41AA-A3DA-A344-9127-509B1980F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74046" y="2751307"/>
            <a:ext cx="2507673" cy="31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5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533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Times New Roman" charset="0"/>
              </a:rPr>
              <a:t>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1295400"/>
            <a:ext cx="7543800" cy="4800600"/>
          </a:xfrm>
        </p:spPr>
        <p:txBody>
          <a:bodyPr/>
          <a:lstStyle/>
          <a:p>
            <a:endParaRPr lang="en-US" sz="3600" dirty="0">
              <a:latin typeface="Times New Roman" charset="0"/>
            </a:endParaRPr>
          </a:p>
          <a:p>
            <a:r>
              <a:rPr lang="en-US" sz="4000" dirty="0">
                <a:latin typeface="Times New Roman" charset="0"/>
              </a:rPr>
              <a:t>And What Our Society and most Institutions are Doing is not Working</a:t>
            </a:r>
          </a:p>
          <a:p>
            <a:endParaRPr lang="en-US" sz="4000" dirty="0">
              <a:latin typeface="Times New Roman" charset="0"/>
            </a:endParaRPr>
          </a:p>
          <a:p>
            <a:r>
              <a:rPr lang="en-US" sz="4000" dirty="0"/>
              <a:t>In Isolation, Diversity Training is Not Effective </a:t>
            </a:r>
          </a:p>
          <a:p>
            <a:endParaRPr lang="en-US" sz="4000" dirty="0">
              <a:latin typeface="Times New Roman" charset="0"/>
            </a:endParaRPr>
          </a:p>
          <a:p>
            <a:endParaRPr lang="en-US" sz="4000" dirty="0">
              <a:latin typeface="Times New Roman" charset="0"/>
            </a:endParaRPr>
          </a:p>
          <a:p>
            <a:endParaRPr lang="en-US" sz="4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06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514" y="169587"/>
            <a:ext cx="9577137" cy="679499"/>
          </a:xfrm>
        </p:spPr>
        <p:txBody>
          <a:bodyPr/>
          <a:lstStyle/>
          <a:p>
            <a:r>
              <a:rPr lang="en-US" sz="3600" dirty="0"/>
              <a:t>Our Diversity Training Programs Don’t Work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892627"/>
            <a:ext cx="8839200" cy="5429189"/>
          </a:xfrm>
        </p:spPr>
        <p:txBody>
          <a:bodyPr/>
          <a:lstStyle/>
          <a:p>
            <a:pPr lvl="0"/>
            <a:r>
              <a:rPr lang="en-US" sz="3400" dirty="0"/>
              <a:t>Research studies reveal little positive effects of diversity training programs on the careers of women and minorities </a:t>
            </a:r>
          </a:p>
          <a:p>
            <a:pPr lvl="0"/>
            <a:r>
              <a:rPr lang="en-US" sz="3400" dirty="0"/>
              <a:t>In a review of over 900 studies of </a:t>
            </a:r>
            <a:r>
              <a:rPr lang="en-US" sz="3400" dirty="0" err="1"/>
              <a:t>antibias</a:t>
            </a:r>
            <a:r>
              <a:rPr lang="en-US" sz="3400" dirty="0"/>
              <a:t> interventions, </a:t>
            </a:r>
            <a:r>
              <a:rPr lang="en-US" sz="3400" dirty="0" err="1"/>
              <a:t>Paluck</a:t>
            </a:r>
            <a:r>
              <a:rPr lang="en-US" sz="3400" dirty="0"/>
              <a:t> &amp; Green found </a:t>
            </a:r>
            <a:r>
              <a:rPr lang="en-US" sz="3400" dirty="0">
                <a:solidFill>
                  <a:srgbClr val="FCFBFF"/>
                </a:solidFill>
              </a:rPr>
              <a:t>little evidence that diversity training reduces bias </a:t>
            </a:r>
          </a:p>
          <a:p>
            <a:pPr lvl="0"/>
            <a:r>
              <a:rPr lang="en-US" sz="3400" dirty="0"/>
              <a:t>Yes, training can increase knowledge about diversity and attitudes toward diversity, but to the extent that it triggers positive changes, they are small and short-term 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685801" y="849086"/>
            <a:ext cx="10447420" cy="4075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381001" y="6321817"/>
            <a:ext cx="10784304" cy="278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403682" y="6397823"/>
            <a:ext cx="472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Dobbin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Kalev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Anthropology Now, 2018 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905000"/>
            <a:ext cx="3258498" cy="2110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0" y="4015619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Pixabay.com</a:t>
            </a:r>
          </a:p>
        </p:txBody>
      </p:sp>
    </p:spTree>
    <p:extLst>
      <p:ext uri="{BB962C8B-B14F-4D97-AF65-F5344CB8AC3E}">
        <p14:creationId xmlns:p14="http://schemas.microsoft.com/office/powerpoint/2010/main" val="39679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514" y="169587"/>
            <a:ext cx="9577137" cy="762000"/>
          </a:xfrm>
        </p:spPr>
        <p:txBody>
          <a:bodyPr/>
          <a:lstStyle/>
          <a:p>
            <a:r>
              <a:rPr lang="en-US" dirty="0"/>
              <a:t>Limits of Implicit Bias Training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1" y="931587"/>
            <a:ext cx="6883706" cy="50165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Before and after scores on the IAT test from over 400 studies found: </a:t>
            </a:r>
          </a:p>
          <a:p>
            <a:r>
              <a:rPr lang="en-US" dirty="0"/>
              <a:t> Observed effects of the IAT on reducing implicit bias were small </a:t>
            </a:r>
          </a:p>
          <a:p>
            <a:r>
              <a:rPr lang="en-US" dirty="0"/>
              <a:t>There were even weaker effects on reducing explicit bias </a:t>
            </a:r>
          </a:p>
          <a:p>
            <a:r>
              <a:rPr lang="en-US" dirty="0"/>
              <a:t>Other evidence also suggests that some participants learn to game the test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1090863" y="909816"/>
            <a:ext cx="10074441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1090863" y="6086916"/>
            <a:ext cx="10074441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403682" y="6239314"/>
            <a:ext cx="472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Dobbin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Kalev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Anthropology Now, 2018 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15" y="2057400"/>
            <a:ext cx="3656717" cy="2694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7853" y="4751823"/>
            <a:ext cx="2077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6394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 sz="4000" dirty="0"/>
            </a:br>
            <a:r>
              <a:rPr lang="en-US" sz="4000" dirty="0"/>
              <a:t>Implicit (u</a:t>
            </a:r>
            <a:r>
              <a:rPr lang="en-US" altLang="en-US" sz="4000" dirty="0"/>
              <a:t>nconscious) Bias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-3175" eaLnBrk="1" hangingPunct="1">
              <a:buNone/>
              <a:defRPr/>
            </a:pPr>
            <a:endParaRPr lang="en-US" dirty="0">
              <a:ea typeface="+mn-ea"/>
            </a:endParaRPr>
          </a:p>
          <a:p>
            <a:pPr marL="609600" indent="-609600" eaLnBrk="1" hangingPunct="1">
              <a:buNone/>
              <a:defRPr/>
            </a:pPr>
            <a:r>
              <a:rPr lang="en-US" sz="3600" dirty="0"/>
              <a:t>	</a:t>
            </a:r>
          </a:p>
          <a:p>
            <a:pPr marL="609600" indent="-609600" eaLnBrk="1" hangingPunct="1">
              <a:buNone/>
              <a:defRPr/>
            </a:pPr>
            <a:endParaRPr lang="en-US" sz="3600" dirty="0"/>
          </a:p>
          <a:p>
            <a:pPr marL="609600" indent="-609600" algn="ctr" eaLnBrk="1" hangingPunct="1">
              <a:buNone/>
              <a:defRPr/>
            </a:pPr>
            <a:r>
              <a:rPr lang="en-US" sz="3600" dirty="0"/>
              <a:t>Can be reduced under certain conditions</a:t>
            </a:r>
          </a:p>
        </p:txBody>
      </p:sp>
    </p:spTree>
    <p:extLst>
      <p:ext uri="{BB962C8B-B14F-4D97-AF65-F5344CB8AC3E}">
        <p14:creationId xmlns:p14="http://schemas.microsoft.com/office/powerpoint/2010/main" val="948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Line 5"/>
          <p:cNvSpPr>
            <a:spLocks noChangeShapeType="1"/>
          </p:cNvSpPr>
          <p:nvPr/>
        </p:nvSpPr>
        <p:spPr bwMode="auto">
          <a:xfrm flipV="1">
            <a:off x="914400" y="744307"/>
            <a:ext cx="10134600" cy="1769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188419" name="Line 5"/>
          <p:cNvSpPr>
            <a:spLocks noChangeShapeType="1"/>
          </p:cNvSpPr>
          <p:nvPr/>
        </p:nvSpPr>
        <p:spPr bwMode="auto">
          <a:xfrm flipV="1">
            <a:off x="914400" y="6400800"/>
            <a:ext cx="10134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188421" name="Title 3"/>
          <p:cNvSpPr>
            <a:spLocks noGrp="1"/>
          </p:cNvSpPr>
          <p:nvPr>
            <p:ph type="title"/>
          </p:nvPr>
        </p:nvSpPr>
        <p:spPr>
          <a:xfrm>
            <a:off x="950343" y="121587"/>
            <a:ext cx="7772400" cy="609600"/>
          </a:xfrm>
        </p:spPr>
        <p:txBody>
          <a:bodyPr/>
          <a:lstStyle/>
          <a:p>
            <a:r>
              <a:rPr lang="en-US" altLang="en-US" sz="4000" dirty="0"/>
              <a:t>Propranolol Intervention? </a:t>
            </a:r>
          </a:p>
        </p:txBody>
      </p:sp>
      <p:sp>
        <p:nvSpPr>
          <p:cNvPr id="188422" name="Content Placeholder 2"/>
          <p:cNvSpPr>
            <a:spLocks noGrp="1"/>
          </p:cNvSpPr>
          <p:nvPr>
            <p:ph idx="1"/>
          </p:nvPr>
        </p:nvSpPr>
        <p:spPr>
          <a:xfrm>
            <a:off x="950343" y="788240"/>
            <a:ext cx="9565257" cy="5536357"/>
          </a:xfrm>
        </p:spPr>
        <p:txBody>
          <a:bodyPr/>
          <a:lstStyle/>
          <a:p>
            <a:r>
              <a:rPr lang="en-US" altLang="en-US" sz="3000" dirty="0"/>
              <a:t>Propranolol is a beta blocker that </a:t>
            </a:r>
          </a:p>
          <a:p>
            <a:pPr marL="0" indent="0">
              <a:buNone/>
            </a:pPr>
            <a:r>
              <a:rPr lang="en-US" altLang="en-US" sz="3000" dirty="0"/>
              <a:t>reduces emotional conditioning and </a:t>
            </a:r>
          </a:p>
          <a:p>
            <a:pPr marL="0" indent="0">
              <a:buNone/>
            </a:pPr>
            <a:r>
              <a:rPr lang="en-US" altLang="en-US" sz="3000" dirty="0"/>
              <a:t>amygdala responses to visual emotional </a:t>
            </a:r>
          </a:p>
          <a:p>
            <a:pPr marL="0" indent="0">
              <a:buNone/>
            </a:pPr>
            <a:r>
              <a:rPr lang="en-US" altLang="en-US" sz="3000" dirty="0"/>
              <a:t>stimuli </a:t>
            </a:r>
            <a:r>
              <a:rPr lang="en-US" altLang="en-US" sz="2400" dirty="0"/>
              <a:t>(e.g. facial expressions)</a:t>
            </a:r>
          </a:p>
          <a:p>
            <a:r>
              <a:rPr lang="en-US" altLang="en-US" sz="3000" dirty="0"/>
              <a:t>Randomized double blind, parallel group, placebo controlled design of a single oral dose of Propranolol (40mg) of 36 whites in the U.K.</a:t>
            </a:r>
          </a:p>
          <a:p>
            <a:r>
              <a:rPr lang="en-US" altLang="en-US" sz="3000" dirty="0"/>
              <a:t>Compared to placebo, </a:t>
            </a:r>
            <a:r>
              <a:rPr lang="en-US" altLang="en-US" sz="3000" dirty="0">
                <a:solidFill>
                  <a:srgbClr val="FFFFFF"/>
                </a:solidFill>
              </a:rPr>
              <a:t>propranolol eliminated implicit bias</a:t>
            </a:r>
            <a:r>
              <a:rPr lang="en-US" altLang="en-US" sz="3000" dirty="0"/>
              <a:t> and reduced heart rate, but had no effect on explicit bias (</a:t>
            </a:r>
            <a:r>
              <a:rPr lang="en-US" altLang="en-US" sz="2400" dirty="0"/>
              <a:t>measured by feeling thermometer: warmth to blacks, whites, homosexuals, Muslims, Christians, drug addicts)</a:t>
            </a:r>
            <a:endParaRPr lang="en-US" altLang="en-US" sz="2000" dirty="0">
              <a:solidFill>
                <a:srgbClr val="FFFF00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23094"/>
            <a:ext cx="3144813" cy="2648706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90650" y="6400800"/>
            <a:ext cx="834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Terbeck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 et al, Psychopharmacology, 2012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838202"/>
            <a:ext cx="8715375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2667001"/>
            <a:ext cx="7696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Multiple Prejudice-reducing Strategies: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Stereotype replacement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Counter-stereotype imaging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Individuation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Perspective taking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Increasing interracial contact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9829800" cy="838200"/>
          </a:xfrm>
        </p:spPr>
        <p:txBody>
          <a:bodyPr/>
          <a:lstStyle/>
          <a:p>
            <a:pPr algn="l"/>
            <a:r>
              <a:rPr lang="en-US" sz="3600" dirty="0">
                <a:latin typeface="Times New Roman" charset="0"/>
              </a:rPr>
              <a:t>The Devine Solution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704572"/>
            <a:ext cx="8348134" cy="5638971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Implicit biases viewed as deeply engrained                                                                            habits that can be replaced by learning    multiple new prejudice-reducing strategies</a:t>
            </a:r>
          </a:p>
          <a:p>
            <a:r>
              <a:rPr lang="en-US" dirty="0">
                <a:latin typeface="Times New Roman" charset="0"/>
              </a:rPr>
              <a:t>Non-black adults were motivated to:</a:t>
            </a:r>
          </a:p>
          <a:p>
            <a:pPr>
              <a:buFont typeface="Wingdings" charset="2"/>
              <a:buChar char="ü"/>
            </a:pPr>
            <a:r>
              <a:rPr lang="en-US" dirty="0">
                <a:latin typeface="Times New Roman" charset="0"/>
              </a:rPr>
              <a:t> Increase their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awareness</a:t>
            </a:r>
            <a:r>
              <a:rPr lang="en-US" dirty="0">
                <a:latin typeface="Times New Roman" charset="0"/>
              </a:rPr>
              <a:t> of bias against blacks</a:t>
            </a:r>
          </a:p>
          <a:p>
            <a:pPr>
              <a:buFont typeface="Wingdings" charset="2"/>
              <a:buChar char="ü"/>
            </a:pPr>
            <a:r>
              <a:rPr lang="en-US" dirty="0">
                <a:latin typeface="Times New Roman" charset="0"/>
              </a:rPr>
              <a:t>Increase their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concerns</a:t>
            </a:r>
            <a:r>
              <a:rPr lang="en-US" dirty="0">
                <a:latin typeface="Times New Roman" charset="0"/>
              </a:rPr>
              <a:t> about the effects of bias </a:t>
            </a:r>
          </a:p>
          <a:p>
            <a:pPr>
              <a:buFont typeface="Wingdings" charset="2"/>
              <a:buChar char="ü"/>
            </a:pPr>
            <a:r>
              <a:rPr lang="en-US" dirty="0">
                <a:latin typeface="Times New Roman" charset="0"/>
              </a:rPr>
              <a:t>Implement multiple strategies </a:t>
            </a:r>
          </a:p>
          <a:p>
            <a:pPr>
              <a:buFont typeface="Wingdings" charset="2"/>
              <a:buChar char="ü"/>
            </a:pPr>
            <a:r>
              <a:rPr lang="en-US" dirty="0">
                <a:latin typeface="Times New Roman" charset="0"/>
              </a:rPr>
              <a:t>These were effective in producing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substantial reductions in bias</a:t>
            </a:r>
            <a:r>
              <a:rPr lang="en-US" dirty="0">
                <a:latin typeface="Times New Roman" charset="0"/>
              </a:rPr>
              <a:t> that remained evident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three months </a:t>
            </a:r>
            <a:r>
              <a:rPr lang="en-US" dirty="0">
                <a:latin typeface="Times New Roman" charset="0"/>
              </a:rPr>
              <a:t>later</a:t>
            </a: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328708" name="Line 4"/>
          <p:cNvSpPr>
            <a:spLocks noChangeShapeType="1"/>
          </p:cNvSpPr>
          <p:nvPr/>
        </p:nvSpPr>
        <p:spPr bwMode="auto">
          <a:xfrm>
            <a:off x="533400" y="704669"/>
            <a:ext cx="10439400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28709" name="Line 5"/>
          <p:cNvSpPr>
            <a:spLocks noChangeShapeType="1"/>
          </p:cNvSpPr>
          <p:nvPr/>
        </p:nvSpPr>
        <p:spPr bwMode="auto">
          <a:xfrm>
            <a:off x="491066" y="6343591"/>
            <a:ext cx="11167533" cy="189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28710" name="TextBox 1"/>
          <p:cNvSpPr txBox="1">
            <a:spLocks noChangeArrowheads="1"/>
          </p:cNvSpPr>
          <p:nvPr/>
        </p:nvSpPr>
        <p:spPr bwMode="auto">
          <a:xfrm>
            <a:off x="1371600" y="6362582"/>
            <a:ext cx="861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Devine, P. G.,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Forscher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P. S., Austin, A. J., &amp; Cox, W. T. L. 2012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J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Exp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Soc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Psych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27937079-1A82-CC4D-9F5A-FCCB6404C0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85" y="95308"/>
            <a:ext cx="3969815" cy="22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514" y="234900"/>
            <a:ext cx="9577137" cy="762000"/>
          </a:xfrm>
        </p:spPr>
        <p:txBody>
          <a:bodyPr/>
          <a:lstStyle/>
          <a:p>
            <a:r>
              <a:rPr lang="en-US" dirty="0"/>
              <a:t>Model Program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70531"/>
            <a:ext cx="6440070" cy="4816385"/>
          </a:xfrm>
        </p:spPr>
        <p:txBody>
          <a:bodyPr/>
          <a:lstStyle/>
          <a:p>
            <a:pPr lvl="0"/>
            <a:r>
              <a:rPr lang="en-US" dirty="0"/>
              <a:t>Patricia Devine’s Model  </a:t>
            </a:r>
          </a:p>
          <a:p>
            <a:pPr lvl="0"/>
            <a:r>
              <a:rPr lang="en-US" dirty="0"/>
              <a:t>Extensive </a:t>
            </a:r>
            <a:r>
              <a:rPr lang="en-US" dirty="0">
                <a:solidFill>
                  <a:srgbClr val="FCFBFF"/>
                </a:solidFill>
              </a:rPr>
              <a:t>12-week</a:t>
            </a:r>
            <a:r>
              <a:rPr lang="en-US" dirty="0"/>
              <a:t> curriculum</a:t>
            </a:r>
          </a:p>
          <a:p>
            <a:r>
              <a:rPr lang="en-US" dirty="0">
                <a:solidFill>
                  <a:srgbClr val="FCFBFF"/>
                </a:solidFill>
              </a:rPr>
              <a:t>Homework exercises</a:t>
            </a:r>
            <a:r>
              <a:rPr lang="en-US" dirty="0"/>
              <a:t> to complete</a:t>
            </a:r>
            <a:endParaRPr lang="en-US" u="sng" dirty="0"/>
          </a:p>
          <a:p>
            <a:pPr lvl="0"/>
            <a:r>
              <a:rPr lang="en-US" dirty="0"/>
              <a:t>Observed effects were stronger for persons concerned about discrimination</a:t>
            </a:r>
          </a:p>
          <a:p>
            <a:pPr lvl="0"/>
            <a:r>
              <a:rPr lang="en-US" dirty="0"/>
              <a:t>Effects stronger for those who completed the homework exercises</a:t>
            </a:r>
          </a:p>
          <a:p>
            <a:pPr marL="0" lvl="0" indent="0">
              <a:buNone/>
            </a:pPr>
            <a:endParaRPr lang="en-US" sz="3000" dirty="0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1090863" y="1018671"/>
            <a:ext cx="10074441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1090863" y="6086916"/>
            <a:ext cx="10074441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090863" y="6184886"/>
            <a:ext cx="99581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Devine, P. G.,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Forscher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P. S., Austin, A. J., &amp; Cox, W. T. L. 2012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J Exp Soc Psych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828800"/>
            <a:ext cx="3601451" cy="2773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5800" y="4630579"/>
            <a:ext cx="2610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3748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	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4000" dirty="0"/>
              <a:t>What Drives these Large Racial Inequities </a:t>
            </a:r>
          </a:p>
          <a:p>
            <a:pPr indent="-3175" algn="ctr" eaLnBrk="1" hangingPunct="1">
              <a:buNone/>
            </a:pPr>
            <a:r>
              <a:rPr lang="en-US" sz="4000" dirty="0"/>
              <a:t>in Health?</a:t>
            </a:r>
          </a:p>
        </p:txBody>
      </p:sp>
    </p:spTree>
    <p:extLst>
      <p:ext uri="{BB962C8B-B14F-4D97-AF65-F5344CB8AC3E}">
        <p14:creationId xmlns:p14="http://schemas.microsoft.com/office/powerpoint/2010/main" val="1683159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What Else Can We Do? </a:t>
            </a:r>
          </a:p>
        </p:txBody>
      </p:sp>
    </p:spTree>
    <p:extLst>
      <p:ext uri="{BB962C8B-B14F-4D97-AF65-F5344CB8AC3E}">
        <p14:creationId xmlns:p14="http://schemas.microsoft.com/office/powerpoint/2010/main" val="1282622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81000"/>
            <a:ext cx="11379200" cy="838200"/>
          </a:xfrm>
        </p:spPr>
        <p:txBody>
          <a:bodyPr/>
          <a:lstStyle/>
          <a:p>
            <a:r>
              <a:rPr lang="en-US" b="1" dirty="0">
                <a:latin typeface="Times New Roman" charset="0"/>
              </a:rPr>
              <a:t>Strategy Number 1</a:t>
            </a:r>
            <a:endParaRPr lang="en-US" dirty="0"/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91023"/>
            <a:ext cx="10058400" cy="85911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567CC-6C8E-294B-AA30-1B134CDD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586941"/>
            <a:ext cx="3414608" cy="3428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27F2-DD82-AF45-9B6C-155EC1630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48" y="2590801"/>
            <a:ext cx="3803103" cy="32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29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6096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11277600" cy="3733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>
                <a:solidFill>
                  <a:srgbClr val="FFFFFF"/>
                </a:solidFill>
              </a:rPr>
              <a:t>Ensuring Access to Care for All</a:t>
            </a:r>
          </a:p>
        </p:txBody>
      </p:sp>
    </p:spTree>
    <p:extLst>
      <p:ext uri="{BB962C8B-B14F-4D97-AF65-F5344CB8AC3E}">
        <p14:creationId xmlns:p14="http://schemas.microsoft.com/office/powerpoint/2010/main" val="35138426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Colorectal Cancer (CRC) Intervention  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7543800" cy="5791143"/>
          </a:xfrm>
        </p:spPr>
        <p:txBody>
          <a:bodyPr/>
          <a:lstStyle/>
          <a:p>
            <a:r>
              <a:rPr lang="en-US" altLang="en-US" sz="2800" dirty="0"/>
              <a:t>State of Delaware fully funds a </a:t>
            </a:r>
            <a:r>
              <a:rPr lang="en-US" altLang="en-US" sz="2800" dirty="0">
                <a:solidFill>
                  <a:srgbClr val="FFFFFF"/>
                </a:solidFill>
              </a:rPr>
              <a:t>CRC screening </a:t>
            </a:r>
            <a:r>
              <a:rPr lang="en-US" altLang="en-US" sz="2800" dirty="0"/>
              <a:t>program promoting colonoscopy in 2002</a:t>
            </a:r>
          </a:p>
          <a:p>
            <a:r>
              <a:rPr lang="en-US" altLang="en-US" sz="2800" dirty="0"/>
              <a:t>Provides reimbursement for uninsured residents up to 250%  of Federal poverty level (FPL)</a:t>
            </a:r>
          </a:p>
          <a:p>
            <a:r>
              <a:rPr lang="en-US" altLang="en-US" sz="2800" dirty="0"/>
              <a:t>Other state residents eligible through other insurance </a:t>
            </a:r>
          </a:p>
          <a:p>
            <a:r>
              <a:rPr lang="en-US" altLang="en-US" sz="2800" dirty="0"/>
              <a:t>Cancer screening nurse </a:t>
            </a:r>
            <a:r>
              <a:rPr lang="en-US" altLang="en-US" sz="2800" dirty="0">
                <a:solidFill>
                  <a:srgbClr val="FFFFFF"/>
                </a:solidFill>
              </a:rPr>
              <a:t>navigator</a:t>
            </a:r>
            <a:r>
              <a:rPr lang="en-US" altLang="en-US" sz="2800" dirty="0"/>
              <a:t> system added in 2004, at each of the 5 acute care hospital sites</a:t>
            </a:r>
          </a:p>
          <a:p>
            <a:r>
              <a:rPr lang="en-US" altLang="en-US" sz="2800" dirty="0">
                <a:solidFill>
                  <a:srgbClr val="FFFFFF"/>
                </a:solidFill>
              </a:rPr>
              <a:t>Cancer treatment </a:t>
            </a:r>
            <a:r>
              <a:rPr lang="en-US" altLang="en-US" sz="2800" dirty="0"/>
              <a:t>program added in 2004: covers costs of cancer care for 2 years for newly diagnosed uninsured if income under 650%  FPL</a:t>
            </a:r>
          </a:p>
          <a:p>
            <a:r>
              <a:rPr lang="en-US" altLang="en-US" sz="2800" dirty="0"/>
              <a:t>Special </a:t>
            </a:r>
            <a:r>
              <a:rPr lang="en-US" altLang="en-US" sz="2800" dirty="0">
                <a:solidFill>
                  <a:srgbClr val="FFFFFF"/>
                </a:solidFill>
              </a:rPr>
              <a:t>outreach efforts </a:t>
            </a:r>
            <a:r>
              <a:rPr lang="en-US" altLang="en-US" sz="2800" dirty="0"/>
              <a:t>for African Americans  </a:t>
            </a: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 flipV="1">
            <a:off x="457200" y="6400774"/>
            <a:ext cx="11277600" cy="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381000" y="685800"/>
            <a:ext cx="10820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609600" y="6400800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pic>
        <p:nvPicPr>
          <p:cNvPr id="3" name="Picture 2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36FC96CC-D17F-CCD3-262B-7F877401D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4000" y="9143999"/>
            <a:ext cx="7200855" cy="3179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6C51D-679E-FE98-32A6-8D626A9E6F38}"/>
              </a:ext>
            </a:extLst>
          </p:cNvPr>
          <p:cNvSpPr txBox="1"/>
          <p:nvPr/>
        </p:nvSpPr>
        <p:spPr>
          <a:xfrm>
            <a:off x="5512650" y="6472509"/>
            <a:ext cx="6424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  <a:hlinkClick r:id="rId4" tooltip="https://www.picserver.org/highway-signs2/d/delawar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11" name="Picture 10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D3C76DDD-11BF-44B4-F01D-8C054F13F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46678" y="2297113"/>
            <a:ext cx="3726444" cy="2484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644B0-2BCF-C989-387A-6904A5ACB2CE}"/>
              </a:ext>
            </a:extLst>
          </p:cNvPr>
          <p:cNvSpPr txBox="1"/>
          <p:nvPr/>
        </p:nvSpPr>
        <p:spPr>
          <a:xfrm>
            <a:off x="6295754" y="8077200"/>
            <a:ext cx="6458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  <a:hlinkClick r:id="rId4" tooltip="https://www.picserver.org/highway-signs2/d/delaware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  <a:hlinkClick r:id="rId5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13" name="Picture 12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CD482B6F-858E-F722-68FA-9471DEE01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10616" y="2256347"/>
            <a:ext cx="3726444" cy="2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-49214"/>
            <a:ext cx="8001000" cy="1371600"/>
          </a:xfrm>
        </p:spPr>
        <p:txBody>
          <a:bodyPr/>
          <a:lstStyle/>
          <a:p>
            <a:pPr eaLnBrk="1" hangingPunct="1"/>
            <a:br>
              <a:rPr lang="en-US" altLang="en-US" sz="3600" dirty="0"/>
            </a:br>
            <a:r>
              <a:rPr lang="en-US" altLang="en-US" sz="3600" dirty="0"/>
              <a:t>Eliminated screening disparities</a:t>
            </a:r>
            <a:r>
              <a:rPr lang="en-US" altLang="en-US" sz="3600" dirty="0">
                <a:solidFill>
                  <a:srgbClr val="FFFF00"/>
                </a:solidFill>
              </a:rPr>
              <a:t>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29699" name="Line 5"/>
          <p:cNvSpPr>
            <a:spLocks noChangeShapeType="1"/>
          </p:cNvSpPr>
          <p:nvPr/>
        </p:nvSpPr>
        <p:spPr bwMode="auto">
          <a:xfrm>
            <a:off x="1905000" y="6324600"/>
            <a:ext cx="8382000" cy="3254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1905000" y="10668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701" name="TextBox 8"/>
          <p:cNvSpPr txBox="1">
            <a:spLocks noChangeArrowheads="1"/>
          </p:cNvSpPr>
          <p:nvPr/>
        </p:nvSpPr>
        <p:spPr bwMode="auto">
          <a:xfrm>
            <a:off x="1905000" y="6357144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graphicFrame>
        <p:nvGraphicFramePr>
          <p:cNvPr id="29702" name="Content Placeholder 3"/>
          <p:cNvGraphicFramePr>
            <a:graphicFrameLocks noGrp="1"/>
          </p:cNvGraphicFramePr>
          <p:nvPr>
            <p:ph idx="1"/>
          </p:nvPr>
        </p:nvGraphicFramePr>
        <p:xfrm>
          <a:off x="1686832" y="1322386"/>
          <a:ext cx="8480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80271" imgH="4596782" progId="Excel.Sheet.8">
                  <p:embed/>
                </p:oleObj>
              </mc:Choice>
              <mc:Fallback>
                <p:oleObj name="Worksheet" r:id="rId2" imgW="8480271" imgH="4596782" progId="Excel.Sheet.8">
                  <p:embed/>
                  <p:pic>
                    <p:nvPicPr>
                      <p:cNvPr id="29702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6832" y="1322386"/>
                        <a:ext cx="8480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1905000" y="5867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 – year average, age adjusted </a:t>
            </a:r>
          </a:p>
        </p:txBody>
      </p:sp>
    </p:spTree>
    <p:extLst>
      <p:ext uri="{BB962C8B-B14F-4D97-AF65-F5344CB8AC3E}">
        <p14:creationId xmlns:p14="http://schemas.microsoft.com/office/powerpoint/2010/main" val="13536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1714500" y="1100138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001000" cy="1371600"/>
          </a:xfrm>
        </p:spPr>
        <p:txBody>
          <a:bodyPr/>
          <a:lstStyle/>
          <a:p>
            <a:pPr eaLnBrk="1" hangingPunct="1"/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Equalized Incidence rates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30723" name="Line 5"/>
          <p:cNvSpPr>
            <a:spLocks noChangeShapeType="1"/>
          </p:cNvSpPr>
          <p:nvPr/>
        </p:nvSpPr>
        <p:spPr bwMode="auto">
          <a:xfrm>
            <a:off x="1905000" y="63246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1905000" y="11430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1905000" y="6450014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graphicFrame>
        <p:nvGraphicFramePr>
          <p:cNvPr id="30726" name="Chart 3"/>
          <p:cNvGraphicFramePr>
            <a:graphicFrameLocks/>
          </p:cNvGraphicFramePr>
          <p:nvPr/>
        </p:nvGraphicFramePr>
        <p:xfrm>
          <a:off x="1854201" y="1371600"/>
          <a:ext cx="8850313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852159" imgH="4298052" progId="Excel.Sheet.8">
                  <p:embed/>
                </p:oleObj>
              </mc:Choice>
              <mc:Fallback>
                <p:oleObj name="Worksheet" r:id="rId2" imgW="8852159" imgH="4298052" progId="Excel.Sheet.8">
                  <p:embed/>
                  <p:pic>
                    <p:nvPicPr>
                      <p:cNvPr id="30726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1" y="1371600"/>
                        <a:ext cx="8850313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1905000" y="5867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 – year average, age adjusted </a:t>
            </a:r>
          </a:p>
        </p:txBody>
      </p:sp>
    </p:spTree>
    <p:extLst>
      <p:ext uri="{BB962C8B-B14F-4D97-AF65-F5344CB8AC3E}">
        <p14:creationId xmlns:p14="http://schemas.microsoft.com/office/powerpoint/2010/main" val="307817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458200" cy="1371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Near Elimination of Mortality Difference</a:t>
            </a: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1905000" y="63246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1905000" y="10668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1905000" y="6450014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graphicFrame>
        <p:nvGraphicFramePr>
          <p:cNvPr id="31750" name="Content Placeholder 3"/>
          <p:cNvGraphicFramePr>
            <a:graphicFrameLocks noGrp="1"/>
          </p:cNvGraphicFramePr>
          <p:nvPr>
            <p:ph idx="1"/>
          </p:nvPr>
        </p:nvGraphicFramePr>
        <p:xfrm>
          <a:off x="1844675" y="1320800"/>
          <a:ext cx="8480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80271" imgH="4596782" progId="Excel.Sheet.8">
                  <p:embed/>
                </p:oleObj>
              </mc:Choice>
              <mc:Fallback>
                <p:oleObj name="Worksheet" r:id="rId2" imgW="8480271" imgH="4596782" progId="Excel.Sheet.8">
                  <p:embed/>
                  <p:pic>
                    <p:nvPicPr>
                      <p:cNvPr id="3175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1320800"/>
                        <a:ext cx="8480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1905000" y="5867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 – year average, age adjusted </a:t>
            </a:r>
          </a:p>
        </p:txBody>
      </p:sp>
    </p:spTree>
    <p:extLst>
      <p:ext uri="{BB962C8B-B14F-4D97-AF65-F5344CB8AC3E}">
        <p14:creationId xmlns:p14="http://schemas.microsoft.com/office/powerpoint/2010/main" val="26584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2095500" y="104635"/>
            <a:ext cx="7772400" cy="560387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Lessons from Delaware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04800" y="671772"/>
            <a:ext cx="8077200" cy="5778238"/>
          </a:xfrm>
        </p:spPr>
        <p:txBody>
          <a:bodyPr/>
          <a:lstStyle/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Full access to care, with outreach and patient navigation can reduce some disparities 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If done nationally, 4,200 fewer blacks would get CRC each year, and 2,700 fewer would die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The annual cost of screening ($1M) and treatment ($6M) was $7 million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Annual savings (due to reduced incidence &amp; earlier diagnosis): $8.5M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FCFBFF"/>
                </a:solidFill>
              </a:rPr>
              <a:t>Net Savings from the program: $1.5M per year </a:t>
            </a:r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 flipV="1">
            <a:off x="304800" y="6414828"/>
            <a:ext cx="11353800" cy="351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228600" y="671772"/>
            <a:ext cx="11049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2209800" y="6450014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t>S Grubbs et al. J Clin Oncology, 2013                                                       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charset="0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8F2E22-EB2A-0C4C-8687-3C51413E22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63" y="1801307"/>
            <a:ext cx="3099137" cy="30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514600"/>
            <a:ext cx="98298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marL="339725" indent="0" eaLnBrk="1" hangingPunct="1">
              <a:buNone/>
            </a:pPr>
            <a:r>
              <a:rPr lang="en-US" sz="3600" dirty="0">
                <a:solidFill>
                  <a:srgbClr val="FFFFFF"/>
                </a:solidFill>
              </a:rPr>
              <a:t>Diversifying the Workforce to meet the Needs of all Patients</a:t>
            </a: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313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229600" cy="685800"/>
          </a:xfrm>
        </p:spPr>
        <p:txBody>
          <a:bodyPr/>
          <a:lstStyle/>
          <a:p>
            <a:pPr algn="l" eaLnBrk="1" hangingPunct="1"/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Physician Race &amp; Health Care</a:t>
            </a:r>
            <a:br>
              <a:rPr lang="en-US" sz="3600" dirty="0"/>
            </a:br>
            <a:br>
              <a:rPr lang="en-US" sz="12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914400"/>
            <a:ext cx="8229600" cy="5393781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 RCT of 1,300 Black men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Recruited from barbershops and flea markets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Given a coupon for a free health care screening at a Saturday clinic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blood pressure,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body mass index,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cholesterol,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diabetes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Men randomized to see black doctors or not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$50 incentive for clinic attendance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Free Uber rides if need for transportation</a:t>
            </a: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B34B6-897D-DD48-934A-0D0B85FAFBE9}"/>
              </a:ext>
            </a:extLst>
          </p:cNvPr>
          <p:cNvSpPr txBox="1"/>
          <p:nvPr/>
        </p:nvSpPr>
        <p:spPr>
          <a:xfrm>
            <a:off x="1848923" y="6400800"/>
            <a:ext cx="841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Alsan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Garrick, Graziani, American Economic Review, 2019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Illustrations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4BF97-10EE-AE44-B847-9F29D2601B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2442835"/>
            <a:ext cx="3200401" cy="2377017"/>
          </a:xfrm>
          <a:prstGeom prst="rect">
            <a:avLst/>
          </a:prstGeom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762000"/>
            <a:ext cx="9220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6400800"/>
            <a:ext cx="9220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1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834153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/>
              <a:t>Socioeconomic Status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85E22E4C-AB2A-E546-4897-9ABE1FD15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29901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09601" y="2174875"/>
            <a:ext cx="4724400" cy="3951288"/>
          </a:xfrm>
        </p:spPr>
        <p:txBody>
          <a:bodyPr wrap="square" anchor="t"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sz="3600" dirty="0"/>
              <a:t>Socioeconomic Status (SES), </a:t>
            </a:r>
            <a:r>
              <a:rPr lang="en-US" sz="2800" dirty="0"/>
              <a:t>(whether measured by income, education, occupation, poverty or wealth)  </a:t>
            </a:r>
            <a:r>
              <a:rPr lang="en-US" sz="3600" dirty="0"/>
              <a:t>is a central determinant of the distribution of valuable resources in society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FC990B5-AC0B-445F-434E-707F47449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799D22F-56EE-8038-4087-2F647B15F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79790" y="1106686"/>
            <a:ext cx="5932302" cy="547878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ADCA5-65BE-EA70-7838-D769BB201CFD}"/>
              </a:ext>
            </a:extLst>
          </p:cNvPr>
          <p:cNvSpPr txBox="1"/>
          <p:nvPr/>
        </p:nvSpPr>
        <p:spPr>
          <a:xfrm>
            <a:off x="7979576" y="6583362"/>
            <a:ext cx="3733800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  <a:hlinkClick r:id="rId3" tooltip="https://mronline.org/2018/06/30/the-u-s-is-a-world-leader-in-income-and-wealth-inequalit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2507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229600" cy="685800"/>
          </a:xfrm>
        </p:spPr>
        <p:txBody>
          <a:bodyPr/>
          <a:lstStyle/>
          <a:p>
            <a:pPr algn="l" eaLnBrk="1" hangingPunct="1"/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Black Doctors and Black Health</a:t>
            </a:r>
            <a:br>
              <a:rPr lang="en-US" sz="3600" dirty="0"/>
            </a:br>
            <a:br>
              <a:rPr lang="en-US" sz="3600" dirty="0"/>
            </a:br>
            <a:br>
              <a:rPr lang="en-US" sz="12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14400"/>
            <a:ext cx="91059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400" dirty="0"/>
              <a:t>Men who saw a Black Doctor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29% more likely to talk about other health problems  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47% more likely to do screening for          diabetes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56% more likely to get a flu vaccine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72% more likely to do screening for cholesterol</a:t>
            </a:r>
          </a:p>
          <a:p>
            <a:pPr indent="-3175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B34B6-897D-DD48-934A-0D0B85FAFBE9}"/>
              </a:ext>
            </a:extLst>
          </p:cNvPr>
          <p:cNvSpPr txBox="1"/>
          <p:nvPr/>
        </p:nvSpPr>
        <p:spPr>
          <a:xfrm>
            <a:off x="1424796" y="6324600"/>
            <a:ext cx="841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Alsan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Garrick, Graziani, American Economic Review,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762000"/>
            <a:ext cx="1095375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6170711"/>
            <a:ext cx="11049000" cy="153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" name="Picture 4" descr="A doctor with a stethoscope around his neck&#10;&#10;Description automatically generated">
            <a:extLst>
              <a:ext uri="{FF2B5EF4-FFF2-40B4-BE49-F238E27FC236}">
                <a16:creationId xmlns:a16="http://schemas.microsoft.com/office/drawing/2014/main" id="{F6C0158E-D6B3-FF49-95A1-01C1EA71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20150" y="1263134"/>
            <a:ext cx="2743200" cy="327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9C5FB-7E96-B04A-B644-35428C0662BD}"/>
              </a:ext>
            </a:extLst>
          </p:cNvPr>
          <p:cNvSpPr txBox="1"/>
          <p:nvPr/>
        </p:nvSpPr>
        <p:spPr>
          <a:xfrm>
            <a:off x="8623425" y="6339989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</p:spTree>
    <p:extLst>
      <p:ext uri="{BB962C8B-B14F-4D97-AF65-F5344CB8AC3E}">
        <p14:creationId xmlns:p14="http://schemas.microsoft.com/office/powerpoint/2010/main" val="854125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AEF3-0A3D-044B-B85B-D4054D2D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57" y="49428"/>
            <a:ext cx="10363200" cy="1143000"/>
          </a:xfrm>
        </p:spPr>
        <p:txBody>
          <a:bodyPr/>
          <a:lstStyle/>
          <a:p>
            <a:r>
              <a:rPr lang="en-US" b="0" dirty="0">
                <a:solidFill>
                  <a:srgbClr val="FFFF00"/>
                </a:solidFill>
              </a:rPr>
              <a:t>Huge Shortage of URMs in the Health Professions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01E40C-3483-BB4A-A4E8-98770D62F110}"/>
              </a:ext>
            </a:extLst>
          </p:cNvPr>
          <p:cNvCxnSpPr>
            <a:cxnSpLocks/>
          </p:cNvCxnSpPr>
          <p:nvPr/>
        </p:nvCxnSpPr>
        <p:spPr bwMode="auto">
          <a:xfrm>
            <a:off x="825157" y="1013254"/>
            <a:ext cx="10452443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32D9A8-BDE8-0049-9D51-F3A7D78B4279}"/>
              </a:ext>
            </a:extLst>
          </p:cNvPr>
          <p:cNvCxnSpPr>
            <a:cxnSpLocks/>
          </p:cNvCxnSpPr>
          <p:nvPr/>
        </p:nvCxnSpPr>
        <p:spPr bwMode="auto">
          <a:xfrm>
            <a:off x="825157" y="6233745"/>
            <a:ext cx="10698486" cy="0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6B068F-E243-1C4A-B83E-599EF3C45C5E}"/>
              </a:ext>
            </a:extLst>
          </p:cNvPr>
          <p:cNvSpPr txBox="1"/>
          <p:nvPr/>
        </p:nvSpPr>
        <p:spPr>
          <a:xfrm>
            <a:off x="1163781" y="6285201"/>
            <a:ext cx="653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AAMC, HRSA, 2020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709167E-046F-3E4D-84AA-5391BC074F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371600"/>
          <a:ext cx="10363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5423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El"/>
        </p:bldSub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457200" y="762000"/>
            <a:ext cx="10668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>
            <a:off x="457201" y="6324600"/>
            <a:ext cx="1082992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1828800" y="6324600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Somath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Saha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et al.,  Journal General Internal Medicine, 2013  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pixabay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153400" cy="838200"/>
          </a:xfrm>
        </p:spPr>
        <p:txBody>
          <a:bodyPr/>
          <a:lstStyle/>
          <a:p>
            <a:pPr algn="l"/>
            <a:r>
              <a:rPr lang="en-US" altLang="en-US" sz="3600" dirty="0"/>
              <a:t>Provider Cultural Competence</a:t>
            </a:r>
          </a:p>
        </p:txBody>
      </p:sp>
      <p:sp>
        <p:nvSpPr>
          <p:cNvPr id="111622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9796463" cy="1929108"/>
          </a:xfrm>
        </p:spPr>
        <p:txBody>
          <a:bodyPr/>
          <a:lstStyle/>
          <a:p>
            <a:pPr marL="251460" indent="-251460">
              <a:spcBef>
                <a:spcPts val="0"/>
              </a:spcBef>
            </a:pPr>
            <a:r>
              <a:rPr lang="en-US" altLang="en-US" dirty="0"/>
              <a:t>Study of 437 people living with HIV/AIDS                                         and 45 providers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/>
              <a:t>Created 20-item scale, self-rated cultural                  competence 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/>
              <a:t>Racial disparities were found in the </a:t>
            </a:r>
            <a:r>
              <a:rPr lang="en-US" altLang="en-US" dirty="0">
                <a:solidFill>
                  <a:srgbClr val="FCFBFF"/>
                </a:solidFill>
              </a:rPr>
              <a:t>receipt of ARVs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CFBFF"/>
                </a:solidFill>
              </a:rPr>
              <a:t>self-efficacy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rgbClr val="FCFBFF"/>
                </a:solidFill>
              </a:rPr>
              <a:t>viral suppression</a:t>
            </a:r>
            <a:r>
              <a:rPr lang="en-US" altLang="en-US" dirty="0"/>
              <a:t> among patients of low cultural competence providers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/>
              <a:t>Minority patients whose providers were high (vs low) on cultural competence, more likely to be on ARVs, have high self-efficacy and report complete ARV adherence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>
                <a:solidFill>
                  <a:srgbClr val="FFFFFF"/>
                </a:solidFill>
              </a:rPr>
              <a:t>When cultural competence was high, no racial disparities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8E99A-5B42-034D-BB66-A7B8272666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296" y="133290"/>
            <a:ext cx="3157256" cy="25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1315528" y="838200"/>
            <a:ext cx="956094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 flipV="1">
            <a:off x="1371600" y="6248400"/>
            <a:ext cx="97536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1828800" y="6248400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Saha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et al.,  Journal General Internal Medicine, 2013</a:t>
            </a: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1828800" y="76200"/>
            <a:ext cx="8153400" cy="838200"/>
          </a:xfrm>
        </p:spPr>
        <p:txBody>
          <a:bodyPr/>
          <a:lstStyle/>
          <a:p>
            <a:r>
              <a:rPr lang="en-US" altLang="en-US" sz="3600" dirty="0"/>
              <a:t>Cultural Competence Scale (Selected)</a:t>
            </a:r>
          </a:p>
        </p:txBody>
      </p:sp>
      <p:sp>
        <p:nvSpPr>
          <p:cNvPr id="111622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9962071" cy="5333998"/>
          </a:xfrm>
        </p:spPr>
        <p:txBody>
          <a:bodyPr/>
          <a:lstStyle/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Family &amp; friends as important to health as doctors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Social history contributes to how I care for patients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am familiar with lay beliefs my patients have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ask my patients about alternative therapies they use 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find out what patients think is cause of their illness 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involve patients in decisions about their health care</a:t>
            </a:r>
          </a:p>
        </p:txBody>
      </p:sp>
    </p:spTree>
    <p:extLst>
      <p:ext uri="{BB962C8B-B14F-4D97-AF65-F5344CB8AC3E}">
        <p14:creationId xmlns:p14="http://schemas.microsoft.com/office/powerpoint/2010/main" val="19525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514600"/>
            <a:ext cx="98298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>
                <a:solidFill>
                  <a:srgbClr val="F0FDFF"/>
                </a:solidFill>
              </a:rPr>
              <a:t>Provide Care </a:t>
            </a:r>
            <a:r>
              <a:rPr lang="en-US" sz="3600" kern="1200" dirty="0">
                <a:solidFill>
                  <a:srgbClr val="F0FDFF"/>
                </a:solidFill>
              </a:rPr>
              <a:t>that Addresses the Social context</a:t>
            </a:r>
            <a:endParaRPr lang="en-US" sz="3600" dirty="0">
              <a:solidFill>
                <a:srgbClr val="F0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795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Line 4"/>
          <p:cNvSpPr>
            <a:spLocks noChangeShapeType="1"/>
          </p:cNvSpPr>
          <p:nvPr/>
        </p:nvSpPr>
        <p:spPr bwMode="auto">
          <a:xfrm>
            <a:off x="1090863" y="830180"/>
            <a:ext cx="1007444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1090863" y="6352674"/>
            <a:ext cx="1007444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pic>
        <p:nvPicPr>
          <p:cNvPr id="113668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2329" y="1185563"/>
            <a:ext cx="4658526" cy="4750016"/>
          </a:xfrm>
        </p:spPr>
      </p:pic>
      <p:sp>
        <p:nvSpPr>
          <p:cNvPr id="113669" name="Rectangle 8"/>
          <p:cNvSpPr>
            <a:spLocks noChangeArrowheads="1"/>
          </p:cNvSpPr>
          <p:nvPr/>
        </p:nvSpPr>
        <p:spPr bwMode="auto">
          <a:xfrm>
            <a:off x="7010400" y="1982800"/>
            <a:ext cx="3429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Why treat illness and send people back to live in the same conditions that made them sick in the first place?</a:t>
            </a:r>
          </a:p>
        </p:txBody>
      </p:sp>
      <p:sp>
        <p:nvSpPr>
          <p:cNvPr id="113670" name="Rectangle 2"/>
          <p:cNvSpPr txBox="1">
            <a:spLocks noChangeArrowheads="1"/>
          </p:cNvSpPr>
          <p:nvPr/>
        </p:nvSpPr>
        <p:spPr bwMode="auto">
          <a:xfrm>
            <a:off x="23622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Care that Addresses the Social context</a:t>
            </a:r>
          </a:p>
        </p:txBody>
      </p:sp>
    </p:spTree>
    <p:extLst>
      <p:ext uri="{BB962C8B-B14F-4D97-AF65-F5344CB8AC3E}">
        <p14:creationId xmlns:p14="http://schemas.microsoft.com/office/powerpoint/2010/main" val="3716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381"/>
            <a:ext cx="7772400" cy="921781"/>
          </a:xfrm>
        </p:spPr>
        <p:txBody>
          <a:bodyPr/>
          <a:lstStyle/>
          <a:p>
            <a:r>
              <a:rPr lang="en-US" sz="3600" dirty="0"/>
              <a:t>Medical Legal Partnership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10134600" cy="5638800"/>
          </a:xfrm>
        </p:spPr>
        <p:txBody>
          <a:bodyPr/>
          <a:lstStyle/>
          <a:p>
            <a:r>
              <a:rPr lang="en-US" sz="2800" dirty="0"/>
              <a:t>Enables MDs to refer to unique specialists:          </a:t>
            </a:r>
          </a:p>
          <a:p>
            <a:pPr marL="0" indent="0">
              <a:buNone/>
            </a:pPr>
            <a:r>
              <a:rPr lang="en-US" sz="2800" dirty="0"/>
              <a:t>    on-site attorneys</a:t>
            </a:r>
          </a:p>
          <a:p>
            <a:r>
              <a:rPr lang="en-US" sz="2800" dirty="0"/>
              <a:t>Most low-income persons face legal issues</a:t>
            </a:r>
          </a:p>
          <a:p>
            <a:pPr marL="0" indent="0">
              <a:buNone/>
            </a:pPr>
            <a:r>
              <a:rPr lang="en-US" sz="2800" dirty="0"/>
              <a:t>    that affect their quality of life and their</a:t>
            </a:r>
          </a:p>
          <a:p>
            <a:pPr marL="0" indent="0">
              <a:buNone/>
            </a:pPr>
            <a:r>
              <a:rPr lang="en-US" sz="2800" dirty="0"/>
              <a:t>    management of disease</a:t>
            </a:r>
          </a:p>
          <a:p>
            <a:r>
              <a:rPr lang="en-US" sz="2800" dirty="0"/>
              <a:t>Adding lawyers to medical team can screen and assist families for these social problems that affect care </a:t>
            </a:r>
          </a:p>
          <a:p>
            <a:r>
              <a:rPr lang="en-US" sz="2800" dirty="0"/>
              <a:t>Stressors addressed: unhealthy housing, immigration, income, food, education access, disability, family law</a:t>
            </a:r>
          </a:p>
          <a:p>
            <a:r>
              <a:rPr lang="en-US" sz="2800" dirty="0">
                <a:solidFill>
                  <a:srgbClr val="FFFFFF"/>
                </a:solidFill>
              </a:rPr>
              <a:t>Child with asthma, in moldy apartment, will not get well, regardless of meds, if  conditions not improved</a:t>
            </a: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533400" y="838200"/>
            <a:ext cx="1059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>
            <a:off x="457200" y="6400799"/>
            <a:ext cx="10972800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20838" name="TextBox 1"/>
          <p:cNvSpPr txBox="1">
            <a:spLocks noChangeArrowheads="1"/>
          </p:cNvSpPr>
          <p:nvPr/>
        </p:nvSpPr>
        <p:spPr bwMode="auto">
          <a:xfrm>
            <a:off x="1981200" y="6400800"/>
            <a:ext cx="3288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Zuckerman et al. Pediatrics, 2004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81050"/>
            <a:ext cx="3814895" cy="241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4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Line 4"/>
          <p:cNvSpPr>
            <a:spLocks noChangeShapeType="1"/>
          </p:cNvSpPr>
          <p:nvPr/>
        </p:nvSpPr>
        <p:spPr bwMode="auto">
          <a:xfrm flipV="1">
            <a:off x="914400" y="813351"/>
            <a:ext cx="998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1066800" y="6324600"/>
            <a:ext cx="990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3670" name="Rectangle 2"/>
          <p:cNvSpPr txBox="1">
            <a:spLocks noChangeArrowheads="1"/>
          </p:cNvSpPr>
          <p:nvPr/>
        </p:nvSpPr>
        <p:spPr bwMode="auto">
          <a:xfrm>
            <a:off x="381000" y="73387"/>
            <a:ext cx="11277600" cy="7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Recent Report: National Academy of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81699-1E91-0E44-A631-F719807E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1295399"/>
            <a:ext cx="5410200" cy="44194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Many opportunities for health care systems and professionals to address the social needs of patients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B635CFCD-0DCD-EC43-8E22-B22A25C29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03938"/>
            <a:ext cx="4572000" cy="5803935"/>
          </a:xfrm>
          <a:prstGeom prst="rect">
            <a:avLst/>
          </a:prstGeom>
        </p:spPr>
      </p:pic>
      <p:pic>
        <p:nvPicPr>
          <p:cNvPr id="9" name="Picture 8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84F49525-FCF7-BD4B-8E7C-4BED9057E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80661"/>
            <a:ext cx="4419600" cy="5840222"/>
          </a:xfrm>
          <a:prstGeom prst="rect">
            <a:avLst/>
          </a:prstGeom>
        </p:spPr>
      </p:pic>
      <p:pic>
        <p:nvPicPr>
          <p:cNvPr id="10" name="Picture 9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14CFE274-68B1-9944-8168-C45E77D6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14574"/>
            <a:ext cx="4548809" cy="58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995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87B4A7C-FF7E-D247-8206-6D4D01336E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990600"/>
            <a:ext cx="10972800" cy="2743200"/>
          </a:xfrm>
        </p:spPr>
        <p:txBody>
          <a:bodyPr/>
          <a:lstStyle/>
          <a:p>
            <a:pPr eaLnBrk="1" hangingPunct="1"/>
            <a:br>
              <a:rPr lang="en-US" altLang="en-US" sz="3600" b="0" dirty="0"/>
            </a:br>
            <a:r>
              <a:rPr lang="en-US" altLang="en-US" sz="3600" b="0" dirty="0"/>
              <a:t>Moving Further Upstream:</a:t>
            </a:r>
            <a:br>
              <a:rPr lang="en-US" altLang="en-US" sz="3600" b="0" dirty="0"/>
            </a:br>
            <a:r>
              <a:rPr lang="en-US" altLang="en-US" sz="3600" b="0" dirty="0"/>
              <a:t>Implementing Policies to Reduce Social Inequities in Health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87F4CE9-4DB5-1D4F-9C64-7A12837D8D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09800" y="4114800"/>
            <a:ext cx="7772400" cy="1676400"/>
          </a:xfrm>
        </p:spPr>
        <p:txBody>
          <a:bodyPr/>
          <a:lstStyle/>
          <a:p>
            <a:pPr eaLnBrk="1" hangingPunct="1"/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293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12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0" y="12954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0" marR="0" lvl="0" indent="-4603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895601" y="914400"/>
            <a:ext cx="618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17726" y="-34925"/>
            <a:ext cx="207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2133600" y="228599"/>
            <a:ext cx="7848600" cy="914397"/>
          </a:xfrm>
        </p:spPr>
        <p:txBody>
          <a:bodyPr/>
          <a:lstStyle/>
          <a:p>
            <a:pPr eaLnBrk="1" hangingPunct="1"/>
            <a:br>
              <a:rPr lang="en-US" sz="3600" b="1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Strategy Number 2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>
          <a:xfrm>
            <a:off x="1905000" y="1295397"/>
            <a:ext cx="8540750" cy="556260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charset="0"/>
              </a:rPr>
              <a:t>Create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Communities of Opportunity 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to minimize, neutralize and dismantle the systems of racism that create inequities in health</a:t>
            </a:r>
          </a:p>
          <a:p>
            <a:pPr marL="0" indent="0">
              <a:buNone/>
            </a:pPr>
            <a:endParaRPr lang="en-US" sz="3000" b="1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00" b="1" dirty="0">
              <a:latin typeface="Times New Roman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931247" y="11430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990600" y="6477000"/>
            <a:ext cx="10210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22192D0C-247C-0444-990F-06862E4D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68750" y="3200400"/>
            <a:ext cx="45720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52CD4-EC82-E842-B99D-DFC6DB6EC042}"/>
              </a:ext>
            </a:extLst>
          </p:cNvPr>
          <p:cNvSpPr txBox="1"/>
          <p:nvPr/>
        </p:nvSpPr>
        <p:spPr>
          <a:xfrm>
            <a:off x="7315200" y="6513985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</p:spTree>
    <p:extLst>
      <p:ext uri="{BB962C8B-B14F-4D97-AF65-F5344CB8AC3E}">
        <p14:creationId xmlns:p14="http://schemas.microsoft.com/office/powerpoint/2010/main" val="34304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1371600" y="6354211"/>
            <a:ext cx="845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MS PGothic" charset="0"/>
                <a:cs typeface="+mn-cs"/>
              </a:rPr>
              <a:t>P. McDonough, Duncan, Williams, &amp; House, AJPH, 1997 </a:t>
            </a:r>
          </a:p>
        </p:txBody>
      </p:sp>
      <p:graphicFrame>
        <p:nvGraphicFramePr>
          <p:cNvPr id="80901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9364698"/>
              </p:ext>
            </p:extLst>
          </p:nvPr>
        </p:nvGraphicFramePr>
        <p:xfrm>
          <a:off x="1752600" y="536919"/>
          <a:ext cx="830262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302066" imgH="5333559" progId="Excel.Chart.8">
                  <p:embed/>
                </p:oleObj>
              </mc:Choice>
              <mc:Fallback>
                <p:oleObj name="Chart" r:id="rId3" imgW="8302066" imgH="5333559" progId="Excel.Chart.8">
                  <p:embed/>
                  <p:pic>
                    <p:nvPicPr>
                      <p:cNvPr id="80901" name="Content Placeholder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36919"/>
                        <a:ext cx="8302625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1000" y="-304800"/>
            <a:ext cx="1158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Relative Risks of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All-Cause Mortality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by Household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Income Level: U.S. Panel Study of Income Dynamics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027044" y="987081"/>
            <a:ext cx="10091530" cy="20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MS PGothic" charset="0"/>
              <a:cs typeface="+mn-cs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1126435" y="6369951"/>
            <a:ext cx="10091530" cy="20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57937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FF"/>
                </a:solidFill>
              </a:rPr>
              <a:t>Reducing Inequities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/>
              <a:t>Address Place-Linked Determinants of Health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1178533" y="751196"/>
            <a:ext cx="6593867" cy="542100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3600" u="sng" dirty="0"/>
          </a:p>
          <a:p>
            <a:pPr eaLnBrk="1" hangingPunct="1"/>
            <a:r>
              <a:rPr lang="en-US" altLang="en-US" sz="3600" dirty="0"/>
              <a:t>Enrich the quality of </a:t>
            </a:r>
            <a:r>
              <a:rPr lang="en-US" altLang="en-US" sz="3600" u="sng" dirty="0"/>
              <a:t>neighborhood</a:t>
            </a:r>
            <a:r>
              <a:rPr lang="en-US" altLang="en-US" sz="3600" dirty="0"/>
              <a:t> environments</a:t>
            </a:r>
          </a:p>
          <a:p>
            <a:pPr eaLnBrk="1" hangingPunct="1"/>
            <a:r>
              <a:rPr lang="en-US" altLang="en-US" sz="3600" dirty="0"/>
              <a:t>Increase </a:t>
            </a:r>
            <a:r>
              <a:rPr lang="en-US" altLang="en-US" sz="3600" u="sng" dirty="0"/>
              <a:t>economic development </a:t>
            </a:r>
            <a:r>
              <a:rPr lang="en-US" altLang="en-US" sz="3600" dirty="0"/>
              <a:t>in poor areas</a:t>
            </a:r>
          </a:p>
          <a:p>
            <a:pPr eaLnBrk="1" hangingPunct="1"/>
            <a:r>
              <a:rPr lang="en-US" altLang="en-US" sz="3600" dirty="0"/>
              <a:t>Improve </a:t>
            </a:r>
            <a:r>
              <a:rPr lang="en-US" altLang="en-US" sz="3600" u="sng" dirty="0"/>
              <a:t>housing quality</a:t>
            </a:r>
            <a:r>
              <a:rPr lang="en-US" altLang="en-US" sz="3600" dirty="0"/>
              <a:t> and the </a:t>
            </a:r>
            <a:r>
              <a:rPr lang="en-US" altLang="en-US" sz="3600" u="sng" dirty="0"/>
              <a:t>safety</a:t>
            </a:r>
            <a:r>
              <a:rPr lang="en-US" altLang="en-US" sz="3600" dirty="0"/>
              <a:t> of neighborhood environments</a:t>
            </a: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flipV="1">
            <a:off x="1066800" y="1371600"/>
            <a:ext cx="10058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>
            <a:off x="1066800" y="6172200"/>
            <a:ext cx="10058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388" y="621883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Shutterstock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Pixabay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96" y="1664065"/>
            <a:ext cx="3007529" cy="203163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322274"/>
            <a:ext cx="2771846" cy="207609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19" y="4592817"/>
            <a:ext cx="2829361" cy="18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3550" y="152401"/>
            <a:ext cx="8229600" cy="685800"/>
          </a:xfrm>
        </p:spPr>
        <p:txBody>
          <a:bodyPr/>
          <a:lstStyle/>
          <a:p>
            <a:pPr algn="l" eaLnBrk="1" hangingPunct="1"/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Communities of Opportunity</a:t>
            </a:r>
            <a:br>
              <a:rPr lang="en-US" sz="12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8229600" cy="5181600"/>
          </a:xfrm>
        </p:spPr>
        <p:txBody>
          <a:bodyPr/>
          <a:lstStyle/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Invest in early Childhood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Reduce Childhood Poverty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 Income and Employment                Opportunities for Youth and Adults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Improve Neighborhood and Housing Conditions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 economic opportunities to build strong families/reduce disparities in marriage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altLang="en-US" kern="1200" dirty="0">
                <a:latin typeface="Times New Roman" panose="02020603050405020304" pitchFamily="18" charset="0"/>
                <a:cs typeface="Times New Roman" pitchFamily="18" charset="0"/>
              </a:rPr>
              <a:t>Raise Awareness levels of Racial Inequities and Build Political Will to Address them</a:t>
            </a:r>
            <a:endParaRPr lang="en-US" sz="3600" dirty="0"/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B34B6-897D-DD48-934A-0D0B85FAFBE9}"/>
              </a:ext>
            </a:extLst>
          </p:cNvPr>
          <p:cNvSpPr txBox="1"/>
          <p:nvPr/>
        </p:nvSpPr>
        <p:spPr>
          <a:xfrm>
            <a:off x="1298662" y="6324600"/>
            <a:ext cx="841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David R Williams &amp; Lisa Cooper,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J Environmental Res &amp; Public Health, 2019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609600" y="761999"/>
            <a:ext cx="10439400" cy="7616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381000" y="6248400"/>
            <a:ext cx="10668000" cy="5684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0B454-74F7-8244-B901-D628A9A14C4F}"/>
              </a:ext>
            </a:extLst>
          </p:cNvPr>
          <p:cNvSpPr txBox="1"/>
          <p:nvPr/>
        </p:nvSpPr>
        <p:spPr>
          <a:xfrm>
            <a:off x="8236504" y="6443748"/>
            <a:ext cx="472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Shutterstock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321DD5B9-28F2-8F44-86C5-22484403E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32874"/>
            <a:ext cx="3596386" cy="32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4097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Communities of Opportunity 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2362200"/>
            <a:ext cx="77724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>
                <a:solidFill>
                  <a:srgbClr val="FFFFFF"/>
                </a:solidFill>
              </a:rPr>
              <a:t>Improve Neighborhood and Housing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677315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685799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Moving to Opportunity</a:t>
            </a:r>
            <a:endParaRPr lang="en-US" sz="3600" b="1" dirty="0">
              <a:latin typeface="Times New Roman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990601"/>
            <a:ext cx="6433600" cy="5241438"/>
          </a:xfrm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en-US" sz="3600" dirty="0">
                <a:latin typeface="Times New Roman" charset="0"/>
              </a:rPr>
              <a:t>The Moving to Opportunity Program randomized families with children in high poverty neighborhoods to move to less poor neighborhoods.</a:t>
            </a:r>
          </a:p>
          <a:p>
            <a:pPr eaLnBrk="1" hangingPunct="1">
              <a:spcAft>
                <a:spcPct val="20000"/>
              </a:spcAft>
            </a:pPr>
            <a:r>
              <a:rPr lang="en-US" sz="3600" dirty="0">
                <a:latin typeface="Times New Roman" charset="0"/>
              </a:rPr>
              <a:t>10 to 15 years later, movers had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lower levels of obesity, severe obesity &amp; diabetes risk </a:t>
            </a:r>
            <a:r>
              <a:rPr lang="en-US" sz="3600" dirty="0">
                <a:latin typeface="Times New Roman" charset="0"/>
              </a:rPr>
              <a:t>(HbA1c)</a:t>
            </a:r>
          </a:p>
          <a:p>
            <a:pPr eaLnBrk="1" hangingPunct="1">
              <a:spcAft>
                <a:spcPct val="20000"/>
              </a:spcAft>
            </a:pPr>
            <a:endParaRPr lang="en-US" dirty="0">
              <a:latin typeface="Times New Roman" charset="0"/>
            </a:endParaRP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533400" y="914399"/>
            <a:ext cx="10591800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 flipV="1">
            <a:off x="533399" y="6199801"/>
            <a:ext cx="11125199" cy="4956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362200" y="6276002"/>
            <a:ext cx="801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Arial" charset="0"/>
              </a:rPr>
              <a:t>Ludwig et al. NEJM, 2011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00" y="1372582"/>
            <a:ext cx="3320000" cy="4418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586054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107713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	</a:t>
            </a:r>
            <a:endParaRPr lang="en-US" altLang="en-US" dirty="0"/>
          </a:p>
        </p:txBody>
      </p:sp>
      <p:sp>
        <p:nvSpPr>
          <p:cNvPr id="189442" name="Rectangle 3"/>
          <p:cNvSpPr>
            <a:spLocks noGrp="1" noChangeArrowheads="1"/>
          </p:cNvSpPr>
          <p:nvPr>
            <p:ph idx="1"/>
          </p:nvPr>
        </p:nvSpPr>
        <p:spPr>
          <a:xfrm>
            <a:off x="1379621" y="2125579"/>
            <a:ext cx="10363200" cy="2045368"/>
          </a:xfrm>
        </p:spPr>
        <p:txBody>
          <a:bodyPr/>
          <a:lstStyle/>
          <a:p>
            <a:pPr indent="-3175" eaLnBrk="1" hangingPunct="1">
              <a:buNone/>
            </a:pPr>
            <a:endParaRPr lang="en-US" altLang="en-US" dirty="0"/>
          </a:p>
          <a:p>
            <a:pPr indent="-3175" eaLnBrk="1" hangingPunct="1">
              <a:buNone/>
            </a:pPr>
            <a:r>
              <a:rPr lang="en-US" sz="3600" dirty="0">
                <a:latin typeface="Times New Roman" charset="0"/>
                <a:ea typeface="MS PGothic" charset="0"/>
              </a:rPr>
              <a:t>Innovative Initiatives from Healthcare Institutions 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162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" y="112593"/>
            <a:ext cx="10417181" cy="850929"/>
          </a:xfrm>
        </p:spPr>
        <p:txBody>
          <a:bodyPr/>
          <a:lstStyle/>
          <a:p>
            <a:r>
              <a:rPr lang="en-US" sz="3600" dirty="0"/>
              <a:t>Loma Linda U Health: Addressing Community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349"/>
            <a:ext cx="7467600" cy="5253582"/>
          </a:xfrm>
        </p:spPr>
        <p:txBody>
          <a:bodyPr/>
          <a:lstStyle/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San Bernardino, CA, - one of the most disadvantaged cities in U.S. 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Nearby Loma Linda University  Medical Center intervenes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It builds a $68 Million, 157,000 sq. ft. clinic and education space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It has 124 exam and procedure rooms, 24 dental operatories 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It is the largest specialty-based &amp; teaching health center (THC) FQHC in the nation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457200" y="790122"/>
            <a:ext cx="10678438" cy="6214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57200" y="6242158"/>
            <a:ext cx="97410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6242158"/>
            <a:ext cx="668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Richard Hart, myll.llu.edu/news of the week July 2016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90946"/>
            <a:ext cx="3974705" cy="29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063" y="94286"/>
            <a:ext cx="10285327" cy="850929"/>
          </a:xfrm>
        </p:spPr>
        <p:txBody>
          <a:bodyPr/>
          <a:lstStyle/>
          <a:p>
            <a:r>
              <a:rPr lang="en-US" sz="3600" dirty="0"/>
              <a:t>Loma Linda U Health: Addressing Unemployment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257" y="864993"/>
            <a:ext cx="7403989" cy="38191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also addresses a social determinant in the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Only ~20% of high school graduates obtain any additional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 the top floor is a “Gateway College”, to lower unemployment &amp; provide job skills for high school graduates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73063" y="784117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334666"/>
            <a:ext cx="10045874" cy="837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1" y="6334667"/>
            <a:ext cx="761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Richard Hart, myllu.llu.edu/news of the week July 2016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46" y="883002"/>
            <a:ext cx="3951792" cy="2968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257" y="4684131"/>
            <a:ext cx="11244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The Gateway College offers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certificate Programs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: Certified Nurse’s Assistant, Pharmacy Tech, Surgical Tech, Community Health Worker</a:t>
            </a:r>
          </a:p>
        </p:txBody>
      </p:sp>
    </p:spTree>
    <p:extLst>
      <p:ext uri="{BB962C8B-B14F-4D97-AF65-F5344CB8AC3E}">
        <p14:creationId xmlns:p14="http://schemas.microsoft.com/office/powerpoint/2010/main" val="27290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10" y="94286"/>
            <a:ext cx="7772400" cy="850929"/>
          </a:xfrm>
        </p:spPr>
        <p:txBody>
          <a:bodyPr/>
          <a:lstStyle/>
          <a:p>
            <a:r>
              <a:rPr lang="en-US" sz="3600" dirty="0"/>
              <a:t>Rooftop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555" y="859993"/>
            <a:ext cx="10471760" cy="1635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Boston Medical Center implements rooftop farm to distribute high-quality produce to patients and their families, employees and visitors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77238" y="859993"/>
            <a:ext cx="10045874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27474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7238" y="6274743"/>
            <a:ext cx="685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Musicus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et al, Am J Pub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2019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89" y="2392471"/>
            <a:ext cx="5732760" cy="37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661" y="-105696"/>
            <a:ext cx="7772400" cy="941944"/>
          </a:xfrm>
        </p:spPr>
        <p:txBody>
          <a:bodyPr/>
          <a:lstStyle/>
          <a:p>
            <a:r>
              <a:rPr lang="en-US" sz="3600" dirty="0"/>
              <a:t>Rooftop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338" y="3365090"/>
            <a:ext cx="9052186" cy="2768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Installation and roof modification cost $300,000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2,243 milk crate planters, growing more than 25 crop varieties and two beehives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One fulltime farmer, part-time assistant and hospital employee volunteers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89764" y="63666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89764" y="6233252"/>
            <a:ext cx="10045874" cy="3349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7551" y="6232781"/>
            <a:ext cx="685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Musicus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et al, AJPH, 2019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35" y="869746"/>
            <a:ext cx="3706419" cy="2395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7551" y="836249"/>
            <a:ext cx="5533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Farm contributes produce to hospital cafeterias, inpatient meal services, teaching kitchen, and preventive food pantry</a:t>
            </a:r>
          </a:p>
        </p:txBody>
      </p:sp>
    </p:spTree>
    <p:extLst>
      <p:ext uri="{BB962C8B-B14F-4D97-AF65-F5344CB8AC3E}">
        <p14:creationId xmlns:p14="http://schemas.microsoft.com/office/powerpoint/2010/main" val="11364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93" y="94286"/>
            <a:ext cx="11358390" cy="850929"/>
          </a:xfrm>
        </p:spPr>
        <p:txBody>
          <a:bodyPr/>
          <a:lstStyle/>
          <a:p>
            <a:r>
              <a:rPr lang="en-US" sz="3600" dirty="0"/>
              <a:t>Dignity Health: Addressing Access to Affordable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317" y="831295"/>
            <a:ext cx="6143649" cy="56686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Housing is an economic and social stressor for many families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Addressing housing is a priority for improving health and supporting neighborhood stability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Dignity Health (a health care system) </a:t>
            </a:r>
            <a:r>
              <a:rPr lang="en-US" dirty="0">
                <a:solidFill>
                  <a:srgbClr val="FCFBFF"/>
                </a:solidFill>
              </a:rPr>
              <a:t>invested $90 Million </a:t>
            </a:r>
            <a:r>
              <a:rPr lang="en-US" dirty="0"/>
              <a:t>(low interest loans) to organizations that develop affordable housing from abandoned buildings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859317" y="831296"/>
            <a:ext cx="1070839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27474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954" y="6274743"/>
            <a:ext cx="973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Pablo Bravo Vial, J of Catholic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Association, September-October, 2019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50E2A0E-750C-B040-AB75-CA765DBB2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966" y="1780180"/>
            <a:ext cx="4955901" cy="34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14500" y="1358905"/>
            <a:ext cx="8686800" cy="496569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600" dirty="0"/>
              <a:t>	</a:t>
            </a:r>
          </a:p>
          <a:p>
            <a:pPr algn="ctr" eaLnBrk="1" hangingPunct="1">
              <a:buFontTx/>
              <a:buNone/>
            </a:pPr>
            <a:endParaRPr lang="en-US" altLang="en-US" sz="3600" dirty="0"/>
          </a:p>
          <a:p>
            <a:pPr algn="ctr" eaLnBrk="1" hangingPunct="1">
              <a:buFontTx/>
              <a:buNone/>
            </a:pPr>
            <a:r>
              <a:rPr lang="en-US" altLang="en-US" sz="3600" dirty="0"/>
              <a:t>Race/Ethnicity is strongly related to SES</a:t>
            </a: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/>
          </a:p>
        </p:txBody>
      </p:sp>
      <p:sp>
        <p:nvSpPr>
          <p:cNvPr id="214020" name="Line 4"/>
          <p:cNvSpPr>
            <a:spLocks noChangeShapeType="1"/>
          </p:cNvSpPr>
          <p:nvPr/>
        </p:nvSpPr>
        <p:spPr bwMode="auto">
          <a:xfrm>
            <a:off x="1714500" y="1219201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14021" name="Line 5"/>
          <p:cNvSpPr>
            <a:spLocks noChangeShapeType="1"/>
          </p:cNvSpPr>
          <p:nvPr/>
        </p:nvSpPr>
        <p:spPr bwMode="auto">
          <a:xfrm>
            <a:off x="1714500" y="48006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014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93" y="94286"/>
            <a:ext cx="11358390" cy="850929"/>
          </a:xfrm>
        </p:spPr>
        <p:txBody>
          <a:bodyPr/>
          <a:lstStyle/>
          <a:p>
            <a:r>
              <a:rPr lang="en-US" sz="3600" dirty="0"/>
              <a:t>Dignity Health: Addressing Access to Affordable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89" y="831295"/>
            <a:ext cx="11251894" cy="56686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Partnered with more than 30 housing development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Stockton, CA, 131 foreclosed homes &amp; 3 apartment buildings refurbished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Los Angeles, 600 housing units created or preserved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859317" y="831296"/>
            <a:ext cx="1070839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27474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954" y="6274743"/>
            <a:ext cx="973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Pablo Bravo Vial, J of Catholic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Association, September-October, 2019</a:t>
            </a:r>
          </a:p>
        </p:txBody>
      </p:sp>
      <p:pic>
        <p:nvPicPr>
          <p:cNvPr id="8" name="Picture 7" descr="A building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BC985442-EF2E-E143-8C64-B2767BB6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61" y="3259838"/>
            <a:ext cx="4595231" cy="29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4846"/>
            <a:ext cx="11376559" cy="10371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" pitchFamily="2" charset="0"/>
              </a:rPr>
              <a:t>Rush University Medical Center Equity Framework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979346"/>
            <a:ext cx="10787934" cy="1188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258695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31512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93773-F49C-D24A-B650-AEC8F3E31232}"/>
              </a:ext>
            </a:extLst>
          </p:cNvPr>
          <p:cNvSpPr txBox="1"/>
          <p:nvPr/>
        </p:nvSpPr>
        <p:spPr>
          <a:xfrm>
            <a:off x="8463144" y="6299877"/>
            <a:ext cx="3294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MS Free Photo: Photo by Unknown Author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B4EBA3D8-C01C-C042-8990-AD281D006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28175" y="1670426"/>
            <a:ext cx="2559368" cy="3210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2C96D-1B15-AC4C-A8F1-473FDFDC4B5C}"/>
              </a:ext>
            </a:extLst>
          </p:cNvPr>
          <p:cNvSpPr txBox="1"/>
          <p:nvPr/>
        </p:nvSpPr>
        <p:spPr>
          <a:xfrm>
            <a:off x="782474" y="1459683"/>
            <a:ext cx="74471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Example of a Comprehensive Approach to Reducing Health Inequities in Race &amp; SES by an Academic Medical Center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134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45780"/>
            <a:ext cx="11494782" cy="10371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Goal: Cut Life Expectancy Gap by 50% (</a:t>
            </a:r>
            <a:r>
              <a:rPr lang="en-US" sz="2700" dirty="0">
                <a:solidFill>
                  <a:srgbClr val="FFFF00"/>
                </a:solidFill>
                <a:latin typeface="Times" pitchFamily="2" charset="0"/>
              </a:rPr>
              <a:t>in Primary Service Area) </a:t>
            </a:r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by 2030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422" y="867695"/>
            <a:ext cx="1090428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287342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363019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al, NEJM Catalyst, May, 2021</a:t>
            </a:r>
          </a:p>
        </p:txBody>
      </p:sp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E2F63CF-AAF6-1F49-98C0-C38697D0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1233209"/>
            <a:ext cx="11307212" cy="47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10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24" y="-43169"/>
            <a:ext cx="10917485" cy="103717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Rush Anchor Mission Initiative: </a:t>
            </a:r>
            <a:r>
              <a:rPr lang="en-US" sz="3600" dirty="0">
                <a:solidFill>
                  <a:srgbClr val="FCFBFF"/>
                </a:solidFill>
                <a:latin typeface="Times" pitchFamily="2" charset="0"/>
              </a:rPr>
              <a:t>Increase Local Hiring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224" y="837485"/>
            <a:ext cx="10917485" cy="789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330884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40656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69D656-D400-9541-89DB-4EA72FB6D91D}"/>
              </a:ext>
            </a:extLst>
          </p:cNvPr>
          <p:cNvSpPr/>
          <p:nvPr/>
        </p:nvSpPr>
        <p:spPr>
          <a:xfrm>
            <a:off x="1574609" y="1500872"/>
            <a:ext cx="3859037" cy="35459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Hire locally and develop talent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EA75F-1E12-8C49-B6B4-A920541FBC1C}"/>
              </a:ext>
            </a:extLst>
          </p:cNvPr>
          <p:cNvSpPr txBox="1"/>
          <p:nvPr/>
        </p:nvSpPr>
        <p:spPr>
          <a:xfrm>
            <a:off x="6254261" y="2193059"/>
            <a:ext cx="5264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Employment Preference Initiative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Career ladder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Graphic 2" descr="Office worker female with solid fill">
            <a:extLst>
              <a:ext uri="{FF2B5EF4-FFF2-40B4-BE49-F238E27FC236}">
                <a16:creationId xmlns:a16="http://schemas.microsoft.com/office/drawing/2014/main" id="{0D5D6C3E-A467-8E4C-9D6D-EA10DA36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097" y="3828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76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3291" y="-43169"/>
            <a:ext cx="10845418" cy="10371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Rush Anchor Mission Initiative: </a:t>
            </a:r>
            <a:r>
              <a:rPr lang="en-US" sz="3600" dirty="0">
                <a:solidFill>
                  <a:srgbClr val="FCFBFF"/>
                </a:solidFill>
                <a:latin typeface="Times" pitchFamily="2" charset="0"/>
              </a:rPr>
              <a:t>Use Local Labor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224" y="837485"/>
            <a:ext cx="10917485" cy="789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330884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40656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EA75F-1E12-8C49-B6B4-A920541FBC1C}"/>
              </a:ext>
            </a:extLst>
          </p:cNvPr>
          <p:cNvSpPr txBox="1"/>
          <p:nvPr/>
        </p:nvSpPr>
        <p:spPr>
          <a:xfrm>
            <a:off x="5876262" y="1936283"/>
            <a:ext cx="6096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Local labor for capital projects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Apprenticeship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Diversity hiring and contracts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57CEC0-A03F-E84B-8EC0-786BD1631870}"/>
              </a:ext>
            </a:extLst>
          </p:cNvPr>
          <p:cNvSpPr/>
          <p:nvPr/>
        </p:nvSpPr>
        <p:spPr>
          <a:xfrm>
            <a:off x="1574609" y="1496485"/>
            <a:ext cx="3739947" cy="3580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Utilize local labor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4" name="Graphic 3" descr="Users outline">
            <a:extLst>
              <a:ext uri="{FF2B5EF4-FFF2-40B4-BE49-F238E27FC236}">
                <a16:creationId xmlns:a16="http://schemas.microsoft.com/office/drawing/2014/main" id="{011EEB99-2C98-BB45-94D7-11C791359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0534" y="3535984"/>
            <a:ext cx="1268095" cy="12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811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24" y="-43169"/>
            <a:ext cx="10917485" cy="10371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Rush Anchor Mission Initiative: </a:t>
            </a:r>
            <a:r>
              <a:rPr lang="en-US" sz="3600" dirty="0">
                <a:solidFill>
                  <a:srgbClr val="FCFBFF"/>
                </a:solidFill>
                <a:latin typeface="Times" pitchFamily="2" charset="0"/>
              </a:rPr>
              <a:t>Buying Local 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224" y="837485"/>
            <a:ext cx="10917485" cy="789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330884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40656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EA75F-1E12-8C49-B6B4-A920541FBC1C}"/>
              </a:ext>
            </a:extLst>
          </p:cNvPr>
          <p:cNvSpPr txBox="1"/>
          <p:nvPr/>
        </p:nvSpPr>
        <p:spPr>
          <a:xfrm>
            <a:off x="5735585" y="2516650"/>
            <a:ext cx="6096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Local purchasing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Prime vendor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9883E4-F64B-A048-B309-47566A480859}"/>
              </a:ext>
            </a:extLst>
          </p:cNvPr>
          <p:cNvSpPr/>
          <p:nvPr/>
        </p:nvSpPr>
        <p:spPr>
          <a:xfrm>
            <a:off x="1389188" y="1685745"/>
            <a:ext cx="3552093" cy="3486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Buy and source locally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3" name="Graphic 2" descr="Store outline">
            <a:extLst>
              <a:ext uri="{FF2B5EF4-FFF2-40B4-BE49-F238E27FC236}">
                <a16:creationId xmlns:a16="http://schemas.microsoft.com/office/drawing/2014/main" id="{B4C4CFEA-CF3D-4847-A5A7-17BB385DE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4939" y="3691879"/>
            <a:ext cx="1107828" cy="11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680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3291" y="-43169"/>
            <a:ext cx="11035202" cy="10371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Rush Anchor Mission Initiative: </a:t>
            </a:r>
            <a:r>
              <a:rPr lang="en-US" sz="3600" dirty="0">
                <a:solidFill>
                  <a:srgbClr val="FCFBFF"/>
                </a:solidFill>
                <a:latin typeface="Times" pitchFamily="2" charset="0"/>
              </a:rPr>
              <a:t>Increase Local Investments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224" y="837485"/>
            <a:ext cx="10917485" cy="789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330884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40656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EA75F-1E12-8C49-B6B4-A920541FBC1C}"/>
              </a:ext>
            </a:extLst>
          </p:cNvPr>
          <p:cNvSpPr txBox="1"/>
          <p:nvPr/>
        </p:nvSpPr>
        <p:spPr>
          <a:xfrm>
            <a:off x="5612493" y="1678428"/>
            <a:ext cx="6096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Impact investing in local communities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403(b) plan auto-escalation and enrollment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Working credit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Payroll card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Fifth Third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eBus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 (financial education)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F5AD1E-681C-E049-B4D1-4BDAAAA5C456}"/>
              </a:ext>
            </a:extLst>
          </p:cNvPr>
          <p:cNvSpPr/>
          <p:nvPr/>
        </p:nvSpPr>
        <p:spPr>
          <a:xfrm>
            <a:off x="1230924" y="1678428"/>
            <a:ext cx="3640014" cy="3450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Invest locally and retirement readiness</a:t>
            </a:r>
          </a:p>
        </p:txBody>
      </p:sp>
      <p:pic>
        <p:nvPicPr>
          <p:cNvPr id="4" name="Graphic 3" descr="Money outline">
            <a:extLst>
              <a:ext uri="{FF2B5EF4-FFF2-40B4-BE49-F238E27FC236}">
                <a16:creationId xmlns:a16="http://schemas.microsoft.com/office/drawing/2014/main" id="{6883C2F5-FE72-E24E-95FF-F13370849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3731" y="40620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62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43169"/>
            <a:ext cx="11362662" cy="10371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Rush Anchor Mission Initiative: </a:t>
            </a:r>
            <a:r>
              <a:rPr lang="en-US" sz="3600" dirty="0">
                <a:solidFill>
                  <a:srgbClr val="FCFBFF"/>
                </a:solidFill>
                <a:latin typeface="Times" pitchFamily="2" charset="0"/>
              </a:rPr>
              <a:t>Employees Volunteering Locally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224" y="837485"/>
            <a:ext cx="10917485" cy="789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330884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40656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EA75F-1E12-8C49-B6B4-A920541FBC1C}"/>
              </a:ext>
            </a:extLst>
          </p:cNvPr>
          <p:cNvSpPr txBox="1"/>
          <p:nvPr/>
        </p:nvSpPr>
        <p:spPr>
          <a:xfrm>
            <a:off x="5647662" y="1955966"/>
            <a:ext cx="6096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Employee engagement in local communities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Leveraging employee expertise (e.g., teaching skills class)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9EFDB8-970E-9D4E-9C8E-DE1D6D594E94}"/>
              </a:ext>
            </a:extLst>
          </p:cNvPr>
          <p:cNvSpPr/>
          <p:nvPr/>
        </p:nvSpPr>
        <p:spPr>
          <a:xfrm>
            <a:off x="1794644" y="1659652"/>
            <a:ext cx="3181802" cy="30939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Volunteer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3" name="Graphic 2" descr="Cheers outline">
            <a:extLst>
              <a:ext uri="{FF2B5EF4-FFF2-40B4-BE49-F238E27FC236}">
                <a16:creationId xmlns:a16="http://schemas.microsoft.com/office/drawing/2014/main" id="{E7B0D507-A25F-0F41-836F-064329C91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8371" y="3300201"/>
            <a:ext cx="1152299" cy="11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52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Why We Need to Act </a:t>
            </a:r>
            <a:r>
              <a:rPr lang="en-US" dirty="0">
                <a:solidFill>
                  <a:srgbClr val="FCFBFF"/>
                </a:solidFill>
                <a:latin typeface="Times New Roman" charset="0"/>
              </a:rPr>
              <a:t>Now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514600"/>
            <a:ext cx="98298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/>
              <a:t>We cannot Afford to Pay the </a:t>
            </a:r>
            <a:r>
              <a:rPr lang="en-US" sz="3600" dirty="0">
                <a:solidFill>
                  <a:srgbClr val="FCFBFF"/>
                </a:solidFill>
              </a:rPr>
              <a:t>MULTIPLE COSTS </a:t>
            </a:r>
            <a:r>
              <a:rPr lang="en-US" sz="3600" dirty="0"/>
              <a:t>caused by Societal Racism and Health Inequities</a:t>
            </a:r>
          </a:p>
        </p:txBody>
      </p:sp>
    </p:spTree>
    <p:extLst>
      <p:ext uri="{BB962C8B-B14F-4D97-AF65-F5344CB8AC3E}">
        <p14:creationId xmlns:p14="http://schemas.microsoft.com/office/powerpoint/2010/main" val="16881676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125200" cy="1143000"/>
          </a:xfrm>
        </p:spPr>
        <p:txBody>
          <a:bodyPr/>
          <a:lstStyle/>
          <a:p>
            <a:r>
              <a:rPr lang="en-US" sz="3600"/>
              <a:t>‘Excess Deaths’: Racial Inequities in Health Equals           A M</a:t>
            </a:r>
            <a:r>
              <a:rPr lang="en-US" altLang="zh-CN" sz="3600"/>
              <a:t>assive</a:t>
            </a:r>
            <a:r>
              <a:rPr lang="zh-CN" altLang="en-US" sz="3600"/>
              <a:t> </a:t>
            </a:r>
            <a:r>
              <a:rPr lang="en-US" altLang="zh-CN" sz="3600"/>
              <a:t>Loss</a:t>
            </a:r>
            <a:r>
              <a:rPr lang="zh-CN" altLang="en-US" sz="3600"/>
              <a:t> </a:t>
            </a:r>
            <a:r>
              <a:rPr lang="en-US" altLang="zh-CN" sz="3600"/>
              <a:t>of</a:t>
            </a:r>
            <a:r>
              <a:rPr lang="zh-CN" altLang="en-US" sz="3600"/>
              <a:t> </a:t>
            </a:r>
            <a:r>
              <a:rPr lang="en-US" altLang="zh-CN" sz="3600"/>
              <a:t>Lives</a:t>
            </a:r>
            <a:r>
              <a:rPr lang="zh-CN" altLang="en-US" sz="3600"/>
              <a:t> </a:t>
            </a:r>
            <a:endParaRPr lang="en-US" sz="36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990600" y="1143000"/>
            <a:ext cx="10210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5328872"/>
            <a:ext cx="11506200" cy="107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Over 200 Black People, Dying Too Soon, Every Single Day</a:t>
            </a:r>
          </a:p>
        </p:txBody>
      </p:sp>
      <p:pic>
        <p:nvPicPr>
          <p:cNvPr id="14" name="Picture 13" descr="A picture containing grass, sky, outdoor, transport&#10;&#10;Description automatically generated">
            <a:extLst>
              <a:ext uri="{FF2B5EF4-FFF2-40B4-BE49-F238E27FC236}">
                <a16:creationId xmlns:a16="http://schemas.microsoft.com/office/drawing/2014/main" id="{7F8C3052-1A05-3944-8C51-C6CD41838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19403" y="1304291"/>
            <a:ext cx="6400797" cy="42583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C34972-2F8B-684C-A28A-A2A2099E7902}"/>
              </a:ext>
            </a:extLst>
          </p:cNvPr>
          <p:cNvSpPr txBox="1"/>
          <p:nvPr/>
        </p:nvSpPr>
        <p:spPr>
          <a:xfrm>
            <a:off x="6400800" y="6474768"/>
            <a:ext cx="655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AFCD44-77A3-BE45-A776-4B71E37BB0B9}"/>
              </a:ext>
            </a:extLst>
          </p:cNvPr>
          <p:cNvSpPr txBox="1"/>
          <p:nvPr/>
        </p:nvSpPr>
        <p:spPr>
          <a:xfrm>
            <a:off x="1447800" y="645789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Levine et al., Health Affairs, 2001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7CD24EA0-F771-2844-ACFC-A9474B04C0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6404804"/>
            <a:ext cx="10210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3"/>
</p:tagLst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003366"/>
      </a:dk1>
      <a:lt1>
        <a:srgbClr val="FFCC00"/>
      </a:lt1>
      <a:dk2>
        <a:srgbClr val="000099"/>
      </a:dk2>
      <a:lt2>
        <a:srgbClr val="FFCC00"/>
      </a:lt2>
      <a:accent1>
        <a:srgbClr val="3366CC"/>
      </a:accent1>
      <a:accent2>
        <a:srgbClr val="00B000"/>
      </a:accent2>
      <a:accent3>
        <a:srgbClr val="AAAACA"/>
      </a:accent3>
      <a:accent4>
        <a:srgbClr val="DAAE00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3366"/>
        </a:dk1>
        <a:lt1>
          <a:srgbClr val="FFCC00"/>
        </a:lt1>
        <a:dk2>
          <a:srgbClr val="000099"/>
        </a:dk2>
        <a:lt2>
          <a:srgbClr val="FFCC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AE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2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J.P. Morgan Asset Management Template 2009 Final">
  <a:themeElements>
    <a:clrScheme name="chrr 3">
      <a:dk1>
        <a:sysClr val="windowText" lastClr="000000"/>
      </a:dk1>
      <a:lt1>
        <a:sysClr val="window" lastClr="FFFFFF"/>
      </a:lt1>
      <a:dk2>
        <a:srgbClr val="D54215"/>
      </a:dk2>
      <a:lt2>
        <a:srgbClr val="F8931F"/>
      </a:lt2>
      <a:accent1>
        <a:srgbClr val="F15A25"/>
      </a:accent1>
      <a:accent2>
        <a:srgbClr val="709455"/>
      </a:accent2>
      <a:accent3>
        <a:srgbClr val="95BA79"/>
      </a:accent3>
      <a:accent4>
        <a:srgbClr val="4B5E72"/>
      </a:accent4>
      <a:accent5>
        <a:srgbClr val="C5D7EB"/>
      </a:accent5>
      <a:accent6>
        <a:srgbClr val="EDE9E6"/>
      </a:accent6>
      <a:hlink>
        <a:srgbClr val="D54215"/>
      </a:hlink>
      <a:folHlink>
        <a:srgbClr val="F15A25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 sz="3000" b="0" i="1" cap="none" spc="100"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JPMAM Print Template 0109 1">
        <a:dk1>
          <a:srgbClr val="000000"/>
        </a:dk1>
        <a:lt1>
          <a:srgbClr val="FFFFFF"/>
        </a:lt1>
        <a:dk2>
          <a:srgbClr val="AB6100"/>
        </a:dk2>
        <a:lt2>
          <a:srgbClr val="D3D028"/>
        </a:lt2>
        <a:accent1>
          <a:srgbClr val="6D6E71"/>
        </a:accent1>
        <a:accent2>
          <a:srgbClr val="88ABD5"/>
        </a:accent2>
        <a:accent3>
          <a:srgbClr val="FFFFFF"/>
        </a:accent3>
        <a:accent4>
          <a:srgbClr val="000000"/>
        </a:accent4>
        <a:accent5>
          <a:srgbClr val="BABABB"/>
        </a:accent5>
        <a:accent6>
          <a:srgbClr val="7B9BC1"/>
        </a:accent6>
        <a:hlink>
          <a:srgbClr val="E8810D"/>
        </a:hlink>
        <a:folHlink>
          <a:srgbClr val="543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6_Default Design">
  <a:themeElements>
    <a:clrScheme name="Default Design 8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FF00"/>
        </a:lt1>
        <a:dk2>
          <a:srgbClr val="000099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CA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17.xml><?xml version="1.0" encoding="utf-8"?>
<a:theme xmlns:a="http://schemas.openxmlformats.org/drawingml/2006/main" name="33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9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2.xml><?xml version="1.0" encoding="utf-8"?>
<a:theme xmlns:a="http://schemas.openxmlformats.org/drawingml/2006/main" name="7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8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6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7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slide format- theme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9_Default Design">
  <a:themeElements>
    <a:clrScheme name="Custom 1">
      <a:dk1>
        <a:srgbClr val="000000"/>
      </a:dk1>
      <a:lt1>
        <a:srgbClr val="FFFFFF"/>
      </a:lt1>
      <a:dk2>
        <a:srgbClr val="0000FF"/>
      </a:dk2>
      <a:lt2>
        <a:srgbClr val="041CAA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7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.P. Morgan Asset Management Template 2009 Final">
  <a:themeElements>
    <a:clrScheme name="chrr 3">
      <a:dk1>
        <a:sysClr val="windowText" lastClr="000000"/>
      </a:dk1>
      <a:lt1>
        <a:sysClr val="window" lastClr="FFFFFF"/>
      </a:lt1>
      <a:dk2>
        <a:srgbClr val="D54215"/>
      </a:dk2>
      <a:lt2>
        <a:srgbClr val="F8931F"/>
      </a:lt2>
      <a:accent1>
        <a:srgbClr val="F15A25"/>
      </a:accent1>
      <a:accent2>
        <a:srgbClr val="709455"/>
      </a:accent2>
      <a:accent3>
        <a:srgbClr val="95BA79"/>
      </a:accent3>
      <a:accent4>
        <a:srgbClr val="4B5E72"/>
      </a:accent4>
      <a:accent5>
        <a:srgbClr val="C5D7EB"/>
      </a:accent5>
      <a:accent6>
        <a:srgbClr val="EDE9E6"/>
      </a:accent6>
      <a:hlink>
        <a:srgbClr val="D54215"/>
      </a:hlink>
      <a:folHlink>
        <a:srgbClr val="F15A25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 sz="3000" b="0" i="1" cap="none" spc="100"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JPMAM Print Template 0109 1">
        <a:dk1>
          <a:srgbClr val="000000"/>
        </a:dk1>
        <a:lt1>
          <a:srgbClr val="FFFFFF"/>
        </a:lt1>
        <a:dk2>
          <a:srgbClr val="AB6100"/>
        </a:dk2>
        <a:lt2>
          <a:srgbClr val="D3D028"/>
        </a:lt2>
        <a:accent1>
          <a:srgbClr val="6D6E71"/>
        </a:accent1>
        <a:accent2>
          <a:srgbClr val="88ABD5"/>
        </a:accent2>
        <a:accent3>
          <a:srgbClr val="FFFFFF"/>
        </a:accent3>
        <a:accent4>
          <a:srgbClr val="000000"/>
        </a:accent4>
        <a:accent5>
          <a:srgbClr val="BABABB"/>
        </a:accent5>
        <a:accent6>
          <a:srgbClr val="7B9BC1"/>
        </a:accent6>
        <a:hlink>
          <a:srgbClr val="E8810D"/>
        </a:hlink>
        <a:folHlink>
          <a:srgbClr val="543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5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8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2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1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0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J.P. Morgan Asset Management Template 2009 Final">
  <a:themeElements>
    <a:clrScheme name="chrr 3">
      <a:dk1>
        <a:sysClr val="windowText" lastClr="000000"/>
      </a:dk1>
      <a:lt1>
        <a:sysClr val="window" lastClr="FFFFFF"/>
      </a:lt1>
      <a:dk2>
        <a:srgbClr val="D54215"/>
      </a:dk2>
      <a:lt2>
        <a:srgbClr val="F8931F"/>
      </a:lt2>
      <a:accent1>
        <a:srgbClr val="F15A25"/>
      </a:accent1>
      <a:accent2>
        <a:srgbClr val="709455"/>
      </a:accent2>
      <a:accent3>
        <a:srgbClr val="95BA79"/>
      </a:accent3>
      <a:accent4>
        <a:srgbClr val="4B5E72"/>
      </a:accent4>
      <a:accent5>
        <a:srgbClr val="C5D7EB"/>
      </a:accent5>
      <a:accent6>
        <a:srgbClr val="EDE9E6"/>
      </a:accent6>
      <a:hlink>
        <a:srgbClr val="D54215"/>
      </a:hlink>
      <a:folHlink>
        <a:srgbClr val="F15A25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 sz="3000" b="0" i="1" cap="none" spc="100"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JPMAM Print Template 0109 1">
        <a:dk1>
          <a:srgbClr val="000000"/>
        </a:dk1>
        <a:lt1>
          <a:srgbClr val="FFFFFF"/>
        </a:lt1>
        <a:dk2>
          <a:srgbClr val="AB6100"/>
        </a:dk2>
        <a:lt2>
          <a:srgbClr val="D3D028"/>
        </a:lt2>
        <a:accent1>
          <a:srgbClr val="6D6E71"/>
        </a:accent1>
        <a:accent2>
          <a:srgbClr val="88ABD5"/>
        </a:accent2>
        <a:accent3>
          <a:srgbClr val="FFFFFF"/>
        </a:accent3>
        <a:accent4>
          <a:srgbClr val="000000"/>
        </a:accent4>
        <a:accent5>
          <a:srgbClr val="BABABB"/>
        </a:accent5>
        <a:accent6>
          <a:srgbClr val="7B9BC1"/>
        </a:accent6>
        <a:hlink>
          <a:srgbClr val="E8810D"/>
        </a:hlink>
        <a:folHlink>
          <a:srgbClr val="543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3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32384</TotalTime>
  <Words>6054</Words>
  <Application>Microsoft Macintosh PowerPoint</Application>
  <PresentationFormat>Widescreen</PresentationFormat>
  <Paragraphs>819</Paragraphs>
  <Slides>114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62" baseType="lpstr">
      <vt:lpstr>Arial</vt:lpstr>
      <vt:lpstr>Calibri</vt:lpstr>
      <vt:lpstr>Calibri Light</vt:lpstr>
      <vt:lpstr>Corbel</vt:lpstr>
      <vt:lpstr>Georgia</vt:lpstr>
      <vt:lpstr>Helvetica Neue</vt:lpstr>
      <vt:lpstr>Lucida Grande</vt:lpstr>
      <vt:lpstr>Tahoma</vt:lpstr>
      <vt:lpstr>Times</vt:lpstr>
      <vt:lpstr>Times New Roman</vt:lpstr>
      <vt:lpstr>Wingdings</vt:lpstr>
      <vt:lpstr>1_Default Design</vt:lpstr>
      <vt:lpstr>6_Default Design</vt:lpstr>
      <vt:lpstr>J.P. Morgan Asset Management Template 2009 Final</vt:lpstr>
      <vt:lpstr>15_Default Design</vt:lpstr>
      <vt:lpstr>20_Default Design</vt:lpstr>
      <vt:lpstr>19_Default Design</vt:lpstr>
      <vt:lpstr>8_Default Design</vt:lpstr>
      <vt:lpstr>1_J.P. Morgan Asset Management Template 2009 Final</vt:lpstr>
      <vt:lpstr>23_Default Design</vt:lpstr>
      <vt:lpstr>14_Default Design</vt:lpstr>
      <vt:lpstr>22_Default Design</vt:lpstr>
      <vt:lpstr>13_Default Design</vt:lpstr>
      <vt:lpstr>2_J.P. Morgan Asset Management Template 2009 Final</vt:lpstr>
      <vt:lpstr>36_Default Design</vt:lpstr>
      <vt:lpstr>4_Default Design</vt:lpstr>
      <vt:lpstr>Celestial</vt:lpstr>
      <vt:lpstr>33_Default Design</vt:lpstr>
      <vt:lpstr>16_Default Design</vt:lpstr>
      <vt:lpstr>35_Default Design</vt:lpstr>
      <vt:lpstr>29_Default Design</vt:lpstr>
      <vt:lpstr>1_Celestial</vt:lpstr>
      <vt:lpstr>7_Default Design</vt:lpstr>
      <vt:lpstr>1_Office Theme</vt:lpstr>
      <vt:lpstr>18_Default Design</vt:lpstr>
      <vt:lpstr>26_Default Design</vt:lpstr>
      <vt:lpstr>27_Default Design</vt:lpstr>
      <vt:lpstr>slide format- theme</vt:lpstr>
      <vt:lpstr>9_Default Design</vt:lpstr>
      <vt:lpstr>17_Default Design</vt:lpstr>
      <vt:lpstr>25_Default Design</vt:lpstr>
      <vt:lpstr>28_Default Design</vt:lpstr>
      <vt:lpstr>12_Default Design</vt:lpstr>
      <vt:lpstr>11_Default Design</vt:lpstr>
      <vt:lpstr>10_Default Design</vt:lpstr>
      <vt:lpstr>24_Default Design</vt:lpstr>
      <vt:lpstr>Chart</vt:lpstr>
      <vt:lpstr>Worksheet</vt:lpstr>
      <vt:lpstr> "Reducing Racial Inequities in Health: The Fierce Urgency of Now"  "Reducing Racial Inequities in Health:       The Fierce Urgency of Now"   </vt:lpstr>
      <vt:lpstr>PowerPoint Presentation</vt:lpstr>
      <vt:lpstr>Life Expectancy Lags, 1950-2010</vt:lpstr>
      <vt:lpstr>Decline: Life Expectancy at Birth, 2019-2020</vt:lpstr>
      <vt:lpstr>Life Expectancy by Race, 1950-2020</vt:lpstr>
      <vt:lpstr> </vt:lpstr>
      <vt:lpstr>Socioeconomic Status</vt:lpstr>
      <vt:lpstr>PowerPoint Presentation</vt:lpstr>
      <vt:lpstr> </vt:lpstr>
      <vt:lpstr>Median Household Income and Race, 2018</vt:lpstr>
      <vt:lpstr>Reducing Racial Inequity in Income is on a Treadmill: A Lot of Talk: Little Progress</vt:lpstr>
      <vt:lpstr> </vt:lpstr>
      <vt:lpstr>Median Wealth and Race, 2016</vt:lpstr>
      <vt:lpstr>What Low Economic Status Means</vt:lpstr>
      <vt:lpstr>Added Burden of Race </vt:lpstr>
      <vt:lpstr>PowerPoint Presentation</vt:lpstr>
      <vt:lpstr>PowerPoint Presentation</vt:lpstr>
      <vt:lpstr>  What does Scientific Research Clearly Say?  </vt:lpstr>
      <vt:lpstr>PowerPoint Presentation</vt:lpstr>
      <vt:lpstr> Racism Defined </vt:lpstr>
      <vt:lpstr>PowerPoint Presentation</vt:lpstr>
      <vt:lpstr>US: Centrality of Segregation in Creating Racial Inequities</vt:lpstr>
      <vt:lpstr>Racial Segregation Is …</vt:lpstr>
      <vt:lpstr>How Segregation Works</vt:lpstr>
      <vt:lpstr>Racial Differences in Residential Environment</vt:lpstr>
      <vt:lpstr>Neighborhood Opportunity Index</vt:lpstr>
      <vt:lpstr>Percentage of Children at Neighborhood Opportunity Level</vt:lpstr>
      <vt:lpstr>Segregation is the central driver of the Large Racial/Ethnic Differences in SES</vt:lpstr>
      <vt:lpstr>Residential Segregation and SES</vt:lpstr>
      <vt:lpstr>An Intergenerational Study</vt:lpstr>
      <vt:lpstr>Inequities by Design </vt:lpstr>
      <vt:lpstr>Segregation, SES, Stress and Health</vt:lpstr>
      <vt:lpstr>PowerPoint Presentation</vt:lpstr>
      <vt:lpstr>    Individual Discrimination    Experiences of discrimination are an added source of Toxic Stress</vt:lpstr>
      <vt:lpstr>PowerPoint Presentation</vt:lpstr>
      <vt:lpstr>Everyday Discrimination and Health</vt:lpstr>
      <vt:lpstr>PowerPoint Presentation</vt:lpstr>
      <vt:lpstr>Hidden Ways in which Stressors linked to Race and Racism Adversely  affect Health</vt:lpstr>
      <vt:lpstr>Worry About Safety of Children </vt:lpstr>
      <vt:lpstr>Police Stops and Mother’s Health </vt:lpstr>
      <vt:lpstr>Police Violence and Health</vt:lpstr>
      <vt:lpstr>PowerPoint Presentation</vt:lpstr>
      <vt:lpstr> Negative stereotypes about race remain deeply embedded in our culture   These Stereotypes Trigger Racial Discrimination that Reduces Access to Societal Resources   </vt:lpstr>
      <vt:lpstr>Where do Negative Racial Stereotypes come from? </vt:lpstr>
      <vt:lpstr>Racial Stereotypes in Our Culture</vt:lpstr>
      <vt:lpstr>Stereotypes in Our Culture</vt:lpstr>
      <vt:lpstr> Implicit Bias Exists in Medical Care  </vt:lpstr>
      <vt:lpstr>PowerPoint Presentation</vt:lpstr>
      <vt:lpstr>PowerPoint Presentation</vt:lpstr>
      <vt:lpstr>  Physician Race and Newborn Survival</vt:lpstr>
      <vt:lpstr>Fewer Prescriptions for Cancer Patients</vt:lpstr>
      <vt:lpstr> </vt:lpstr>
      <vt:lpstr>Our Diversity Training Programs Don’t Work</vt:lpstr>
      <vt:lpstr>Limits of Implicit Bias Training </vt:lpstr>
      <vt:lpstr> Implicit (unconscious) Bias</vt:lpstr>
      <vt:lpstr>Propranolol Intervention? </vt:lpstr>
      <vt:lpstr>PowerPoint Presentation</vt:lpstr>
      <vt:lpstr>The Devine Solution</vt:lpstr>
      <vt:lpstr>Model Program</vt:lpstr>
      <vt:lpstr>  </vt:lpstr>
      <vt:lpstr>Strategy Number 1</vt:lpstr>
      <vt:lpstr> Building More Health into the Delivery of Medical Care  </vt:lpstr>
      <vt:lpstr>Colorectal Cancer (CRC) Intervention  </vt:lpstr>
      <vt:lpstr> Eliminated screening disparities  </vt:lpstr>
      <vt:lpstr> Equalized Incidence rates  </vt:lpstr>
      <vt:lpstr>Near Elimination of Mortality Difference</vt:lpstr>
      <vt:lpstr>Lessons from Delaware </vt:lpstr>
      <vt:lpstr> Building More Health into the Delivery of Medical Care  </vt:lpstr>
      <vt:lpstr>  Physician Race &amp; Health Care     </vt:lpstr>
      <vt:lpstr>   Black Doctors and Black Health      </vt:lpstr>
      <vt:lpstr>Huge Shortage of URMs in the Health Professions</vt:lpstr>
      <vt:lpstr>Provider Cultural Competence</vt:lpstr>
      <vt:lpstr>Cultural Competence Scale (Selected)</vt:lpstr>
      <vt:lpstr> Building More Health into the Delivery of Medical Care  </vt:lpstr>
      <vt:lpstr>PowerPoint Presentation</vt:lpstr>
      <vt:lpstr>Medical Legal Partnership</vt:lpstr>
      <vt:lpstr>PowerPoint Presentation</vt:lpstr>
      <vt:lpstr> Moving Further Upstream: Implementing Policies to Reduce Social Inequities in Health</vt:lpstr>
      <vt:lpstr> Strategy Number 2 </vt:lpstr>
      <vt:lpstr>Reducing Inequities Address Place-Linked Determinants of Health</vt:lpstr>
      <vt:lpstr>  Communities of Opportunity    </vt:lpstr>
      <vt:lpstr>Communities of Opportunity  </vt:lpstr>
      <vt:lpstr>Moving to Opportunity</vt:lpstr>
      <vt:lpstr> </vt:lpstr>
      <vt:lpstr>Loma Linda U Health: Addressing Community Needs</vt:lpstr>
      <vt:lpstr>Loma Linda U Health: Addressing Unemployment</vt:lpstr>
      <vt:lpstr>Rooftop Farm</vt:lpstr>
      <vt:lpstr>Rooftop Farm</vt:lpstr>
      <vt:lpstr>Dignity Health: Addressing Access to Affordable Housing</vt:lpstr>
      <vt:lpstr>Dignity Health: Addressing Access to Affordable Housing</vt:lpstr>
      <vt:lpstr> Rush University Medical Center Equity Framework</vt:lpstr>
      <vt:lpstr>Goal: Cut Life Expectancy Gap by 50% (in Primary Service Area) by 2030</vt:lpstr>
      <vt:lpstr>Rush Anchor Mission Initiative: Increase Local Hiring</vt:lpstr>
      <vt:lpstr>Rush Anchor Mission Initiative: Use Local Labor</vt:lpstr>
      <vt:lpstr>Rush Anchor Mission Initiative: Buying Local </vt:lpstr>
      <vt:lpstr>Rush Anchor Mission Initiative: Increase Local Investments</vt:lpstr>
      <vt:lpstr>Rush Anchor Mission Initiative: Employees Volunteering Locally</vt:lpstr>
      <vt:lpstr> Why We Need to Act Now  </vt:lpstr>
      <vt:lpstr>‘Excess Deaths’: Racial Inequities in Health Equals           A Massive Loss of Lives </vt:lpstr>
      <vt:lpstr>Poor Health = Large Economic Burden</vt:lpstr>
      <vt:lpstr>Annual Additional Economic Benefits</vt:lpstr>
      <vt:lpstr>Ominous Storm Clouds  </vt:lpstr>
      <vt:lpstr>Suicide in Elementary School Children</vt:lpstr>
      <vt:lpstr>Racial Discrimination: A Driver of Suicidal Ideation</vt:lpstr>
      <vt:lpstr>What Is Holding Us Back?  What are the Barriers we have to Address? </vt:lpstr>
      <vt:lpstr>PowerPoint Presentation</vt:lpstr>
      <vt:lpstr>--We need to raise awareness levels of     the challenges (health and social) faced      by disadvantaged racial/ethnic populations    -- We need to build the science base that will guide     us in developing the political will to address racial       and other social inequities in health  -- We need to build empathy, that is, identify how to      tell the story of the challenges of the disadvantaged     in ways that resonates with the public </vt:lpstr>
      <vt:lpstr>The Need to Build Empathy</vt:lpstr>
      <vt:lpstr>The Real Challenge</vt:lpstr>
      <vt:lpstr>Review of Global Research on Empathy Gap</vt:lpstr>
      <vt:lpstr>Lack of Empathy, Evident Early in Life</vt:lpstr>
      <vt:lpstr>Benefits of Inclusive Policies</vt:lpstr>
      <vt:lpstr>"True compassion is more than flinging a coin to a beggar; it understands that an edifice which produces beggars needs restructuring.” </vt:lpstr>
      <vt:lpstr>  A Call to Action   “Each time a man stands up for an ideal, or acts to improve the lot of others, or strikes out against injustice, he sends forth a tiny ripple of hope, and those ripples build a current which can sweep down the mightiest walls of oppression and resistance.” 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tmatelsk</dc:creator>
  <cp:lastModifiedBy>Williams, David</cp:lastModifiedBy>
  <cp:revision>915</cp:revision>
  <cp:lastPrinted>2020-08-21T14:48:03Z</cp:lastPrinted>
  <dcterms:created xsi:type="dcterms:W3CDTF">2004-05-14T14:30:04Z</dcterms:created>
  <dcterms:modified xsi:type="dcterms:W3CDTF">2023-04-10T02:07:39Z</dcterms:modified>
</cp:coreProperties>
</file>