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Lst>
  <p:notesMasterIdLst>
    <p:notesMasterId r:id="rId42"/>
  </p:notesMasterIdLst>
  <p:handoutMasterIdLst>
    <p:handoutMasterId r:id="rId43"/>
  </p:handoutMasterIdLst>
  <p:sldIdLst>
    <p:sldId id="259" r:id="rId2"/>
    <p:sldId id="361" r:id="rId3"/>
    <p:sldId id="337" r:id="rId4"/>
    <p:sldId id="354" r:id="rId5"/>
    <p:sldId id="381" r:id="rId6"/>
    <p:sldId id="373" r:id="rId7"/>
    <p:sldId id="396" r:id="rId8"/>
    <p:sldId id="387" r:id="rId9"/>
    <p:sldId id="389" r:id="rId10"/>
    <p:sldId id="388" r:id="rId11"/>
    <p:sldId id="390" r:id="rId12"/>
    <p:sldId id="391" r:id="rId13"/>
    <p:sldId id="398" r:id="rId14"/>
    <p:sldId id="399" r:id="rId15"/>
    <p:sldId id="400" r:id="rId16"/>
    <p:sldId id="392" r:id="rId17"/>
    <p:sldId id="393" r:id="rId18"/>
    <p:sldId id="394" r:id="rId19"/>
    <p:sldId id="408" r:id="rId20"/>
    <p:sldId id="395" r:id="rId21"/>
    <p:sldId id="409" r:id="rId22"/>
    <p:sldId id="397" r:id="rId23"/>
    <p:sldId id="385" r:id="rId24"/>
    <p:sldId id="379" r:id="rId25"/>
    <p:sldId id="380" r:id="rId26"/>
    <p:sldId id="348" r:id="rId27"/>
    <p:sldId id="366" r:id="rId28"/>
    <p:sldId id="367" r:id="rId29"/>
    <p:sldId id="401" r:id="rId30"/>
    <p:sldId id="402" r:id="rId31"/>
    <p:sldId id="365" r:id="rId32"/>
    <p:sldId id="403" r:id="rId33"/>
    <p:sldId id="404" r:id="rId34"/>
    <p:sldId id="405" r:id="rId35"/>
    <p:sldId id="406" r:id="rId36"/>
    <p:sldId id="407" r:id="rId37"/>
    <p:sldId id="342" r:id="rId38"/>
    <p:sldId id="338" r:id="rId39"/>
    <p:sldId id="383" r:id="rId40"/>
    <p:sldId id="384" r:id="rId41"/>
  </p:sldIdLst>
  <p:sldSz cx="9144000" cy="6858000" type="screen4x3"/>
  <p:notesSz cx="9309100" cy="7016750"/>
  <p:defaultTextStyle>
    <a:defPPr>
      <a:defRPr lang="en-US"/>
    </a:defPPr>
    <a:lvl1pPr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1pPr>
    <a:lvl2pPr marL="4572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2pPr>
    <a:lvl3pPr marL="9144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3pPr>
    <a:lvl4pPr marL="13716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4pPr>
    <a:lvl5pPr marL="18288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5pPr>
    <a:lvl6pPr marL="2286000" algn="l" defTabSz="457200" rtl="0" eaLnBrk="1" latinLnBrk="0" hangingPunct="1">
      <a:defRPr sz="2400" kern="1200">
        <a:solidFill>
          <a:schemeClr val="tx1"/>
        </a:solidFill>
        <a:latin typeface="Arial" charset="0"/>
        <a:ea typeface="MS Pゴシック" charset="0"/>
        <a:cs typeface="MS Pゴシック" charset="0"/>
      </a:defRPr>
    </a:lvl6pPr>
    <a:lvl7pPr marL="2743200" algn="l" defTabSz="457200" rtl="0" eaLnBrk="1" latinLnBrk="0" hangingPunct="1">
      <a:defRPr sz="2400" kern="1200">
        <a:solidFill>
          <a:schemeClr val="tx1"/>
        </a:solidFill>
        <a:latin typeface="Arial" charset="0"/>
        <a:ea typeface="MS Pゴシック" charset="0"/>
        <a:cs typeface="MS Pゴシック" charset="0"/>
      </a:defRPr>
    </a:lvl7pPr>
    <a:lvl8pPr marL="3200400" algn="l" defTabSz="457200" rtl="0" eaLnBrk="1" latinLnBrk="0" hangingPunct="1">
      <a:defRPr sz="2400" kern="1200">
        <a:solidFill>
          <a:schemeClr val="tx1"/>
        </a:solidFill>
        <a:latin typeface="Arial" charset="0"/>
        <a:ea typeface="MS Pゴシック" charset="0"/>
        <a:cs typeface="MS Pゴシック" charset="0"/>
      </a:defRPr>
    </a:lvl8pPr>
    <a:lvl9pPr marL="3657600" algn="l" defTabSz="457200" rtl="0" eaLnBrk="1" latinLnBrk="0" hangingPunct="1">
      <a:defRPr sz="2400" kern="1200">
        <a:solidFill>
          <a:schemeClr val="tx1"/>
        </a:solidFill>
        <a:latin typeface="Arial" charset="0"/>
        <a:ea typeface="MS Pゴシック" charset="0"/>
        <a:cs typeface="MS Pゴシック" charset="0"/>
      </a:defRPr>
    </a:lvl9pPr>
  </p:defaultTextStyle>
  <p:extLst>
    <p:ext uri="{521415D9-36F7-43E2-AB2F-B90AF26B5E84}">
      <p14:sectionLst xmlns:p14="http://schemas.microsoft.com/office/powerpoint/2010/main">
        <p14:section name="Untitled Section" id="{8B64573F-7F00-46F7-9F44-75ED52F1654F}">
          <p14:sldIdLst>
            <p14:sldId id="259"/>
            <p14:sldId id="361"/>
            <p14:sldId id="337"/>
            <p14:sldId id="354"/>
            <p14:sldId id="381"/>
            <p14:sldId id="373"/>
            <p14:sldId id="396"/>
            <p14:sldId id="387"/>
            <p14:sldId id="389"/>
            <p14:sldId id="388"/>
            <p14:sldId id="390"/>
            <p14:sldId id="391"/>
            <p14:sldId id="398"/>
            <p14:sldId id="399"/>
            <p14:sldId id="400"/>
            <p14:sldId id="392"/>
            <p14:sldId id="393"/>
            <p14:sldId id="394"/>
            <p14:sldId id="408"/>
            <p14:sldId id="395"/>
            <p14:sldId id="409"/>
            <p14:sldId id="397"/>
            <p14:sldId id="385"/>
            <p14:sldId id="379"/>
            <p14:sldId id="380"/>
            <p14:sldId id="348"/>
            <p14:sldId id="366"/>
            <p14:sldId id="367"/>
            <p14:sldId id="401"/>
            <p14:sldId id="402"/>
            <p14:sldId id="365"/>
            <p14:sldId id="403"/>
            <p14:sldId id="404"/>
            <p14:sldId id="405"/>
            <p14:sldId id="406"/>
            <p14:sldId id="407"/>
            <p14:sldId id="342"/>
            <p14:sldId id="338"/>
            <p14:sldId id="383"/>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AE2FF"/>
    <a:srgbClr val="EFF6FF"/>
    <a:srgbClr val="EFF5FF"/>
    <a:srgbClr val="E7F8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9" autoAdjust="0"/>
    <p:restoredTop sz="93261" autoAdjust="0"/>
  </p:normalViewPr>
  <p:slideViewPr>
    <p:cSldViewPr snapToGrid="0" snapToObjects="1">
      <p:cViewPr>
        <p:scale>
          <a:sx n="60" d="100"/>
          <a:sy n="60" d="100"/>
        </p:scale>
        <p:origin x="1740" y="136"/>
      </p:cViewPr>
      <p:guideLst>
        <p:guide orient="horz" pos="2160"/>
        <p:guide pos="2880"/>
      </p:guideLst>
    </p:cSldViewPr>
  </p:slideViewPr>
  <p:outlineViewPr>
    <p:cViewPr>
      <p:scale>
        <a:sx n="33" d="100"/>
        <a:sy n="33" d="100"/>
      </p:scale>
      <p:origin x="0" y="1796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2" d="100"/>
          <a:sy n="152" d="100"/>
        </p:scale>
        <p:origin x="3128"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33943" cy="352056"/>
          </a:xfrm>
          <a:prstGeom prst="rect">
            <a:avLst/>
          </a:prstGeom>
        </p:spPr>
        <p:txBody>
          <a:bodyPr vert="horz" lIns="93278" tIns="46640" rIns="93278" bIns="46640" rtlCol="0"/>
          <a:lstStyle>
            <a:lvl1pPr algn="l">
              <a:defRPr sz="1200"/>
            </a:lvl1pPr>
          </a:lstStyle>
          <a:p>
            <a:endParaRPr lang="en-US" dirty="0"/>
          </a:p>
        </p:txBody>
      </p:sp>
      <p:sp>
        <p:nvSpPr>
          <p:cNvPr id="3" name="Date Placeholder 2"/>
          <p:cNvSpPr>
            <a:spLocks noGrp="1"/>
          </p:cNvSpPr>
          <p:nvPr>
            <p:ph type="dt" sz="quarter" idx="1"/>
          </p:nvPr>
        </p:nvSpPr>
        <p:spPr>
          <a:xfrm>
            <a:off x="5273004" y="2"/>
            <a:ext cx="4033943" cy="352056"/>
          </a:xfrm>
          <a:prstGeom prst="rect">
            <a:avLst/>
          </a:prstGeom>
        </p:spPr>
        <p:txBody>
          <a:bodyPr vert="horz" lIns="93278" tIns="46640" rIns="93278" bIns="46640" rtlCol="0"/>
          <a:lstStyle>
            <a:lvl1pPr algn="r">
              <a:defRPr sz="1200"/>
            </a:lvl1pPr>
          </a:lstStyle>
          <a:p>
            <a:fld id="{9168AA7B-CC8E-3B4E-96DF-EAEB17718787}" type="datetimeFigureOut">
              <a:rPr lang="en-US" smtClean="0"/>
              <a:t>2/26/2019</a:t>
            </a:fld>
            <a:endParaRPr lang="en-US" dirty="0"/>
          </a:p>
        </p:txBody>
      </p:sp>
      <p:sp>
        <p:nvSpPr>
          <p:cNvPr id="4" name="Footer Placeholder 3"/>
          <p:cNvSpPr>
            <a:spLocks noGrp="1"/>
          </p:cNvSpPr>
          <p:nvPr>
            <p:ph type="ftr" sz="quarter" idx="2"/>
          </p:nvPr>
        </p:nvSpPr>
        <p:spPr>
          <a:xfrm>
            <a:off x="2" y="6664696"/>
            <a:ext cx="4033943" cy="352055"/>
          </a:xfrm>
          <a:prstGeom prst="rect">
            <a:avLst/>
          </a:prstGeom>
        </p:spPr>
        <p:txBody>
          <a:bodyPr vert="horz" lIns="93278" tIns="46640" rIns="93278" bIns="4664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004" y="6664696"/>
            <a:ext cx="4033943" cy="352055"/>
          </a:xfrm>
          <a:prstGeom prst="rect">
            <a:avLst/>
          </a:prstGeom>
        </p:spPr>
        <p:txBody>
          <a:bodyPr vert="horz" lIns="93278" tIns="46640" rIns="93278" bIns="46640" rtlCol="0" anchor="b"/>
          <a:lstStyle>
            <a:lvl1pPr algn="r">
              <a:defRPr sz="1200"/>
            </a:lvl1pPr>
          </a:lstStyle>
          <a:p>
            <a:fld id="{20ACD5AF-96F9-FF49-BA63-E5CF46A1E384}" type="slidenum">
              <a:rPr lang="en-US" smtClean="0"/>
              <a:t>‹#›</a:t>
            </a:fld>
            <a:endParaRPr lang="en-US" dirty="0"/>
          </a:p>
        </p:txBody>
      </p:sp>
    </p:spTree>
    <p:extLst>
      <p:ext uri="{BB962C8B-B14F-4D97-AF65-F5344CB8AC3E}">
        <p14:creationId xmlns:p14="http://schemas.microsoft.com/office/powerpoint/2010/main" val="121306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033943" cy="352462"/>
          </a:xfrm>
          <a:prstGeom prst="rect">
            <a:avLst/>
          </a:prstGeom>
        </p:spPr>
        <p:txBody>
          <a:bodyPr vert="horz" lIns="93278" tIns="46640" rIns="93278" bIns="46640" rtlCol="0"/>
          <a:lstStyle>
            <a:lvl1pPr algn="l">
              <a:defRPr sz="1200"/>
            </a:lvl1pPr>
          </a:lstStyle>
          <a:p>
            <a:endParaRPr lang="en-US" dirty="0"/>
          </a:p>
        </p:txBody>
      </p:sp>
      <p:sp>
        <p:nvSpPr>
          <p:cNvPr id="3" name="Date Placeholder 2"/>
          <p:cNvSpPr>
            <a:spLocks noGrp="1"/>
          </p:cNvSpPr>
          <p:nvPr>
            <p:ph type="dt" idx="1"/>
          </p:nvPr>
        </p:nvSpPr>
        <p:spPr>
          <a:xfrm>
            <a:off x="5273543" y="1"/>
            <a:ext cx="4033943" cy="352462"/>
          </a:xfrm>
          <a:prstGeom prst="rect">
            <a:avLst/>
          </a:prstGeom>
        </p:spPr>
        <p:txBody>
          <a:bodyPr vert="horz" lIns="93278" tIns="46640" rIns="93278" bIns="46640" rtlCol="0"/>
          <a:lstStyle>
            <a:lvl1pPr algn="r">
              <a:defRPr sz="1200"/>
            </a:lvl1pPr>
          </a:lstStyle>
          <a:p>
            <a:fld id="{F662CCCB-EE82-3F4B-A538-43AAEBB9B036}" type="datetimeFigureOut">
              <a:rPr lang="en-US" smtClean="0"/>
              <a:t>2/26/2019</a:t>
            </a:fld>
            <a:endParaRPr lang="en-US" dirty="0"/>
          </a:p>
        </p:txBody>
      </p:sp>
      <p:sp>
        <p:nvSpPr>
          <p:cNvPr id="4" name="Slide Image Placeholder 3"/>
          <p:cNvSpPr>
            <a:spLocks noGrp="1" noRot="1" noChangeAspect="1"/>
          </p:cNvSpPr>
          <p:nvPr>
            <p:ph type="sldImg" idx="2"/>
          </p:nvPr>
        </p:nvSpPr>
        <p:spPr>
          <a:xfrm>
            <a:off x="3076575" y="877888"/>
            <a:ext cx="3155950" cy="2366962"/>
          </a:xfrm>
          <a:prstGeom prst="rect">
            <a:avLst/>
          </a:prstGeom>
          <a:noFill/>
          <a:ln w="12700">
            <a:solidFill>
              <a:prstClr val="black"/>
            </a:solidFill>
          </a:ln>
        </p:spPr>
        <p:txBody>
          <a:bodyPr vert="horz" lIns="93278" tIns="46640" rIns="93278" bIns="46640" rtlCol="0" anchor="ctr"/>
          <a:lstStyle/>
          <a:p>
            <a:endParaRPr lang="en-US" dirty="0"/>
          </a:p>
        </p:txBody>
      </p:sp>
      <p:sp>
        <p:nvSpPr>
          <p:cNvPr id="5" name="Notes Placeholder 4"/>
          <p:cNvSpPr>
            <a:spLocks noGrp="1"/>
          </p:cNvSpPr>
          <p:nvPr>
            <p:ph type="body" sz="quarter" idx="3"/>
          </p:nvPr>
        </p:nvSpPr>
        <p:spPr>
          <a:xfrm>
            <a:off x="930910" y="3376813"/>
            <a:ext cx="7447280" cy="2762844"/>
          </a:xfrm>
          <a:prstGeom prst="rect">
            <a:avLst/>
          </a:prstGeom>
        </p:spPr>
        <p:txBody>
          <a:bodyPr vert="horz" lIns="93278" tIns="46640" rIns="93278"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64290"/>
            <a:ext cx="4033943" cy="352461"/>
          </a:xfrm>
          <a:prstGeom prst="rect">
            <a:avLst/>
          </a:prstGeom>
        </p:spPr>
        <p:txBody>
          <a:bodyPr vert="horz" lIns="93278" tIns="46640" rIns="93278" bIns="466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3543" y="6664290"/>
            <a:ext cx="4033943" cy="352461"/>
          </a:xfrm>
          <a:prstGeom prst="rect">
            <a:avLst/>
          </a:prstGeom>
        </p:spPr>
        <p:txBody>
          <a:bodyPr vert="horz" lIns="93278" tIns="46640" rIns="93278" bIns="46640" rtlCol="0" anchor="b"/>
          <a:lstStyle>
            <a:lvl1pPr algn="r">
              <a:defRPr sz="1200"/>
            </a:lvl1pPr>
          </a:lstStyle>
          <a:p>
            <a:fld id="{45919677-974E-A24E-A725-D43A4CAE0163}" type="slidenum">
              <a:rPr lang="en-US" smtClean="0"/>
              <a:t>‹#›</a:t>
            </a:fld>
            <a:endParaRPr lang="en-US" dirty="0"/>
          </a:p>
        </p:txBody>
      </p:sp>
    </p:spTree>
    <p:extLst>
      <p:ext uri="{BB962C8B-B14F-4D97-AF65-F5344CB8AC3E}">
        <p14:creationId xmlns:p14="http://schemas.microsoft.com/office/powerpoint/2010/main" val="1622604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1</a:t>
            </a:fld>
            <a:endParaRPr lang="en-US" dirty="0"/>
          </a:p>
        </p:txBody>
      </p:sp>
    </p:spTree>
    <p:extLst>
      <p:ext uri="{BB962C8B-B14F-4D97-AF65-F5344CB8AC3E}">
        <p14:creationId xmlns:p14="http://schemas.microsoft.com/office/powerpoint/2010/main" val="22104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408741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656741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30</a:t>
            </a:fld>
            <a:endParaRPr lang="en-US" dirty="0"/>
          </a:p>
        </p:txBody>
      </p:sp>
    </p:spTree>
    <p:extLst>
      <p:ext uri="{BB962C8B-B14F-4D97-AF65-F5344CB8AC3E}">
        <p14:creationId xmlns:p14="http://schemas.microsoft.com/office/powerpoint/2010/main" val="3062212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7892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charset="0"/>
              <a:buNone/>
              <a:defRPr/>
            </a:lvl1pPr>
          </a:lstStyle>
          <a:p>
            <a:pPr lvl="0"/>
            <a:r>
              <a:rPr lang="en-US" noProof="0" dirty="0" smtClean="0"/>
              <a:t>Click to edit Master subtitle style</a:t>
            </a:r>
          </a:p>
        </p:txBody>
      </p:sp>
      <p:pic>
        <p:nvPicPr>
          <p:cNvPr id="3079" name="Picture 7" descr="footerd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6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29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490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41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6330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24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218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34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99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948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50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8144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2pPr>
      <a:lvl3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3pPr>
      <a:lvl4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4pPr>
      <a:lvl5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5pPr>
      <a:lvl6pPr marL="4572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6pPr>
      <a:lvl7pPr marL="9144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7pPr>
      <a:lvl8pPr marL="13716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8pPr>
      <a:lvl9pPr marL="18288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9pPr>
    </p:titleStyle>
    <p:bodyStyle>
      <a:lvl1pPr marL="342900" indent="-342900" algn="l" rtl="0" eaLnBrk="1" fontAlgn="base" hangingPunct="1">
        <a:spcBef>
          <a:spcPct val="20000"/>
        </a:spcBef>
        <a:spcAft>
          <a:spcPct val="0"/>
        </a:spcAft>
        <a:buFont typeface="Wingdings"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rs.gov/individuals/get-transcrip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irs.gov/businesses/small-businesses-self-employed/estimated-tax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tax.ny.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rs.gov/pub/irs-pdf/p970.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tax.ny.gov/pdf/current_forms/it/it2105i.pdf" TargetMode="External"/><Relationship Id="rId5" Type="http://schemas.openxmlformats.org/officeDocument/2006/relationships/hyperlink" Target="https://www.irs.gov/pub/irs-pdf/f1040es.pdf" TargetMode="External"/><Relationship Id="rId4" Type="http://schemas.openxmlformats.org/officeDocument/2006/relationships/hyperlink" Target="https://www.irs.gov/pub/irs-pdf/p505.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urldefense.proofpoint.com/v2/url?u=http-3A__www.glaciertax.com_login&amp;d=DwMFAg&amp;c=kbmfwr1Yojg42sGEpaQh5ofMHBeTl9EI2eaqQZhHbOU&amp;r=hz6thTeEnCRhTjs2HpQC90cyO-mL4M31tZg9MjupOxk&amp;m=DSGFEXAR_LT7zHLPM2E8lfMh_SHwvRkUSWJw0xqzp4Y&amp;s=1lLkAUTqHQ08t0i5j0kI7_B1H5mZKj87akFzeuUf7-4&am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31898" y="462013"/>
            <a:ext cx="7772400" cy="5573027"/>
          </a:xfrm>
        </p:spPr>
        <p:txBody>
          <a:bodyPr/>
          <a:lstStyle/>
          <a:p>
            <a:r>
              <a:rPr lang="en-US" sz="4800" b="1" dirty="0" smtClean="0"/>
              <a:t>Tax Reporting</a:t>
            </a:r>
            <a:br>
              <a:rPr lang="en-US" sz="4800" b="1" dirty="0" smtClean="0"/>
            </a:br>
            <a:r>
              <a:rPr lang="en-US" sz="4800" b="1" dirty="0" smtClean="0"/>
              <a:t>SMD Graduate Students</a:t>
            </a:r>
            <a:r>
              <a:rPr lang="en-US" b="1" dirty="0" smtClean="0"/>
              <a:t/>
            </a:r>
            <a:br>
              <a:rPr lang="en-US" b="1" dirty="0" smtClean="0"/>
            </a:br>
            <a:r>
              <a:rPr lang="en-US" b="1" dirty="0" smtClean="0"/>
              <a:t>February 26, 2019</a:t>
            </a:r>
            <a:br>
              <a:rPr lang="en-US" b="1" dirty="0" smtClean="0"/>
            </a:br>
            <a:r>
              <a:rPr lang="en-US" sz="2400" dirty="0" smtClean="0"/>
              <a:t/>
            </a:r>
            <a:br>
              <a:rPr lang="en-US" sz="2400" dirty="0" smtClean="0"/>
            </a:br>
            <a:r>
              <a:rPr lang="en-US" sz="2000" b="1" dirty="0" smtClean="0"/>
              <a:t>This </a:t>
            </a:r>
            <a:r>
              <a:rPr lang="en-US" sz="2000" b="1" dirty="0"/>
              <a:t>document is produced for informational purposes only, and should not be considered tax, financial or legal advice</a:t>
            </a:r>
            <a:r>
              <a:rPr lang="en-US" sz="2000" b="1" dirty="0" smtClean="0"/>
              <a:t>.  </a:t>
            </a:r>
            <a:br>
              <a:rPr lang="en-US" sz="2000" b="1" dirty="0" smtClean="0"/>
            </a:br>
            <a:r>
              <a:rPr lang="en-US" sz="2000" b="1" dirty="0" smtClean="0"/>
              <a:t>Please </a:t>
            </a:r>
            <a:r>
              <a:rPr lang="en-US" sz="2000" b="1" dirty="0"/>
              <a:t>consult </a:t>
            </a:r>
            <a:r>
              <a:rPr lang="en-US" sz="2000" b="1" dirty="0" smtClean="0"/>
              <a:t>your </a:t>
            </a:r>
            <a:r>
              <a:rPr lang="en-US" sz="2000" b="1" dirty="0"/>
              <a:t>own tax or financial advisor with any questions. </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a:t/>
            </a:r>
            <a:br>
              <a:rPr lang="en-US" sz="2000" b="1" dirty="0"/>
            </a:br>
            <a:r>
              <a:rPr lang="en-US" sz="2000" b="1" dirty="0"/>
              <a:t/>
            </a:r>
            <a:br>
              <a:rPr lang="en-US" sz="2000" b="1" dirty="0"/>
            </a:br>
            <a:r>
              <a:rPr lang="en-US" sz="2000" b="1" dirty="0" smtClean="0"/>
              <a:t>Caroline Burnicki			           Debbie Toms</a:t>
            </a:r>
            <a:br>
              <a:rPr lang="en-US" sz="2000" b="1" dirty="0" smtClean="0"/>
            </a:br>
            <a:r>
              <a:rPr lang="en-US" sz="2000" b="1" dirty="0" smtClean="0"/>
              <a:t>       </a:t>
            </a:r>
            <a:r>
              <a:rPr lang="en-US" sz="2000" b="1" dirty="0" err="1" smtClean="0"/>
              <a:t>Sr</a:t>
            </a:r>
            <a:r>
              <a:rPr lang="en-US" sz="2000" b="1" dirty="0" smtClean="0"/>
              <a:t> Director Tax Compliance			   Payroll Manager		</a:t>
            </a:r>
            <a:br>
              <a:rPr lang="en-US" sz="2000" b="1" dirty="0" smtClean="0"/>
            </a:br>
            <a:r>
              <a:rPr lang="en-US" sz="2000" b="1" dirty="0" smtClean="0"/>
              <a:t>					</a:t>
            </a:r>
            <a:endParaRPr lang="en-US" sz="2000" b="1" dirty="0"/>
          </a:p>
        </p:txBody>
      </p:sp>
    </p:spTree>
    <p:extLst>
      <p:ext uri="{BB962C8B-B14F-4D97-AF65-F5344CB8AC3E}">
        <p14:creationId xmlns:p14="http://schemas.microsoft.com/office/powerpoint/2010/main" val="11164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 Complete the federal/state income tax returns</a:t>
            </a:r>
          </a:p>
          <a:p>
            <a:pPr marL="0" lvl="0" indent="0">
              <a:buNone/>
            </a:pPr>
            <a:endParaRPr lang="en-US" sz="1200" b="1" dirty="0" smtClean="0">
              <a:solidFill>
                <a:srgbClr val="000000"/>
              </a:solidFill>
            </a:endParaRPr>
          </a:p>
          <a:p>
            <a:pPr marL="628650" lvl="1" indent="-228600">
              <a:buFont typeface="+mj-lt"/>
              <a:buAutoNum type="alphaLcParenR"/>
            </a:pPr>
            <a:r>
              <a:rPr lang="en-US" sz="2000" b="1" dirty="0" smtClean="0">
                <a:solidFill>
                  <a:srgbClr val="000000"/>
                </a:solidFill>
              </a:rPr>
              <a:t>	Determine your taxable income</a:t>
            </a:r>
            <a:endParaRPr lang="en-US" sz="2000" b="1" dirty="0">
              <a:solidFill>
                <a:srgbClr val="000000"/>
              </a:solidFill>
            </a:endParaRPr>
          </a:p>
          <a:p>
            <a:pPr marL="0" lvl="0" indent="0">
              <a:buNone/>
            </a:pPr>
            <a:endParaRPr lang="en-US" sz="1200" b="1" dirty="0">
              <a:solidFill>
                <a:srgbClr val="000000"/>
              </a:solidFill>
            </a:endParaRPr>
          </a:p>
          <a:p>
            <a:pPr marL="0" lvl="0" indent="0">
              <a:buNone/>
            </a:pPr>
            <a:r>
              <a:rPr lang="en-US" sz="2200" b="1" i="1" dirty="0" smtClean="0"/>
              <a:t>How </a:t>
            </a:r>
            <a:r>
              <a:rPr lang="en-US" sz="2200" b="1" i="1" dirty="0"/>
              <a:t>to Report Fellowship/Assistantship Income on Your </a:t>
            </a:r>
            <a:r>
              <a:rPr lang="en-US" sz="2200" b="1" i="1" dirty="0" smtClean="0"/>
              <a:t>2018  </a:t>
            </a:r>
            <a:r>
              <a:rPr lang="en-US" sz="2200" b="1" i="1" dirty="0"/>
              <a:t>Income Tax </a:t>
            </a:r>
            <a:r>
              <a:rPr lang="en-US" sz="2200" b="1" i="1" dirty="0" smtClean="0"/>
              <a:t>Return:</a:t>
            </a:r>
            <a:endParaRPr lang="en-US" sz="2200" b="1" i="1" dirty="0"/>
          </a:p>
          <a:p>
            <a:pPr marL="0" indent="0">
              <a:buNone/>
            </a:pPr>
            <a:endParaRPr lang="en-US" sz="1200" dirty="0"/>
          </a:p>
          <a:p>
            <a:pPr marL="914400" lvl="1" indent="-457200">
              <a:buFont typeface="+mj-lt"/>
              <a:buAutoNum type="arabicPeriod"/>
            </a:pPr>
            <a:r>
              <a:rPr lang="en-US" sz="2000" dirty="0" smtClean="0"/>
              <a:t>Determine taxable amount of fellowship/assistantship -</a:t>
            </a:r>
          </a:p>
          <a:p>
            <a:pPr marL="914400" lvl="1" indent="-457200">
              <a:buFont typeface="+mj-lt"/>
              <a:buAutoNum type="arabicPeriod"/>
            </a:pPr>
            <a:endParaRPr lang="en-US" sz="1200" dirty="0" smtClean="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13851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Example -</a:t>
            </a:r>
            <a:endParaRPr lang="en-US" sz="2400" b="1" dirty="0">
              <a:solidFill>
                <a:srgbClr val="000000"/>
              </a:solidFill>
            </a:endParaRPr>
          </a:p>
          <a:p>
            <a:pPr marL="0" lvl="0" indent="0">
              <a:buNone/>
            </a:pPr>
            <a:r>
              <a:rPr lang="en-US" sz="2000" dirty="0">
                <a:solidFill>
                  <a:srgbClr val="000000"/>
                </a:solidFill>
              </a:rPr>
              <a:t>Scott is receiving 100% tuition support from the University.  In addition, he was awarded </a:t>
            </a:r>
            <a:r>
              <a:rPr lang="en-US" sz="2000" dirty="0" smtClean="0">
                <a:solidFill>
                  <a:srgbClr val="000000"/>
                </a:solidFill>
              </a:rPr>
              <a:t>a fellowship </a:t>
            </a:r>
            <a:r>
              <a:rPr lang="en-US" sz="2000" dirty="0">
                <a:solidFill>
                  <a:srgbClr val="000000"/>
                </a:solidFill>
              </a:rPr>
              <a:t>(</a:t>
            </a:r>
            <a:r>
              <a:rPr lang="en-US" sz="2000" dirty="0" smtClean="0">
                <a:solidFill>
                  <a:srgbClr val="000000"/>
                </a:solidFill>
              </a:rPr>
              <a:t>6002 job </a:t>
            </a:r>
            <a:r>
              <a:rPr lang="en-US" sz="2000" dirty="0">
                <a:solidFill>
                  <a:srgbClr val="000000"/>
                </a:solidFill>
              </a:rPr>
              <a:t>code) of </a:t>
            </a:r>
            <a:r>
              <a:rPr lang="en-US" sz="2000" dirty="0" smtClean="0">
                <a:solidFill>
                  <a:srgbClr val="000000"/>
                </a:solidFill>
              </a:rPr>
              <a:t>$28,400 </a:t>
            </a:r>
            <a:r>
              <a:rPr lang="en-US" sz="2000" dirty="0">
                <a:solidFill>
                  <a:srgbClr val="000000"/>
                </a:solidFill>
              </a:rPr>
              <a:t>for the </a:t>
            </a:r>
            <a:r>
              <a:rPr lang="en-US" sz="2000" dirty="0" smtClean="0">
                <a:solidFill>
                  <a:srgbClr val="000000"/>
                </a:solidFill>
              </a:rPr>
              <a:t>2018-19 </a:t>
            </a:r>
            <a:r>
              <a:rPr lang="en-US" sz="2000" dirty="0">
                <a:solidFill>
                  <a:srgbClr val="000000"/>
                </a:solidFill>
              </a:rPr>
              <a:t>academic year (July 1, </a:t>
            </a:r>
            <a:r>
              <a:rPr lang="en-US" sz="2000" dirty="0" smtClean="0">
                <a:solidFill>
                  <a:srgbClr val="000000"/>
                </a:solidFill>
              </a:rPr>
              <a:t>2018 </a:t>
            </a:r>
            <a:r>
              <a:rPr lang="en-US" sz="2000" dirty="0">
                <a:solidFill>
                  <a:srgbClr val="000000"/>
                </a:solidFill>
              </a:rPr>
              <a:t>– June 30, </a:t>
            </a:r>
            <a:r>
              <a:rPr lang="en-US" sz="2000" dirty="0" smtClean="0">
                <a:solidFill>
                  <a:srgbClr val="000000"/>
                </a:solidFill>
              </a:rPr>
              <a:t>2019).  </a:t>
            </a:r>
            <a:r>
              <a:rPr lang="en-US" sz="2000" dirty="0">
                <a:solidFill>
                  <a:srgbClr val="000000"/>
                </a:solidFill>
              </a:rPr>
              <a:t>How much of the </a:t>
            </a:r>
            <a:r>
              <a:rPr lang="en-US" sz="2000" dirty="0" smtClean="0">
                <a:solidFill>
                  <a:srgbClr val="000000"/>
                </a:solidFill>
              </a:rPr>
              <a:t>$28,400 </a:t>
            </a:r>
            <a:r>
              <a:rPr lang="en-US" sz="2000" dirty="0">
                <a:solidFill>
                  <a:srgbClr val="000000"/>
                </a:solidFill>
              </a:rPr>
              <a:t>is taxable for </a:t>
            </a:r>
            <a:r>
              <a:rPr lang="en-US" sz="2000" dirty="0" smtClean="0">
                <a:solidFill>
                  <a:srgbClr val="000000"/>
                </a:solidFill>
              </a:rPr>
              <a:t>2018?</a:t>
            </a:r>
            <a:endParaRPr lang="en-US" sz="2000" dirty="0">
              <a:solidFill>
                <a:srgbClr val="000000"/>
              </a:solidFill>
            </a:endParaRPr>
          </a:p>
          <a:p>
            <a:pPr marL="0" lvl="0" indent="0">
              <a:buNone/>
            </a:pPr>
            <a:endParaRPr lang="en-US" sz="1200" u="sng" dirty="0" smtClean="0">
              <a:solidFill>
                <a:srgbClr val="000000"/>
              </a:solidFill>
            </a:endParaRPr>
          </a:p>
          <a:p>
            <a:pPr marL="0" lvl="0" indent="0">
              <a:buNone/>
            </a:pPr>
            <a:r>
              <a:rPr lang="en-US" sz="2000" u="sng" dirty="0" smtClean="0">
                <a:solidFill>
                  <a:srgbClr val="000000"/>
                </a:solidFill>
              </a:rPr>
              <a:t>Calendar </a:t>
            </a:r>
            <a:r>
              <a:rPr lang="en-US" sz="2000" u="sng" dirty="0">
                <a:solidFill>
                  <a:srgbClr val="000000"/>
                </a:solidFill>
              </a:rPr>
              <a:t>Year </a:t>
            </a:r>
            <a:r>
              <a:rPr lang="en-US" sz="2000" u="sng" dirty="0" smtClean="0">
                <a:solidFill>
                  <a:srgbClr val="000000"/>
                </a:solidFill>
              </a:rPr>
              <a:t>2018</a:t>
            </a:r>
            <a:endParaRPr lang="en-US" sz="2000" u="sng" dirty="0">
              <a:solidFill>
                <a:srgbClr val="000000"/>
              </a:solidFill>
            </a:endParaRPr>
          </a:p>
          <a:p>
            <a:pPr marL="0" lvl="0" indent="0">
              <a:buNone/>
            </a:pPr>
            <a:r>
              <a:rPr lang="en-US" sz="2000" dirty="0">
                <a:solidFill>
                  <a:srgbClr val="000000"/>
                </a:solidFill>
              </a:rPr>
              <a:t>Assistantship payments received in </a:t>
            </a:r>
            <a:r>
              <a:rPr lang="en-US" sz="2000" dirty="0" smtClean="0">
                <a:solidFill>
                  <a:srgbClr val="000000"/>
                </a:solidFill>
              </a:rPr>
              <a:t>calendar year 2018 </a:t>
            </a:r>
            <a:r>
              <a:rPr lang="en-US" sz="2000" dirty="0">
                <a:solidFill>
                  <a:srgbClr val="000000"/>
                </a:solidFill>
              </a:rPr>
              <a:t>- </a:t>
            </a:r>
            <a:r>
              <a:rPr lang="en-US" sz="2000" dirty="0" smtClean="0">
                <a:solidFill>
                  <a:srgbClr val="000000"/>
                </a:solidFill>
              </a:rPr>
              <a:t>$14,200 ($14,200 received in calendar year 2019). Cost </a:t>
            </a:r>
            <a:r>
              <a:rPr lang="en-US" sz="2000" dirty="0">
                <a:solidFill>
                  <a:srgbClr val="000000"/>
                </a:solidFill>
              </a:rPr>
              <a:t>of books/equipment required for and paid in </a:t>
            </a:r>
            <a:r>
              <a:rPr lang="en-US" sz="2000" dirty="0" smtClean="0">
                <a:solidFill>
                  <a:srgbClr val="000000"/>
                </a:solidFill>
              </a:rPr>
              <a:t>2018 </a:t>
            </a:r>
            <a:r>
              <a:rPr lang="en-US" sz="2000" dirty="0">
                <a:solidFill>
                  <a:srgbClr val="000000"/>
                </a:solidFill>
              </a:rPr>
              <a:t>for his </a:t>
            </a:r>
            <a:r>
              <a:rPr lang="en-US" sz="2000" dirty="0" smtClean="0">
                <a:solidFill>
                  <a:srgbClr val="000000"/>
                </a:solidFill>
              </a:rPr>
              <a:t>2018 </a:t>
            </a:r>
            <a:r>
              <a:rPr lang="en-US" sz="2000" dirty="0">
                <a:solidFill>
                  <a:srgbClr val="000000"/>
                </a:solidFill>
              </a:rPr>
              <a:t>classes - $500</a:t>
            </a:r>
          </a:p>
          <a:p>
            <a:pPr marL="0" lvl="0" indent="0">
              <a:buNone/>
            </a:pPr>
            <a:endParaRPr lang="en-US" sz="1200" dirty="0">
              <a:solidFill>
                <a:srgbClr val="000000"/>
              </a:solidFill>
            </a:endParaRPr>
          </a:p>
          <a:p>
            <a:pPr marL="0" lvl="0" indent="0">
              <a:buNone/>
            </a:pPr>
            <a:r>
              <a:rPr lang="en-US" sz="2000" u="sng" dirty="0" smtClean="0">
                <a:solidFill>
                  <a:srgbClr val="000000"/>
                </a:solidFill>
              </a:rPr>
              <a:t>$13,700</a:t>
            </a:r>
            <a:r>
              <a:rPr lang="en-US" sz="2000" dirty="0" smtClean="0">
                <a:solidFill>
                  <a:srgbClr val="000000"/>
                </a:solidFill>
              </a:rPr>
              <a:t> </a:t>
            </a:r>
            <a:r>
              <a:rPr lang="en-US" sz="2000" dirty="0">
                <a:solidFill>
                  <a:srgbClr val="000000"/>
                </a:solidFill>
              </a:rPr>
              <a:t>- should be reported as taxable income from his </a:t>
            </a:r>
            <a:r>
              <a:rPr lang="en-US" sz="2000" dirty="0" smtClean="0">
                <a:solidFill>
                  <a:srgbClr val="000000"/>
                </a:solidFill>
              </a:rPr>
              <a:t>6002 </a:t>
            </a:r>
            <a:r>
              <a:rPr lang="en-US" sz="2000" dirty="0">
                <a:solidFill>
                  <a:srgbClr val="000000"/>
                </a:solidFill>
              </a:rPr>
              <a:t>assistantship on Scott’s </a:t>
            </a:r>
            <a:r>
              <a:rPr lang="en-US" sz="2000" dirty="0" smtClean="0">
                <a:solidFill>
                  <a:srgbClr val="000000"/>
                </a:solidFill>
              </a:rPr>
              <a:t>2018 </a:t>
            </a:r>
            <a:r>
              <a:rPr lang="en-US" sz="2000" dirty="0">
                <a:solidFill>
                  <a:srgbClr val="000000"/>
                </a:solidFill>
              </a:rPr>
              <a:t>tax return </a:t>
            </a:r>
            <a:r>
              <a:rPr lang="en-US" sz="2000" dirty="0" smtClean="0">
                <a:solidFill>
                  <a:srgbClr val="000000"/>
                </a:solidFill>
              </a:rPr>
              <a:t>($14,200 </a:t>
            </a:r>
            <a:r>
              <a:rPr lang="en-US" sz="2000" dirty="0">
                <a:solidFill>
                  <a:srgbClr val="000000"/>
                </a:solidFill>
              </a:rPr>
              <a:t>less $500)**</a:t>
            </a:r>
          </a:p>
          <a:p>
            <a:pPr marL="0" lvl="0" indent="0">
              <a:buNone/>
            </a:pPr>
            <a:r>
              <a:rPr lang="en-US" sz="2000" dirty="0">
                <a:solidFill>
                  <a:srgbClr val="000000"/>
                </a:solidFill>
              </a:rPr>
              <a:t>** To support this amount on his </a:t>
            </a:r>
            <a:r>
              <a:rPr lang="en-US" sz="2000" dirty="0" smtClean="0">
                <a:solidFill>
                  <a:srgbClr val="000000"/>
                </a:solidFill>
              </a:rPr>
              <a:t>2018 </a:t>
            </a:r>
            <a:r>
              <a:rPr lang="en-US" sz="2000" dirty="0">
                <a:solidFill>
                  <a:srgbClr val="000000"/>
                </a:solidFill>
              </a:rPr>
              <a:t>return, Scott should keep his fellowship letter from the University (received in January </a:t>
            </a:r>
            <a:r>
              <a:rPr lang="en-US" sz="2000" dirty="0" smtClean="0">
                <a:solidFill>
                  <a:srgbClr val="000000"/>
                </a:solidFill>
              </a:rPr>
              <a:t>2019), </a:t>
            </a:r>
            <a:r>
              <a:rPr lang="en-US" sz="2000" dirty="0">
                <a:solidFill>
                  <a:srgbClr val="000000"/>
                </a:solidFill>
              </a:rPr>
              <a:t>receipts, and course information that lists required books/equipment totaling $500.</a:t>
            </a:r>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371680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628650" lvl="1" indent="-228600">
              <a:buFont typeface="+mj-lt"/>
              <a:buAutoNum type="alphaLcParenR"/>
            </a:pPr>
            <a:r>
              <a:rPr lang="en-US" sz="2000" b="1" dirty="0" smtClean="0">
                <a:solidFill>
                  <a:srgbClr val="000000"/>
                </a:solidFill>
              </a:rPr>
              <a:t>	Determine your taxable income</a:t>
            </a:r>
          </a:p>
          <a:p>
            <a:pPr marL="400050" lvl="1" indent="0">
              <a:buNone/>
            </a:pPr>
            <a:endParaRPr lang="en-US" sz="1200" b="1" dirty="0" smtClean="0">
              <a:solidFill>
                <a:srgbClr val="000000"/>
              </a:solidFill>
            </a:endParaRPr>
          </a:p>
          <a:p>
            <a:pPr marL="914400" lvl="1" indent="-457200">
              <a:buFont typeface="+mj-lt"/>
              <a:buAutoNum type="arabicPeriod"/>
            </a:pPr>
            <a:r>
              <a:rPr lang="en-US" sz="2000" dirty="0"/>
              <a:t>Determine taxable amount of </a:t>
            </a:r>
            <a:r>
              <a:rPr lang="en-US" sz="2000" dirty="0" smtClean="0"/>
              <a:t>fellowship/assistantship.</a:t>
            </a:r>
          </a:p>
          <a:p>
            <a:pPr marL="914400" lvl="1" indent="-457200">
              <a:buFont typeface="+mj-lt"/>
              <a:buAutoNum type="arabicPeriod"/>
            </a:pPr>
            <a:r>
              <a:rPr lang="en-US" sz="2000" dirty="0" smtClean="0"/>
              <a:t>Complete applicable wage/income lines on tax returns</a:t>
            </a:r>
            <a:endParaRPr lang="en-US" sz="2000" dirty="0"/>
          </a:p>
          <a:p>
            <a:pPr marL="228600" indent="-228600">
              <a:buFont typeface="+mj-lt"/>
              <a:buAutoNum type="arabicPeriod"/>
            </a:pPr>
            <a:endParaRPr lang="en-US" sz="1200" dirty="0"/>
          </a:p>
          <a:p>
            <a:pPr lvl="1"/>
            <a:r>
              <a:rPr lang="en-US" sz="2000" dirty="0" smtClean="0"/>
              <a:t>On Form </a:t>
            </a:r>
            <a:r>
              <a:rPr lang="en-US" sz="2000" dirty="0"/>
              <a:t>1040, </a:t>
            </a:r>
            <a:r>
              <a:rPr lang="en-US" sz="2000" dirty="0" smtClean="0"/>
              <a:t>enter </a:t>
            </a:r>
            <a:r>
              <a:rPr lang="en-US" sz="2000" dirty="0"/>
              <a:t>“SCH = </a:t>
            </a:r>
            <a:r>
              <a:rPr lang="en-US" sz="2000" dirty="0" smtClean="0"/>
              <a:t>$(XX)” </a:t>
            </a:r>
            <a:r>
              <a:rPr lang="en-US" sz="2000" dirty="0"/>
              <a:t>in the space to the left of the “Wages, salaries, tips” line of your tax return</a:t>
            </a:r>
            <a:r>
              <a:rPr lang="en-US" sz="2000" dirty="0" smtClean="0"/>
              <a:t>.  The amount reported as “SCH” is the amount of your fellowship/assistantship that you determined is taxable.</a:t>
            </a:r>
          </a:p>
          <a:p>
            <a:pPr lvl="1"/>
            <a:r>
              <a:rPr lang="en-US" sz="2000" dirty="0" smtClean="0"/>
              <a:t>“</a:t>
            </a:r>
            <a:r>
              <a:rPr lang="en-US" sz="2000" dirty="0"/>
              <a:t>Wages, salaries, tips” line of your tax return should include:</a:t>
            </a:r>
          </a:p>
          <a:p>
            <a:pPr lvl="2">
              <a:buFont typeface="Arial" panose="020B0604020202020204" pitchFamily="34" charset="0"/>
              <a:buChar char="•"/>
            </a:pPr>
            <a:r>
              <a:rPr lang="en-US" sz="2000" dirty="0"/>
              <a:t>Amounts from Box 1 of your W-2s plus</a:t>
            </a:r>
          </a:p>
          <a:p>
            <a:pPr lvl="2">
              <a:buFont typeface="Arial" panose="020B0604020202020204" pitchFamily="34" charset="0"/>
              <a:buChar char="•"/>
            </a:pPr>
            <a:r>
              <a:rPr lang="en-US" sz="2000" dirty="0"/>
              <a:t>Taxable scholarships/fellowship amounts received</a:t>
            </a: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240377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Filing </a:t>
            </a:r>
            <a:r>
              <a:rPr lang="en-US" sz="3600" b="1" dirty="0" smtClean="0"/>
              <a:t>2018 </a:t>
            </a:r>
            <a:r>
              <a:rPr lang="en-US" sz="3600" b="1" dirty="0"/>
              <a:t>Income Tax Returns</a:t>
            </a:r>
            <a:endParaRPr lang="en-US" sz="3600" dirty="0"/>
          </a:p>
        </p:txBody>
      </p:sp>
      <p:sp>
        <p:nvSpPr>
          <p:cNvPr id="3" name="Content Placeholder 2"/>
          <p:cNvSpPr>
            <a:spLocks noGrp="1"/>
          </p:cNvSpPr>
          <p:nvPr>
            <p:ph idx="1"/>
          </p:nvPr>
        </p:nvSpPr>
        <p:spPr>
          <a:xfrm>
            <a:off x="422787" y="1981200"/>
            <a:ext cx="8347587" cy="4114800"/>
          </a:xfrm>
        </p:spPr>
        <p:txBody>
          <a:bodyPr/>
          <a:lstStyle/>
          <a:p>
            <a:pPr marL="0" indent="0">
              <a:buNone/>
            </a:pPr>
            <a:r>
              <a:rPr lang="en-US" sz="2400" b="1" dirty="0">
                <a:solidFill>
                  <a:srgbClr val="000000"/>
                </a:solidFill>
              </a:rPr>
              <a:t>Step 3 (cont’d) - Complete the federal/state income tax returns</a:t>
            </a:r>
          </a:p>
          <a:p>
            <a:endParaRPr lang="en-US" sz="2000" dirty="0" smtClean="0"/>
          </a:p>
          <a:p>
            <a:r>
              <a:rPr lang="en-US" sz="2000" dirty="0" smtClean="0"/>
              <a:t>If using a commercial software program such as TurboTax or TaxSlayer, follow the instructions provided by the software provider to report your fellowship/assistantship.</a:t>
            </a:r>
          </a:p>
          <a:p>
            <a:r>
              <a:rPr lang="en-US" sz="2000" dirty="0" smtClean="0"/>
              <a:t>Some commercial software programs will force the federal self-employment tax to calculate if you enter an amount as wages but this amount is not reflected on a W-2.</a:t>
            </a:r>
            <a:endParaRPr lang="en-US" sz="2000" dirty="0"/>
          </a:p>
          <a:p>
            <a:r>
              <a:rPr lang="en-US" sz="2000" dirty="0" smtClean="0"/>
              <a:t>Most commercial software program have a help or chat feature if you need assistance.</a:t>
            </a:r>
          </a:p>
          <a:p>
            <a:pPr marL="0" indent="0">
              <a:buNone/>
            </a:pPr>
            <a:endParaRPr lang="en-US" sz="2000" dirty="0"/>
          </a:p>
        </p:txBody>
      </p:sp>
    </p:spTree>
    <p:extLst>
      <p:ext uri="{BB962C8B-B14F-4D97-AF65-F5344CB8AC3E}">
        <p14:creationId xmlns:p14="http://schemas.microsoft.com/office/powerpoint/2010/main" val="372166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Filing </a:t>
            </a:r>
            <a:r>
              <a:rPr lang="en-US" sz="3600" b="1" dirty="0" smtClean="0"/>
              <a:t>2018 </a:t>
            </a:r>
            <a:r>
              <a:rPr lang="en-US" sz="3600" b="1" dirty="0"/>
              <a:t>Income Tax Returns</a:t>
            </a:r>
            <a:endParaRPr lang="en-US" sz="3600" dirty="0"/>
          </a:p>
        </p:txBody>
      </p:sp>
      <p:sp>
        <p:nvSpPr>
          <p:cNvPr id="3" name="Content Placeholder 2"/>
          <p:cNvSpPr>
            <a:spLocks noGrp="1"/>
          </p:cNvSpPr>
          <p:nvPr>
            <p:ph idx="1"/>
          </p:nvPr>
        </p:nvSpPr>
        <p:spPr>
          <a:xfrm>
            <a:off x="304801" y="1981200"/>
            <a:ext cx="8415866" cy="4114800"/>
          </a:xfrm>
        </p:spPr>
        <p:txBody>
          <a:bodyPr/>
          <a:lstStyle/>
          <a:p>
            <a:pPr marL="0" indent="0">
              <a:buNone/>
            </a:pPr>
            <a:r>
              <a:rPr lang="en-US" sz="2400" b="1" dirty="0">
                <a:solidFill>
                  <a:srgbClr val="000000"/>
                </a:solidFill>
              </a:rPr>
              <a:t>Step 3 (cont’d) - Complete the federal/state income </a:t>
            </a:r>
            <a:r>
              <a:rPr lang="en-US" sz="2400" b="1" dirty="0" smtClean="0">
                <a:solidFill>
                  <a:srgbClr val="000000"/>
                </a:solidFill>
              </a:rPr>
              <a:t>tax returns</a:t>
            </a:r>
          </a:p>
          <a:p>
            <a:pPr marL="0" indent="0">
              <a:buNone/>
            </a:pPr>
            <a:endParaRPr lang="en-US" sz="2400" b="1" dirty="0">
              <a:solidFill>
                <a:srgbClr val="000000"/>
              </a:solidFill>
            </a:endParaRPr>
          </a:p>
          <a:p>
            <a:r>
              <a:rPr lang="en-US" sz="2000" b="1" dirty="0" smtClean="0"/>
              <a:t> TurboTax</a:t>
            </a:r>
            <a:r>
              <a:rPr lang="en-US" sz="2000" dirty="0" smtClean="0"/>
              <a:t>:</a:t>
            </a:r>
            <a:r>
              <a:rPr lang="en-US" sz="2000" dirty="0"/>
              <a:t> </a:t>
            </a:r>
          </a:p>
          <a:p>
            <a:pPr marL="0" indent="0">
              <a:buNone/>
            </a:pPr>
            <a:r>
              <a:rPr lang="en-US" sz="2000" dirty="0"/>
              <a:t> </a:t>
            </a:r>
            <a:r>
              <a:rPr lang="en-US" sz="2000" dirty="0" smtClean="0"/>
              <a:t>      You </a:t>
            </a:r>
            <a:r>
              <a:rPr lang="en-US" sz="2000" dirty="0"/>
              <a:t>should report your fellowship as follows: </a:t>
            </a:r>
          </a:p>
          <a:p>
            <a:pPr marL="0" indent="0">
              <a:buNone/>
            </a:pPr>
            <a:r>
              <a:rPr lang="en-US" sz="2000" dirty="0"/>
              <a:t>	</a:t>
            </a:r>
            <a:r>
              <a:rPr lang="en-US" sz="2000" dirty="0" smtClean="0"/>
              <a:t>1. Go </a:t>
            </a:r>
            <a:r>
              <a:rPr lang="en-US" sz="2000" dirty="0"/>
              <a:t>to Federal Taxes&gt;Wages and Income</a:t>
            </a:r>
          </a:p>
          <a:p>
            <a:pPr marL="0" indent="0">
              <a:buNone/>
            </a:pPr>
            <a:r>
              <a:rPr lang="en-US" sz="2000" dirty="0"/>
              <a:t>	</a:t>
            </a:r>
            <a:r>
              <a:rPr lang="en-US" sz="2000" dirty="0" smtClean="0"/>
              <a:t>2. Scroll </a:t>
            </a:r>
            <a:r>
              <a:rPr lang="en-US" sz="2000" dirty="0"/>
              <a:t>to the Less Common Income section and choose </a:t>
            </a:r>
            <a:r>
              <a:rPr lang="en-US" sz="2000" dirty="0" smtClean="0"/>
              <a:t>		                      	    Miscellaneous </a:t>
            </a:r>
            <a:r>
              <a:rPr lang="en-US" sz="2000" dirty="0"/>
              <a:t>Income (the last choice</a:t>
            </a:r>
            <a:r>
              <a:rPr lang="en-US" sz="2000" dirty="0" smtClean="0"/>
              <a:t>)</a:t>
            </a:r>
          </a:p>
          <a:p>
            <a:pPr marL="0" indent="0">
              <a:buNone/>
            </a:pPr>
            <a:r>
              <a:rPr lang="en-US" sz="2000" dirty="0"/>
              <a:t>	</a:t>
            </a:r>
            <a:r>
              <a:rPr lang="en-US" sz="2000" dirty="0" smtClean="0"/>
              <a:t>3. Choose Other income not already reported on a Form W-2 or 	      	     Form 1099</a:t>
            </a:r>
          </a:p>
          <a:p>
            <a:pPr marL="0" indent="0">
              <a:buNone/>
            </a:pPr>
            <a:r>
              <a:rPr lang="en-US" sz="2000" dirty="0"/>
              <a:t>	</a:t>
            </a:r>
            <a:endParaRPr lang="en-US" dirty="0"/>
          </a:p>
        </p:txBody>
      </p:sp>
    </p:spTree>
    <p:extLst>
      <p:ext uri="{BB962C8B-B14F-4D97-AF65-F5344CB8AC3E}">
        <p14:creationId xmlns:p14="http://schemas.microsoft.com/office/powerpoint/2010/main" val="2981629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8267"/>
          </a:xfrm>
        </p:spPr>
        <p:txBody>
          <a:bodyPr/>
          <a:lstStyle/>
          <a:p>
            <a:r>
              <a:rPr lang="en-US" sz="3600" b="1" dirty="0"/>
              <a:t>Filing </a:t>
            </a:r>
            <a:r>
              <a:rPr lang="en-US" sz="3600" b="1" dirty="0" smtClean="0"/>
              <a:t>2018 </a:t>
            </a:r>
            <a:r>
              <a:rPr lang="en-US" sz="3600" b="1" dirty="0"/>
              <a:t>Income Tax Returns</a:t>
            </a:r>
            <a:endParaRPr lang="en-US" sz="3600" dirty="0"/>
          </a:p>
        </p:txBody>
      </p:sp>
      <p:sp>
        <p:nvSpPr>
          <p:cNvPr id="3" name="Content Placeholder 2"/>
          <p:cNvSpPr>
            <a:spLocks noGrp="1"/>
          </p:cNvSpPr>
          <p:nvPr>
            <p:ph idx="1"/>
          </p:nvPr>
        </p:nvSpPr>
        <p:spPr>
          <a:xfrm>
            <a:off x="237067" y="1772356"/>
            <a:ext cx="8590843" cy="4323644"/>
          </a:xfrm>
        </p:spPr>
        <p:txBody>
          <a:bodyPr/>
          <a:lstStyle/>
          <a:p>
            <a:pPr marL="0" indent="0">
              <a:buNone/>
            </a:pPr>
            <a:r>
              <a:rPr lang="en-US" sz="2400" b="1" dirty="0">
                <a:solidFill>
                  <a:srgbClr val="000000"/>
                </a:solidFill>
              </a:rPr>
              <a:t>Step 3 (cont’d) - Complete the federal/state income tax </a:t>
            </a:r>
            <a:r>
              <a:rPr lang="en-US" sz="2400" b="1" dirty="0" smtClean="0">
                <a:solidFill>
                  <a:srgbClr val="000000"/>
                </a:solidFill>
              </a:rPr>
              <a:t>returns</a:t>
            </a:r>
          </a:p>
          <a:p>
            <a:pPr marL="0" indent="0">
              <a:buNone/>
            </a:pPr>
            <a:endParaRPr lang="en-US" sz="2000" dirty="0" smtClean="0"/>
          </a:p>
          <a:p>
            <a:pPr marL="0" indent="0">
              <a:buNone/>
            </a:pPr>
            <a:r>
              <a:rPr lang="en-US" sz="2000" dirty="0"/>
              <a:t>	</a:t>
            </a:r>
            <a:r>
              <a:rPr lang="en-US" sz="2000" dirty="0" smtClean="0"/>
              <a:t>4. Answer </a:t>
            </a:r>
            <a:r>
              <a:rPr lang="en-US" sz="2000" dirty="0"/>
              <a:t>Yes on the Other Wages Received screen</a:t>
            </a:r>
          </a:p>
          <a:p>
            <a:pPr marL="0" indent="0">
              <a:buNone/>
            </a:pPr>
            <a:r>
              <a:rPr lang="en-US" sz="2000" dirty="0"/>
              <a:t>	</a:t>
            </a:r>
            <a:r>
              <a:rPr lang="en-US" sz="2000" dirty="0" smtClean="0"/>
              <a:t>5.</a:t>
            </a:r>
            <a:r>
              <a:rPr lang="en-US" sz="2000" dirty="0"/>
              <a:t> </a:t>
            </a:r>
            <a:r>
              <a:rPr lang="en-US" sz="2000" dirty="0" smtClean="0"/>
              <a:t>Continue </a:t>
            </a:r>
            <a:r>
              <a:rPr lang="en-US" sz="2000" dirty="0"/>
              <a:t>past Wages Earned as a Household Employee and Sick </a:t>
            </a:r>
            <a:r>
              <a:rPr lang="en-US" sz="2000" dirty="0" smtClean="0"/>
              <a:t>  	       	     or </a:t>
            </a:r>
            <a:r>
              <a:rPr lang="en-US" sz="2000" dirty="0"/>
              <a:t>Disability Pay</a:t>
            </a:r>
          </a:p>
          <a:p>
            <a:pPr marL="0" indent="0">
              <a:buNone/>
            </a:pPr>
            <a:r>
              <a:rPr lang="en-US" sz="2000" dirty="0"/>
              <a:t>	</a:t>
            </a:r>
            <a:r>
              <a:rPr lang="en-US" sz="2000" dirty="0" smtClean="0"/>
              <a:t>6. Answer </a:t>
            </a:r>
            <a:r>
              <a:rPr lang="en-US" sz="2000" dirty="0"/>
              <a:t>Yes on the Any Other Earned Income screen</a:t>
            </a:r>
          </a:p>
          <a:p>
            <a:pPr marL="0" indent="0">
              <a:buNone/>
            </a:pPr>
            <a:r>
              <a:rPr lang="en-US" sz="2000" dirty="0"/>
              <a:t>	</a:t>
            </a:r>
            <a:r>
              <a:rPr lang="en-US" sz="2000" dirty="0" smtClean="0"/>
              <a:t>7.</a:t>
            </a:r>
            <a:r>
              <a:rPr lang="en-US" sz="2000" dirty="0"/>
              <a:t> </a:t>
            </a:r>
            <a:r>
              <a:rPr lang="en-US" sz="2000" dirty="0" smtClean="0"/>
              <a:t>Choose </a:t>
            </a:r>
            <a:r>
              <a:rPr lang="en-US" sz="2000" dirty="0"/>
              <a:t>Other on the Enter Source of Other Earned Income screen</a:t>
            </a:r>
          </a:p>
          <a:p>
            <a:pPr marL="0" indent="0">
              <a:buNone/>
            </a:pPr>
            <a:r>
              <a:rPr lang="en-US" sz="2000" dirty="0"/>
              <a:t>	</a:t>
            </a:r>
            <a:r>
              <a:rPr lang="en-US" sz="2000" dirty="0" smtClean="0"/>
              <a:t>8. Enter </a:t>
            </a:r>
            <a:r>
              <a:rPr lang="en-US" sz="2000" dirty="0"/>
              <a:t>your fellowship information on the Any Other Earned </a:t>
            </a:r>
            <a:r>
              <a:rPr lang="en-US" sz="2000" dirty="0" smtClean="0"/>
              <a:t>	        	    Income </a:t>
            </a:r>
            <a:r>
              <a:rPr lang="en-US" sz="2000" dirty="0"/>
              <a:t>screen</a:t>
            </a:r>
            <a:r>
              <a:rPr lang="en-US" sz="2000" dirty="0" smtClean="0"/>
              <a:t>.</a:t>
            </a:r>
          </a:p>
          <a:p>
            <a:pPr marL="0" indent="0">
              <a:buNone/>
            </a:pPr>
            <a:r>
              <a:rPr lang="en-US" sz="2000" dirty="0"/>
              <a:t> </a:t>
            </a:r>
          </a:p>
          <a:p>
            <a:r>
              <a:rPr lang="en-US" sz="2000" dirty="0"/>
              <a:t>This will report your fellowship on line 7 of your Form 1040, and you will not be subject to Self-Employment Tax.</a:t>
            </a:r>
          </a:p>
          <a:p>
            <a:pPr marL="0" indent="0">
              <a:buNone/>
            </a:pPr>
            <a:endParaRPr lang="en-US" dirty="0"/>
          </a:p>
        </p:txBody>
      </p:sp>
    </p:spTree>
    <p:extLst>
      <p:ext uri="{BB962C8B-B14F-4D97-AF65-F5344CB8AC3E}">
        <p14:creationId xmlns:p14="http://schemas.microsoft.com/office/powerpoint/2010/main" val="396373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857250" lvl="1" indent="-457200">
              <a:buFont typeface="+mj-lt"/>
              <a:buAutoNum type="alphaLcParenR" startAt="2"/>
            </a:pPr>
            <a:r>
              <a:rPr lang="en-US" sz="2200" b="1" dirty="0" smtClean="0"/>
              <a:t>Calculate </a:t>
            </a:r>
            <a:r>
              <a:rPr lang="en-US" sz="2200" b="1" dirty="0"/>
              <a:t>your total tax </a:t>
            </a:r>
            <a:r>
              <a:rPr lang="en-US" sz="2200" b="1" dirty="0" smtClean="0"/>
              <a:t>withholdings/payments </a:t>
            </a:r>
            <a:r>
              <a:rPr lang="en-US" sz="2200" b="1" dirty="0"/>
              <a:t>for </a:t>
            </a:r>
            <a:r>
              <a:rPr lang="en-US" sz="2200" b="1" dirty="0" smtClean="0"/>
              <a:t>2018</a:t>
            </a:r>
            <a:r>
              <a:rPr lang="en-US" sz="2200" dirty="0"/>
              <a:t>	</a:t>
            </a:r>
            <a:r>
              <a:rPr lang="en-US" sz="2200" dirty="0" smtClean="0"/>
              <a:t> - be sure to include:</a:t>
            </a:r>
          </a:p>
          <a:p>
            <a:pPr marL="400050" lvl="1" indent="0">
              <a:buNone/>
            </a:pPr>
            <a:endParaRPr lang="en-US" sz="1200" dirty="0" smtClean="0"/>
          </a:p>
          <a:p>
            <a:pPr marL="1280160" lvl="0"/>
            <a:r>
              <a:rPr lang="en-US" sz="2200" dirty="0" smtClean="0">
                <a:solidFill>
                  <a:srgbClr val="000000"/>
                </a:solidFill>
              </a:rPr>
              <a:t>IRS/Federal return </a:t>
            </a:r>
          </a:p>
          <a:p>
            <a:pPr marL="1680210" lvl="1"/>
            <a:r>
              <a:rPr lang="en-US" sz="1800" dirty="0" smtClean="0">
                <a:solidFill>
                  <a:srgbClr val="000000"/>
                </a:solidFill>
              </a:rPr>
              <a:t>W-2 </a:t>
            </a:r>
            <a:r>
              <a:rPr lang="en-US" sz="1800" dirty="0">
                <a:solidFill>
                  <a:srgbClr val="000000"/>
                </a:solidFill>
              </a:rPr>
              <a:t>Form, </a:t>
            </a:r>
            <a:r>
              <a:rPr lang="en-US" sz="1800" dirty="0" smtClean="0">
                <a:solidFill>
                  <a:srgbClr val="000000"/>
                </a:solidFill>
              </a:rPr>
              <a:t>Box </a:t>
            </a:r>
            <a:r>
              <a:rPr lang="en-US" sz="1800" dirty="0">
                <a:solidFill>
                  <a:srgbClr val="000000"/>
                </a:solidFill>
              </a:rPr>
              <a:t>2 federal </a:t>
            </a:r>
            <a:r>
              <a:rPr lang="en-US" sz="1800" dirty="0" smtClean="0">
                <a:solidFill>
                  <a:srgbClr val="000000"/>
                </a:solidFill>
              </a:rPr>
              <a:t>income tax withheld </a:t>
            </a:r>
          </a:p>
          <a:p>
            <a:pPr marL="1680210" lvl="1"/>
            <a:r>
              <a:rPr lang="en-US" sz="1800" dirty="0" smtClean="0">
                <a:solidFill>
                  <a:srgbClr val="000000"/>
                </a:solidFill>
              </a:rPr>
              <a:t>Estimated income tax payments made to the IRS for the 2018 tax year</a:t>
            </a:r>
          </a:p>
          <a:p>
            <a:pPr marL="1394460" lvl="1" indent="0">
              <a:buNone/>
            </a:pPr>
            <a:endParaRPr lang="en-US" sz="1800" dirty="0" smtClean="0">
              <a:solidFill>
                <a:srgbClr val="000000"/>
              </a:solidFill>
            </a:endParaRPr>
          </a:p>
          <a:p>
            <a:pPr marL="1280160" lvl="0"/>
            <a:r>
              <a:rPr lang="en-US" sz="2200" dirty="0" smtClean="0">
                <a:solidFill>
                  <a:srgbClr val="000000"/>
                </a:solidFill>
              </a:rPr>
              <a:t>NY/state return</a:t>
            </a:r>
          </a:p>
          <a:p>
            <a:pPr marL="1680210" lvl="1"/>
            <a:r>
              <a:rPr lang="en-US" sz="1800" dirty="0" smtClean="0">
                <a:solidFill>
                  <a:srgbClr val="000000"/>
                </a:solidFill>
              </a:rPr>
              <a:t>W-2 Form, Box 17 – state income tax withheld</a:t>
            </a:r>
          </a:p>
          <a:p>
            <a:pPr marL="1680210" lvl="1"/>
            <a:r>
              <a:rPr lang="en-US" sz="1800" dirty="0" smtClean="0">
                <a:solidFill>
                  <a:srgbClr val="000000"/>
                </a:solidFill>
              </a:rPr>
              <a:t>Estimated income tax </a:t>
            </a:r>
            <a:r>
              <a:rPr lang="en-US" sz="1800" dirty="0">
                <a:solidFill>
                  <a:srgbClr val="000000"/>
                </a:solidFill>
              </a:rPr>
              <a:t>payments made </a:t>
            </a:r>
            <a:r>
              <a:rPr lang="en-US" sz="1800" dirty="0" smtClean="0">
                <a:solidFill>
                  <a:srgbClr val="000000"/>
                </a:solidFill>
              </a:rPr>
              <a:t>to NY/state for the 2018 tax year</a:t>
            </a:r>
            <a:endParaRPr lang="en-US" sz="1800" dirty="0">
              <a:solidFill>
                <a:srgbClr val="000000"/>
              </a:solidFill>
            </a:endParaRP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3412165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3 (cont’d) - Complete the federal/state income tax returns</a:t>
            </a:r>
          </a:p>
          <a:p>
            <a:pPr marL="0" lvl="0" indent="0">
              <a:buNone/>
            </a:pPr>
            <a:endParaRPr lang="en-US" sz="1200" b="1" dirty="0" smtClean="0">
              <a:solidFill>
                <a:srgbClr val="000000"/>
              </a:solidFill>
            </a:endParaRPr>
          </a:p>
          <a:p>
            <a:pPr marL="857250" lvl="1" indent="-457200">
              <a:buFont typeface="+mj-lt"/>
              <a:buAutoNum type="alphaLcParenR" startAt="3"/>
            </a:pPr>
            <a:r>
              <a:rPr lang="en-US" sz="2200" b="1" dirty="0" smtClean="0"/>
              <a:t>Determine the tax you owe based on the taxable income you reported</a:t>
            </a:r>
          </a:p>
          <a:p>
            <a:pPr marL="1257300" lvl="2" indent="-457200">
              <a:buFont typeface="+mj-lt"/>
              <a:buAutoNum type="alphaLcParenR" startAt="3"/>
            </a:pPr>
            <a:endParaRPr lang="en-US" sz="1800" b="1" dirty="0"/>
          </a:p>
          <a:p>
            <a:pPr marL="1280160" lvl="0"/>
            <a:r>
              <a:rPr lang="en-US" sz="2200" dirty="0" smtClean="0">
                <a:solidFill>
                  <a:srgbClr val="000000"/>
                </a:solidFill>
              </a:rPr>
              <a:t>Refer back to instructions to calculate tax owed.  The tax owed will generally be found in the tax tables in the back of the instructions.</a:t>
            </a:r>
          </a:p>
          <a:p>
            <a:pPr marL="1280160" lvl="0"/>
            <a:r>
              <a:rPr lang="en-US" sz="2200" dirty="0" smtClean="0">
                <a:solidFill>
                  <a:srgbClr val="000000"/>
                </a:solidFill>
              </a:rPr>
              <a:t>Determine whether you are due a refund or need to make a payment with each of your returns.</a:t>
            </a:r>
          </a:p>
          <a:p>
            <a:pPr marL="457200" lvl="1" indent="0">
              <a:buNone/>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377080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948268"/>
            <a:ext cx="8836747" cy="5269652"/>
          </a:xfrm>
        </p:spPr>
        <p:txBody>
          <a:bodyPr/>
          <a:lstStyle/>
          <a:p>
            <a:pPr marL="0" lvl="0" indent="0">
              <a:buNone/>
            </a:pPr>
            <a:r>
              <a:rPr lang="en-US" sz="2400" b="1" dirty="0" smtClean="0">
                <a:solidFill>
                  <a:srgbClr val="000000"/>
                </a:solidFill>
              </a:rPr>
              <a:t>Step 4 – File your tax returns by April 15, 2019 (or file extension with IRS/NY to extend due date to October 15, 2019)</a:t>
            </a:r>
          </a:p>
          <a:p>
            <a:pPr marL="0" lvl="0" indent="0">
              <a:buNone/>
            </a:pPr>
            <a:endParaRPr lang="en-US" sz="1200" b="1" dirty="0" smtClean="0">
              <a:solidFill>
                <a:srgbClr val="000000"/>
              </a:solidFill>
            </a:endParaRPr>
          </a:p>
          <a:p>
            <a:pPr marL="857250" lvl="1" indent="-457200"/>
            <a:r>
              <a:rPr lang="en-US" sz="2200" b="1" dirty="0" smtClean="0"/>
              <a:t>Federal – options:</a:t>
            </a:r>
          </a:p>
          <a:p>
            <a:pPr marL="1257300" lvl="2" indent="-457200"/>
            <a:r>
              <a:rPr lang="en-US" sz="1800" dirty="0"/>
              <a:t>Mail paper form </a:t>
            </a:r>
          </a:p>
          <a:p>
            <a:pPr marL="1257300" lvl="2" indent="-457200"/>
            <a:r>
              <a:rPr lang="en-US" sz="1800" dirty="0"/>
              <a:t>Use IRS Free File if your adjusted gross income is $</a:t>
            </a:r>
            <a:r>
              <a:rPr lang="en-US" sz="1800" dirty="0" smtClean="0"/>
              <a:t>66,000 </a:t>
            </a:r>
            <a:r>
              <a:rPr lang="en-US" sz="1800" dirty="0"/>
              <a:t>or </a:t>
            </a:r>
            <a:r>
              <a:rPr lang="en-US" sz="1800" dirty="0" smtClean="0"/>
              <a:t>less (go to IRS website)</a:t>
            </a:r>
            <a:endParaRPr lang="en-US" sz="1800" b="1" dirty="0"/>
          </a:p>
          <a:p>
            <a:pPr marL="1257300" lvl="2" indent="-457200"/>
            <a:r>
              <a:rPr lang="en-US" sz="1800" dirty="0"/>
              <a:t>Use commercial tax </a:t>
            </a:r>
            <a:r>
              <a:rPr lang="en-US" sz="1800" dirty="0" smtClean="0"/>
              <a:t>software (TurboTax, TaxSlayer, etc.)</a:t>
            </a:r>
          </a:p>
          <a:p>
            <a:pPr marL="1257300" lvl="2" indent="-457200"/>
            <a:r>
              <a:rPr lang="en-US" sz="1800" dirty="0" smtClean="0"/>
              <a:t>See individual tax provider to prepare returns (ex - H&amp;R Block)</a:t>
            </a:r>
          </a:p>
          <a:p>
            <a:pPr marL="1257300" lvl="2" indent="-457200"/>
            <a:r>
              <a:rPr lang="en-US" sz="1800" dirty="0" smtClean="0"/>
              <a:t>If your taxable income is generally $55,000 or less, you can make an appointment with the IRS Volunteer </a:t>
            </a:r>
            <a:r>
              <a:rPr lang="en-US" sz="1800" dirty="0"/>
              <a:t>Income Tax Assistance (VITA</a:t>
            </a:r>
            <a:r>
              <a:rPr lang="en-US" sz="1800" dirty="0" smtClean="0"/>
              <a:t>) – which offers free help.  Check the IRS website for available locations/times (appointment may be required depending on location).</a:t>
            </a: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71019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948268"/>
            <a:ext cx="8836747" cy="5269652"/>
          </a:xfrm>
        </p:spPr>
        <p:txBody>
          <a:bodyPr/>
          <a:lstStyle/>
          <a:p>
            <a:pPr marL="0" lvl="0" indent="0">
              <a:buNone/>
            </a:pPr>
            <a:r>
              <a:rPr lang="en-US" sz="2400" b="1" dirty="0" smtClean="0">
                <a:solidFill>
                  <a:srgbClr val="000000"/>
                </a:solidFill>
              </a:rPr>
              <a:t>Step 4 – File your tax returns by April 15, 2019 (or file extension with IRS/NY to extend due date to October 15, 2019)</a:t>
            </a:r>
          </a:p>
          <a:p>
            <a:pPr marL="0" lvl="0" indent="0">
              <a:buNone/>
            </a:pPr>
            <a:endParaRPr lang="en-US" sz="1200" b="1" dirty="0" smtClean="0">
              <a:solidFill>
                <a:srgbClr val="000000"/>
              </a:solidFill>
            </a:endParaRPr>
          </a:p>
          <a:p>
            <a:pPr marL="857250" lvl="1" indent="-457200"/>
            <a:r>
              <a:rPr lang="en-US" sz="2200" b="1" dirty="0" smtClean="0"/>
              <a:t>NY – </a:t>
            </a:r>
            <a:r>
              <a:rPr lang="en-US" sz="2200" b="1" dirty="0"/>
              <a:t>options:</a:t>
            </a:r>
          </a:p>
          <a:p>
            <a:pPr marL="1257300" lvl="2" indent="-457200"/>
            <a:r>
              <a:rPr lang="en-US" sz="1800" dirty="0"/>
              <a:t>Mail paper form </a:t>
            </a:r>
          </a:p>
          <a:p>
            <a:pPr marL="1257300" lvl="2" indent="-457200"/>
            <a:r>
              <a:rPr lang="en-US" sz="1800" dirty="0"/>
              <a:t>Use </a:t>
            </a:r>
            <a:r>
              <a:rPr lang="en-US" sz="1800" dirty="0" smtClean="0"/>
              <a:t>Free </a:t>
            </a:r>
            <a:r>
              <a:rPr lang="en-US" sz="1800" dirty="0"/>
              <a:t>File </a:t>
            </a:r>
            <a:r>
              <a:rPr lang="en-US" sz="1800" dirty="0" smtClean="0"/>
              <a:t>software if </a:t>
            </a:r>
            <a:r>
              <a:rPr lang="en-US" sz="1800" dirty="0"/>
              <a:t>your adjusted gross income is $</a:t>
            </a:r>
            <a:r>
              <a:rPr lang="en-US" sz="1800" dirty="0" smtClean="0"/>
              <a:t>66,000 </a:t>
            </a:r>
            <a:r>
              <a:rPr lang="en-US" sz="1800" dirty="0"/>
              <a:t>or less </a:t>
            </a:r>
            <a:r>
              <a:rPr lang="en-US" sz="1800" dirty="0" smtClean="0"/>
              <a:t>(go to NYS Tax &amp; Finance website) </a:t>
            </a:r>
            <a:endParaRPr lang="en-US" sz="1800" dirty="0"/>
          </a:p>
          <a:p>
            <a:pPr marL="1257300" lvl="2" indent="-457200"/>
            <a:r>
              <a:rPr lang="en-US" sz="1800" dirty="0" smtClean="0"/>
              <a:t>Use commercial </a:t>
            </a:r>
            <a:r>
              <a:rPr lang="en-US" sz="1800" dirty="0"/>
              <a:t>tax software (</a:t>
            </a:r>
            <a:r>
              <a:rPr lang="en-US" sz="1800" dirty="0" smtClean="0"/>
              <a:t>TurboTax</a:t>
            </a:r>
            <a:r>
              <a:rPr lang="en-US" sz="1800" dirty="0"/>
              <a:t>, TaxSlayer, </a:t>
            </a:r>
            <a:r>
              <a:rPr lang="en-US" sz="1800" dirty="0" smtClean="0"/>
              <a:t>etc.)</a:t>
            </a:r>
            <a:endParaRPr lang="en-US" sz="1800" dirty="0"/>
          </a:p>
          <a:p>
            <a:pPr marL="1257300" lvl="2" indent="-457200"/>
            <a:r>
              <a:rPr lang="en-US" sz="1800" dirty="0"/>
              <a:t>See individual tax provider to prepare returns (ex - H&amp;R </a:t>
            </a:r>
            <a:r>
              <a:rPr lang="en-US" sz="1800" dirty="0" smtClean="0"/>
              <a:t>Block)</a:t>
            </a:r>
            <a:endParaRPr lang="en-US" sz="2200" dirty="0" smtClean="0">
              <a:solidFill>
                <a:srgbClr val="000000"/>
              </a:solidFill>
            </a:endParaRPr>
          </a:p>
          <a:p>
            <a:pPr marL="457200" lvl="1" indent="0">
              <a:buNone/>
            </a:pPr>
            <a:endParaRPr lang="en-US" sz="2000" dirty="0"/>
          </a:p>
          <a:p>
            <a:pPr marL="457200" lvl="1" indent="0">
              <a:buNone/>
            </a:pPr>
            <a:endParaRPr lang="en-US" sz="1200" dirty="0"/>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351052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r>
              <a:rPr lang="en-US" dirty="0" smtClean="0"/>
              <a:t/>
            </a:r>
            <a:br>
              <a:rPr lang="en-US" dirty="0" smtClean="0"/>
            </a:br>
            <a:r>
              <a:rPr lang="en-US" dirty="0" smtClean="0"/>
              <a:t>Tax Reporting:</a:t>
            </a:r>
            <a:br>
              <a:rPr lang="en-US" dirty="0" smtClean="0"/>
            </a:br>
            <a:r>
              <a:rPr lang="en-US" dirty="0" smtClean="0"/>
              <a:t/>
            </a:r>
            <a:br>
              <a:rPr lang="en-US" dirty="0" smtClean="0"/>
            </a:br>
            <a:r>
              <a:rPr lang="en-US" dirty="0"/>
              <a:t>U.S. Citizens, Permanent Residents and Resident Aliens for Tax Purposes</a:t>
            </a:r>
          </a:p>
        </p:txBody>
      </p:sp>
    </p:spTree>
    <p:extLst>
      <p:ext uri="{BB962C8B-B14F-4D97-AF65-F5344CB8AC3E}">
        <p14:creationId xmlns:p14="http://schemas.microsoft.com/office/powerpoint/2010/main" val="374188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Record Keeping – IRS Guidance on Keeping Income Tax Records</a:t>
            </a:r>
          </a:p>
          <a:p>
            <a:pPr marL="0" lvl="0" indent="0">
              <a:buNone/>
            </a:pPr>
            <a:endParaRPr lang="en-US" sz="1200" dirty="0" smtClean="0">
              <a:solidFill>
                <a:srgbClr val="000000"/>
              </a:solidFill>
            </a:endParaRPr>
          </a:p>
          <a:p>
            <a:r>
              <a:rPr lang="en-US" sz="2000" dirty="0" smtClean="0"/>
              <a:t>Keep </a:t>
            </a:r>
            <a:r>
              <a:rPr lang="en-US" sz="2000" dirty="0"/>
              <a:t>records for 3 years from the date you filed your original return or 2 years from the date you paid the tax, whichever is later, if you file a claim for credit or refund after you file your return</a:t>
            </a:r>
            <a:r>
              <a:rPr lang="en-US" sz="2000" dirty="0" smtClean="0"/>
              <a:t>.</a:t>
            </a:r>
            <a:endParaRPr lang="en-US" sz="2000" dirty="0"/>
          </a:p>
          <a:p>
            <a:r>
              <a:rPr lang="en-US" sz="2000" dirty="0"/>
              <a:t>Keep records for 6 years if you do not report income that you should report, and it is more than 25% of the gross income shown on your return.</a:t>
            </a:r>
          </a:p>
          <a:p>
            <a:r>
              <a:rPr lang="en-US" sz="2000" dirty="0"/>
              <a:t>Keep records indefinitely if you do not file a return.</a:t>
            </a:r>
          </a:p>
          <a:p>
            <a:r>
              <a:rPr lang="en-US" sz="2000" dirty="0"/>
              <a:t>Keep records indefinitely if you file a fraudulent return</a:t>
            </a:r>
            <a:r>
              <a:rPr lang="en-US" sz="2000" dirty="0" smtClean="0"/>
              <a:t>.</a:t>
            </a:r>
          </a:p>
          <a:p>
            <a:pPr marL="0" indent="0">
              <a:buNone/>
            </a:pPr>
            <a:endParaRPr lang="en-US" sz="2000" dirty="0"/>
          </a:p>
          <a:p>
            <a:pPr marL="0"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smtClean="0">
              <a:solidFill>
                <a:srgbClr val="000000"/>
              </a:solidFill>
            </a:endParaRPr>
          </a:p>
          <a:p>
            <a:pPr marL="457200" lvl="1" indent="0">
              <a:buNone/>
            </a:pPr>
            <a:endParaRPr lang="en-US" sz="2000" dirty="0" smtClean="0"/>
          </a:p>
        </p:txBody>
      </p:sp>
    </p:spTree>
    <p:extLst>
      <p:ext uri="{BB962C8B-B14F-4D97-AF65-F5344CB8AC3E}">
        <p14:creationId xmlns:p14="http://schemas.microsoft.com/office/powerpoint/2010/main" val="2374721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Obtaining IRS Records – Get Transcript</a:t>
            </a:r>
          </a:p>
          <a:p>
            <a:pPr marL="0" lvl="0" indent="0">
              <a:buNone/>
            </a:pPr>
            <a:endParaRPr lang="en-US" sz="2400" b="1" dirty="0" smtClean="0">
              <a:solidFill>
                <a:srgbClr val="000000"/>
              </a:solidFill>
            </a:endParaRPr>
          </a:p>
          <a:p>
            <a:r>
              <a:rPr lang="en-US" sz="2000" dirty="0" smtClean="0"/>
              <a:t>Can view your tax accounts with the IRS for current and prior years.</a:t>
            </a:r>
          </a:p>
          <a:p>
            <a:r>
              <a:rPr lang="en-US" sz="2000" dirty="0" smtClean="0"/>
              <a:t>Need to register first and provide identifying information (including information from prior year filed return)</a:t>
            </a:r>
          </a:p>
          <a:p>
            <a:r>
              <a:rPr lang="en-US" sz="2000" dirty="0" smtClean="0"/>
              <a:t>You </a:t>
            </a:r>
            <a:r>
              <a:rPr lang="en-US" sz="2000" dirty="0"/>
              <a:t>can get </a:t>
            </a:r>
            <a:r>
              <a:rPr lang="en-US" sz="2000" dirty="0" smtClean="0"/>
              <a:t>Form 1040 transcript types</a:t>
            </a:r>
            <a:r>
              <a:rPr lang="en-US" sz="2000" dirty="0"/>
              <a:t> online or by mail. If you need your prior year Adjusted Gross Income (AGI) to e-file, choose the </a:t>
            </a:r>
            <a:r>
              <a:rPr lang="en-US" sz="2000" b="1" i="1" dirty="0"/>
              <a:t>tax return transcript</a:t>
            </a:r>
            <a:r>
              <a:rPr lang="en-US" sz="2000" dirty="0"/>
              <a:t> type when making your request. If you only need to find out how much you owe or verify payments you made within the last 18 months, you can </a:t>
            </a:r>
            <a:r>
              <a:rPr lang="en-US" sz="2000" dirty="0" smtClean="0"/>
              <a:t>view your tax account.</a:t>
            </a:r>
            <a:endParaRPr lang="en-US" sz="2000" dirty="0"/>
          </a:p>
          <a:p>
            <a:r>
              <a:rPr lang="en-US" sz="2000" dirty="0"/>
              <a:t>The method you used to file your tax return, e-file or paper, and whether you had a balance due, affects </a:t>
            </a:r>
            <a:r>
              <a:rPr lang="en-US" sz="2000" dirty="0" smtClean="0"/>
              <a:t>your current year transcript availability.</a:t>
            </a:r>
            <a:r>
              <a:rPr lang="en-US" sz="2000" dirty="0"/>
              <a:t> </a:t>
            </a:r>
          </a:p>
          <a:p>
            <a:r>
              <a:rPr lang="en-US" sz="2000" dirty="0" smtClean="0">
                <a:hlinkClick r:id="rId3"/>
              </a:rPr>
              <a:t>https</a:t>
            </a:r>
            <a:r>
              <a:rPr lang="en-US" sz="2000" dirty="0">
                <a:hlinkClick r:id="rId3"/>
              </a:rPr>
              <a:t>://</a:t>
            </a:r>
            <a:r>
              <a:rPr lang="en-US" sz="2000" dirty="0" smtClean="0">
                <a:hlinkClick r:id="rId3"/>
              </a:rPr>
              <a:t>www.irs.gov/individuals/get-transcript</a:t>
            </a:r>
            <a:endParaRPr lang="en-US" sz="2000" dirty="0" smtClean="0"/>
          </a:p>
          <a:p>
            <a:endParaRPr lang="en-US" sz="2000" dirty="0" smtClean="0"/>
          </a:p>
          <a:p>
            <a:endParaRPr lang="en-US" sz="2000" dirty="0"/>
          </a:p>
          <a:p>
            <a:endParaRPr lang="en-US" sz="2000" dirty="0"/>
          </a:p>
          <a:p>
            <a:pPr marL="0" indent="0">
              <a:buNone/>
            </a:pPr>
            <a:endParaRPr lang="en-US" sz="2000" dirty="0"/>
          </a:p>
          <a:p>
            <a:pPr marL="457200" lvl="1" indent="0">
              <a:buNone/>
            </a:pPr>
            <a:endParaRPr lang="en-US" sz="2000" dirty="0" smtClean="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smtClean="0">
              <a:solidFill>
                <a:srgbClr val="000000"/>
              </a:solidFill>
            </a:endParaRPr>
          </a:p>
          <a:p>
            <a:pPr marL="457200" lvl="1" indent="0">
              <a:buNone/>
            </a:pPr>
            <a:endParaRPr lang="en-US" sz="2000" dirty="0" smtClean="0"/>
          </a:p>
        </p:txBody>
      </p:sp>
    </p:spTree>
    <p:extLst>
      <p:ext uri="{BB962C8B-B14F-4D97-AF65-F5344CB8AC3E}">
        <p14:creationId xmlns:p14="http://schemas.microsoft.com/office/powerpoint/2010/main" val="2345173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a:t>
            </a:r>
            <a:endParaRPr lang="en-US" sz="2800" b="1" dirty="0"/>
          </a:p>
        </p:txBody>
      </p:sp>
      <p:sp>
        <p:nvSpPr>
          <p:cNvPr id="3" name="Content Placeholder 2"/>
          <p:cNvSpPr>
            <a:spLocks noGrp="1"/>
          </p:cNvSpPr>
          <p:nvPr>
            <p:ph idx="1"/>
          </p:nvPr>
        </p:nvSpPr>
        <p:spPr>
          <a:xfrm>
            <a:off x="162873" y="1455478"/>
            <a:ext cx="8836747" cy="4358180"/>
          </a:xfrm>
        </p:spPr>
        <p:txBody>
          <a:bodyPr/>
          <a:lstStyle/>
          <a:p>
            <a:pPr marL="1314450" lvl="3" indent="0">
              <a:buNone/>
            </a:pPr>
            <a:endParaRPr lang="en-US" dirty="0" smtClean="0"/>
          </a:p>
          <a:p>
            <a:pPr marL="1314450" lvl="3" indent="0">
              <a:buNone/>
            </a:pPr>
            <a:endParaRPr lang="en-US" sz="2800" b="1" dirty="0"/>
          </a:p>
          <a:p>
            <a:pPr marL="1314450" lvl="3" indent="0">
              <a:buNone/>
            </a:pPr>
            <a:r>
              <a:rPr lang="en-US" sz="2800" b="1" dirty="0" smtClean="0"/>
              <a:t>EXAMPLES </a:t>
            </a:r>
            <a:r>
              <a:rPr lang="en-US" sz="2800" b="1" dirty="0" smtClean="0"/>
              <a:t>AND COMPLETED </a:t>
            </a:r>
            <a:r>
              <a:rPr lang="en-US" sz="2800" b="1" dirty="0" smtClean="0"/>
              <a:t>TAX FORMS (pdf)</a:t>
            </a:r>
            <a:endParaRPr lang="en-US" sz="2800" b="1" dirty="0"/>
          </a:p>
          <a:p>
            <a:pPr marL="457200" lvl="1" indent="0">
              <a:buNone/>
            </a:pPr>
            <a:endParaRPr lang="en-US" sz="2000" dirty="0" smtClean="0"/>
          </a:p>
          <a:p>
            <a:pPr marL="914400" lvl="2" indent="0">
              <a:buNone/>
            </a:pPr>
            <a:endParaRPr lang="en-US" sz="1600" dirty="0" smtClean="0"/>
          </a:p>
        </p:txBody>
      </p:sp>
    </p:spTree>
    <p:extLst>
      <p:ext uri="{BB962C8B-B14F-4D97-AF65-F5344CB8AC3E}">
        <p14:creationId xmlns:p14="http://schemas.microsoft.com/office/powerpoint/2010/main" val="37661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dirty="0" smtClean="0"/>
              <a:t>Calculate Your 2019 Estimated Tax Payments</a:t>
            </a:r>
            <a:endParaRPr lang="en-US" sz="4400" dirty="0"/>
          </a:p>
        </p:txBody>
      </p:sp>
    </p:spTree>
    <p:extLst>
      <p:ext uri="{BB962C8B-B14F-4D97-AF65-F5344CB8AC3E}">
        <p14:creationId xmlns:p14="http://schemas.microsoft.com/office/powerpoint/2010/main" val="2446380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191911"/>
            <a:ext cx="7772400" cy="1196622"/>
          </a:xfrm>
        </p:spPr>
        <p:txBody>
          <a:bodyPr/>
          <a:lstStyle/>
          <a:p>
            <a:r>
              <a:rPr lang="en-US" sz="2800" b="1" dirty="0"/>
              <a:t>Calculate Your </a:t>
            </a:r>
            <a:r>
              <a:rPr lang="en-US" sz="2800" b="1" dirty="0" smtClean="0"/>
              <a:t>2019 </a:t>
            </a:r>
            <a:r>
              <a:rPr lang="en-US" sz="2800" b="1" dirty="0"/>
              <a:t>Estimated Tax </a:t>
            </a:r>
            <a:r>
              <a:rPr lang="en-US" sz="2800" b="1" dirty="0" smtClean="0"/>
              <a:t>Payments</a:t>
            </a:r>
            <a:endParaRPr lang="en-US" sz="2800" b="1" dirty="0"/>
          </a:p>
        </p:txBody>
      </p:sp>
      <p:sp>
        <p:nvSpPr>
          <p:cNvPr id="3" name="Content Placeholder 2"/>
          <p:cNvSpPr>
            <a:spLocks noGrp="1"/>
          </p:cNvSpPr>
          <p:nvPr>
            <p:ph idx="1"/>
          </p:nvPr>
        </p:nvSpPr>
        <p:spPr/>
        <p:txBody>
          <a:bodyPr/>
          <a:lstStyle/>
          <a:p>
            <a:r>
              <a:rPr lang="en-US" sz="2200" dirty="0"/>
              <a:t>Y</a:t>
            </a:r>
            <a:r>
              <a:rPr lang="en-US" sz="2200" dirty="0" smtClean="0"/>
              <a:t>ou </a:t>
            </a:r>
            <a:r>
              <a:rPr lang="en-US" sz="2200" b="1" dirty="0"/>
              <a:t>may</a:t>
            </a:r>
            <a:r>
              <a:rPr lang="en-US" sz="2200" dirty="0"/>
              <a:t> be required to make estimated tax payments with the IRS and/or the NYS Dept. of Tax (if you are a NY state resident</a:t>
            </a:r>
            <a:r>
              <a:rPr lang="en-US" sz="2200" dirty="0" smtClean="0"/>
              <a:t>).</a:t>
            </a:r>
          </a:p>
          <a:p>
            <a:pPr marL="0" indent="0">
              <a:buNone/>
            </a:pPr>
            <a:endParaRPr lang="en-US" sz="2200" dirty="0"/>
          </a:p>
          <a:p>
            <a:endParaRPr lang="en-US" sz="800" dirty="0"/>
          </a:p>
          <a:p>
            <a:pPr marL="342900" lvl="1" indent="-342900"/>
            <a:r>
              <a:rPr lang="en-US" sz="2200" dirty="0" smtClean="0"/>
              <a:t>Estimated </a:t>
            </a:r>
            <a:r>
              <a:rPr lang="en-US" sz="2200" dirty="0"/>
              <a:t>tax payments are due quarterly.  You are always allowed to “pre-pay” your entire year tax estimate (100% of estimated tax) in your first quarterly payment.  Otherwise, equal installments.</a:t>
            </a:r>
          </a:p>
          <a:p>
            <a:endParaRPr lang="en-US" dirty="0"/>
          </a:p>
        </p:txBody>
      </p:sp>
    </p:spTree>
    <p:extLst>
      <p:ext uri="{BB962C8B-B14F-4D97-AF65-F5344CB8AC3E}">
        <p14:creationId xmlns:p14="http://schemas.microsoft.com/office/powerpoint/2010/main" val="1160776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88" y="304800"/>
            <a:ext cx="7772400" cy="891822"/>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293511" y="1343378"/>
            <a:ext cx="8658578" cy="4752622"/>
          </a:xfrm>
        </p:spPr>
        <p:txBody>
          <a:bodyPr/>
          <a:lstStyle/>
          <a:p>
            <a:r>
              <a:rPr lang="en-US" sz="2400" dirty="0"/>
              <a:t>You are subject to a penalty for not making </a:t>
            </a:r>
            <a:r>
              <a:rPr lang="en-US" sz="2400" dirty="0" smtClean="0"/>
              <a:t>2019 </a:t>
            </a:r>
            <a:r>
              <a:rPr lang="en-US" sz="2400" dirty="0"/>
              <a:t>quarterly estimated tax payments to the IRS/NY state if:</a:t>
            </a:r>
          </a:p>
          <a:p>
            <a:pPr marL="800100" lvl="1" indent="-342900">
              <a:buFont typeface="+mj-lt"/>
              <a:buAutoNum type="arabicPeriod"/>
            </a:pPr>
            <a:r>
              <a:rPr lang="en-US" sz="2000" dirty="0"/>
              <a:t>You owe $1,000 or more in tax ($300 or more for NY) when you file your </a:t>
            </a:r>
            <a:r>
              <a:rPr lang="en-US" sz="2000" dirty="0" smtClean="0"/>
              <a:t>2019 </a:t>
            </a:r>
            <a:r>
              <a:rPr lang="en-US" sz="2000" dirty="0"/>
              <a:t>return in </a:t>
            </a:r>
            <a:r>
              <a:rPr lang="en-US" sz="2000" dirty="0" smtClean="0"/>
              <a:t>2020 </a:t>
            </a:r>
            <a:r>
              <a:rPr lang="en-US" sz="2000" dirty="0"/>
              <a:t>(after subtracting withholding that you </a:t>
            </a:r>
            <a:r>
              <a:rPr lang="en-US" sz="2000" dirty="0" smtClean="0"/>
              <a:t>had and </a:t>
            </a:r>
            <a:r>
              <a:rPr lang="en-US" sz="2000" dirty="0"/>
              <a:t>overpayments from the prior </a:t>
            </a:r>
            <a:r>
              <a:rPr lang="en-US" sz="2000" dirty="0" smtClean="0"/>
              <a:t>year), </a:t>
            </a:r>
            <a:r>
              <a:rPr lang="en-US" sz="2000" b="1" dirty="0" smtClean="0"/>
              <a:t>AND</a:t>
            </a:r>
            <a:endParaRPr lang="en-US" sz="2000" b="1" dirty="0"/>
          </a:p>
          <a:p>
            <a:pPr marL="800100" lvl="1" indent="-342900">
              <a:buFont typeface="+mj-lt"/>
              <a:buAutoNum type="arabicPeriod"/>
            </a:pPr>
            <a:r>
              <a:rPr lang="en-US" sz="2000" dirty="0"/>
              <a:t>Your withholding/estimated payments are less than the smaller of:</a:t>
            </a:r>
          </a:p>
          <a:p>
            <a:pPr marL="1314450" lvl="2" indent="-457200">
              <a:buAutoNum type="alphaLcPeriod"/>
            </a:pPr>
            <a:r>
              <a:rPr lang="en-US" sz="2000" dirty="0"/>
              <a:t>90% of the tax on your </a:t>
            </a:r>
            <a:r>
              <a:rPr lang="en-US" sz="2000" dirty="0" smtClean="0"/>
              <a:t>2019 </a:t>
            </a:r>
            <a:r>
              <a:rPr lang="en-US" sz="2000" dirty="0"/>
              <a:t>return, or </a:t>
            </a:r>
          </a:p>
          <a:p>
            <a:pPr marL="1314450" lvl="2" indent="-457200">
              <a:buAutoNum type="alphaLcPeriod"/>
            </a:pPr>
            <a:r>
              <a:rPr lang="en-US" sz="2000" dirty="0"/>
              <a:t>100% of the tax on your </a:t>
            </a:r>
            <a:r>
              <a:rPr lang="en-US" sz="2000" dirty="0" smtClean="0"/>
              <a:t>2018 </a:t>
            </a:r>
            <a:r>
              <a:rPr lang="en-US" sz="2000" dirty="0"/>
              <a:t>return. </a:t>
            </a:r>
          </a:p>
          <a:p>
            <a:pPr marL="857250" lvl="2" indent="0">
              <a:buNone/>
            </a:pPr>
            <a:endParaRPr lang="en-US" sz="1600" dirty="0"/>
          </a:p>
          <a:p>
            <a:pPr marL="1200150" lvl="3" indent="-342900">
              <a:buFont typeface="Arial" panose="020B0604020202020204" pitchFamily="34" charset="0"/>
              <a:buChar char="•"/>
            </a:pPr>
            <a:r>
              <a:rPr lang="en-US" b="1" dirty="0"/>
              <a:t>Safe Harbor – For </a:t>
            </a:r>
            <a:r>
              <a:rPr lang="en-US" b="1" dirty="0" smtClean="0"/>
              <a:t>2019 </a:t>
            </a:r>
            <a:r>
              <a:rPr lang="en-US" b="1" dirty="0"/>
              <a:t>estimated tax payments, pay the tax on your </a:t>
            </a:r>
            <a:r>
              <a:rPr lang="en-US" b="1" dirty="0" smtClean="0"/>
              <a:t>2018 </a:t>
            </a:r>
            <a:r>
              <a:rPr lang="en-US" b="1" dirty="0"/>
              <a:t>return </a:t>
            </a:r>
            <a:r>
              <a:rPr lang="en-US" b="1" dirty="0" smtClean="0"/>
              <a:t>(Form 1040) </a:t>
            </a:r>
            <a:r>
              <a:rPr lang="en-US" b="1" dirty="0"/>
              <a:t>equally over the 4 quarterly payment dates (or all up front).</a:t>
            </a:r>
          </a:p>
          <a:p>
            <a:endParaRPr lang="en-US" dirty="0"/>
          </a:p>
        </p:txBody>
      </p:sp>
    </p:spTree>
    <p:extLst>
      <p:ext uri="{BB962C8B-B14F-4D97-AF65-F5344CB8AC3E}">
        <p14:creationId xmlns:p14="http://schemas.microsoft.com/office/powerpoint/2010/main" val="3241353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162873" y="1763486"/>
            <a:ext cx="8836747" cy="4358180"/>
          </a:xfrm>
        </p:spPr>
        <p:txBody>
          <a:bodyPr/>
          <a:lstStyle/>
          <a:p>
            <a:r>
              <a:rPr lang="en-US" sz="2400" dirty="0" smtClean="0"/>
              <a:t>IRS and NYS Tax Resources for Calculating Quarterly Estimated Tax Payments</a:t>
            </a:r>
          </a:p>
          <a:p>
            <a:pPr marL="0" indent="0">
              <a:buNone/>
            </a:pPr>
            <a:endParaRPr lang="en-US" sz="2400" dirty="0" smtClean="0"/>
          </a:p>
          <a:p>
            <a:pPr lvl="1"/>
            <a:r>
              <a:rPr lang="en-US" sz="2000" dirty="0"/>
              <a:t>Refer to IRS and NYS Forms listed below (which include explanation of how to estimate quarterly amounts owed) and IRS Publication 505 (Tax Withholding and Estimated Tax), available at:</a:t>
            </a:r>
          </a:p>
          <a:p>
            <a:pPr marL="457200" lvl="1" indent="0">
              <a:buNone/>
            </a:pPr>
            <a:r>
              <a:rPr lang="en-US" sz="2000" dirty="0">
                <a:hlinkClick r:id="rId3"/>
              </a:rPr>
              <a:t>https://www.irs.gov/businesses/small-businesses-self-employed/estimated-taxes</a:t>
            </a:r>
            <a:endParaRPr lang="en-US" sz="2000" dirty="0"/>
          </a:p>
          <a:p>
            <a:pPr marL="1200150" lvl="3" indent="-342900">
              <a:buFont typeface="Arial" panose="020B0604020202020204" pitchFamily="34" charset="0"/>
              <a:buChar char="•"/>
            </a:pPr>
            <a:r>
              <a:rPr lang="en-US" dirty="0"/>
              <a:t>Federal – IRS Form 1040-ES</a:t>
            </a:r>
          </a:p>
          <a:p>
            <a:pPr marL="1200150" lvl="3" indent="-342900">
              <a:buFont typeface="Arial" panose="020B0604020202020204" pitchFamily="34" charset="0"/>
              <a:buChar char="•"/>
            </a:pPr>
            <a:r>
              <a:rPr lang="en-US" dirty="0"/>
              <a:t>New York – NY Form IT-2105</a:t>
            </a:r>
          </a:p>
          <a:p>
            <a:pPr marL="914400" lvl="1" indent="-457200">
              <a:buFont typeface="+mj-lt"/>
              <a:buAutoNum type="arabicPeriod"/>
            </a:pPr>
            <a:endParaRPr lang="en-US" sz="2000" dirty="0" smtClean="0"/>
          </a:p>
          <a:p>
            <a:pPr marL="914400" lvl="1" indent="-457200">
              <a:buFont typeface="+mj-lt"/>
              <a:buAutoNum type="arabicPeriod"/>
            </a:pPr>
            <a:endParaRPr lang="en-US" sz="2000" dirty="0" smtClean="0"/>
          </a:p>
          <a:p>
            <a:pPr marL="914400" lvl="1" indent="-457200">
              <a:buFont typeface="+mj-lt"/>
              <a:buAutoNum type="arabicPeriod"/>
            </a:pPr>
            <a:endParaRPr lang="en-US" sz="2000" dirty="0"/>
          </a:p>
          <a:p>
            <a:pPr marL="457200" lvl="1" indent="0">
              <a:buNone/>
            </a:pPr>
            <a:endParaRPr lang="en-US" sz="2000" dirty="0" smtClean="0"/>
          </a:p>
          <a:p>
            <a:pPr marL="914400" lvl="2" indent="0">
              <a:buNone/>
            </a:pPr>
            <a:endParaRPr lang="en-US" sz="1600" dirty="0" smtClean="0"/>
          </a:p>
        </p:txBody>
      </p:sp>
    </p:spTree>
    <p:extLst>
      <p:ext uri="{BB962C8B-B14F-4D97-AF65-F5344CB8AC3E}">
        <p14:creationId xmlns:p14="http://schemas.microsoft.com/office/powerpoint/2010/main" val="1801850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644"/>
            <a:ext cx="7772400" cy="81280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lvl="0"/>
            <a:r>
              <a:rPr lang="en-US" sz="2400" b="1" dirty="0" smtClean="0">
                <a:solidFill>
                  <a:srgbClr val="000000"/>
                </a:solidFill>
              </a:rPr>
              <a:t>Example </a:t>
            </a:r>
            <a:endParaRPr lang="en-US" sz="2400" b="1" dirty="0">
              <a:solidFill>
                <a:srgbClr val="000000"/>
              </a:solidFill>
            </a:endParaRPr>
          </a:p>
          <a:p>
            <a:pPr marL="0" indent="0">
              <a:buNone/>
            </a:pPr>
            <a:r>
              <a:rPr lang="en-US" sz="1800" dirty="0">
                <a:solidFill>
                  <a:srgbClr val="000000"/>
                </a:solidFill>
              </a:rPr>
              <a:t>Anne has a 6002 </a:t>
            </a:r>
            <a:r>
              <a:rPr lang="en-US" sz="1800" dirty="0" smtClean="0">
                <a:solidFill>
                  <a:srgbClr val="000000"/>
                </a:solidFill>
              </a:rPr>
              <a:t>assistantship.</a:t>
            </a:r>
            <a:r>
              <a:rPr lang="en-US" sz="1800" dirty="0"/>
              <a:t> For </a:t>
            </a:r>
            <a:r>
              <a:rPr lang="en-US" sz="1800" dirty="0" smtClean="0"/>
              <a:t>2019, </a:t>
            </a:r>
            <a:r>
              <a:rPr lang="en-US" sz="1800" dirty="0"/>
              <a:t>Anne estimates her gross income to be $28,750 </a:t>
            </a:r>
            <a:r>
              <a:rPr lang="en-US" sz="1800" dirty="0" smtClean="0"/>
              <a:t>(½ </a:t>
            </a:r>
            <a:r>
              <a:rPr lang="en-US" sz="1800" dirty="0"/>
              <a:t>of </a:t>
            </a:r>
            <a:r>
              <a:rPr lang="en-US" sz="1800" dirty="0" smtClean="0"/>
              <a:t>18/19 </a:t>
            </a:r>
            <a:r>
              <a:rPr lang="en-US" sz="1800" dirty="0"/>
              <a:t>assistantship and ½ of </a:t>
            </a:r>
            <a:r>
              <a:rPr lang="en-US" sz="1800" dirty="0" smtClean="0"/>
              <a:t>19/20 </a:t>
            </a:r>
            <a:r>
              <a:rPr lang="en-US" sz="1800" dirty="0"/>
              <a:t>assistantship).  For </a:t>
            </a:r>
            <a:r>
              <a:rPr lang="en-US" sz="1800" dirty="0" smtClean="0"/>
              <a:t>2019 </a:t>
            </a:r>
            <a:r>
              <a:rPr lang="en-US" sz="1800" dirty="0"/>
              <a:t>she has no W-2 </a:t>
            </a:r>
            <a:r>
              <a:rPr lang="en-US" sz="1800" dirty="0" smtClean="0"/>
              <a:t>wages.</a:t>
            </a:r>
            <a:r>
              <a:rPr lang="en-US" sz="1800" dirty="0" smtClean="0">
                <a:solidFill>
                  <a:srgbClr val="000000"/>
                </a:solidFill>
              </a:rPr>
              <a:t>  She </a:t>
            </a:r>
            <a:r>
              <a:rPr lang="en-US" sz="1800" dirty="0">
                <a:solidFill>
                  <a:srgbClr val="000000"/>
                </a:solidFill>
              </a:rPr>
              <a:t>has no qualified expenditures other than tuition (which is offset directly by the University separate from the assistantship). </a:t>
            </a:r>
            <a:r>
              <a:rPr lang="en-US" sz="1800" dirty="0" smtClean="0">
                <a:solidFill>
                  <a:srgbClr val="000000"/>
                </a:solidFill>
              </a:rPr>
              <a:t> Anne </a:t>
            </a:r>
            <a:r>
              <a:rPr lang="en-US" sz="1800" dirty="0">
                <a:solidFill>
                  <a:srgbClr val="000000"/>
                </a:solidFill>
              </a:rPr>
              <a:t>files single, no dependents, and can’t be claimed as a dependent on someone else’s return.  Anne’s </a:t>
            </a:r>
            <a:r>
              <a:rPr lang="en-US" sz="1800" dirty="0" smtClean="0">
                <a:solidFill>
                  <a:srgbClr val="000000"/>
                </a:solidFill>
              </a:rPr>
              <a:t>2018 federal </a:t>
            </a:r>
            <a:r>
              <a:rPr lang="en-US" sz="1800" dirty="0">
                <a:solidFill>
                  <a:srgbClr val="000000"/>
                </a:solidFill>
              </a:rPr>
              <a:t>Form </a:t>
            </a:r>
            <a:r>
              <a:rPr lang="en-US" sz="1800" dirty="0" smtClean="0">
                <a:solidFill>
                  <a:srgbClr val="000000"/>
                </a:solidFill>
              </a:rPr>
              <a:t>1040 </a:t>
            </a:r>
            <a:r>
              <a:rPr lang="en-US" sz="1800" dirty="0">
                <a:solidFill>
                  <a:srgbClr val="000000"/>
                </a:solidFill>
              </a:rPr>
              <a:t>reported </a:t>
            </a:r>
            <a:r>
              <a:rPr lang="en-US" sz="1800" dirty="0"/>
              <a:t>tax </a:t>
            </a:r>
            <a:r>
              <a:rPr lang="en-US" sz="1800" dirty="0" smtClean="0"/>
              <a:t>(Line </a:t>
            </a:r>
            <a:r>
              <a:rPr lang="en-US" sz="1800" dirty="0" smtClean="0"/>
              <a:t>15) </a:t>
            </a:r>
            <a:r>
              <a:rPr lang="en-US" sz="1800" dirty="0"/>
              <a:t>of </a:t>
            </a:r>
            <a:r>
              <a:rPr lang="en-US" sz="1800" dirty="0" smtClean="0"/>
              <a:t>$2,493. Anne’s 2018 state </a:t>
            </a:r>
            <a:r>
              <a:rPr lang="en-US" sz="1800" dirty="0"/>
              <a:t>Form </a:t>
            </a:r>
            <a:r>
              <a:rPr lang="en-US" sz="1800" dirty="0" smtClean="0"/>
              <a:t>IT-201 </a:t>
            </a:r>
            <a:r>
              <a:rPr lang="en-US" sz="1800" dirty="0"/>
              <a:t>reported tax </a:t>
            </a:r>
            <a:r>
              <a:rPr lang="en-US" sz="1800" dirty="0" smtClean="0"/>
              <a:t>(Line 61) </a:t>
            </a:r>
            <a:r>
              <a:rPr lang="en-US" sz="1800" dirty="0"/>
              <a:t>of </a:t>
            </a:r>
            <a:r>
              <a:rPr lang="en-US" sz="1800" dirty="0" smtClean="0"/>
              <a:t>$1,089. </a:t>
            </a:r>
          </a:p>
          <a:p>
            <a:pPr marL="0" indent="0">
              <a:buNone/>
            </a:pPr>
            <a:endParaRPr lang="en-US" sz="1600" dirty="0"/>
          </a:p>
          <a:p>
            <a:pPr marL="0" indent="0">
              <a:buNone/>
            </a:pPr>
            <a:r>
              <a:rPr lang="en-US" sz="2000" b="1" dirty="0"/>
              <a:t>Step 1 -  Calculate Anne’s </a:t>
            </a:r>
            <a:r>
              <a:rPr lang="en-US" sz="2000" b="1" dirty="0" smtClean="0"/>
              <a:t>2019 </a:t>
            </a:r>
            <a:r>
              <a:rPr lang="en-US" sz="2000" b="1" dirty="0"/>
              <a:t>taxable income </a:t>
            </a:r>
            <a:r>
              <a:rPr lang="en-US" sz="2000" b="1" dirty="0" smtClean="0"/>
              <a:t>for federal </a:t>
            </a:r>
            <a:r>
              <a:rPr lang="en-US" sz="2000" b="1" dirty="0"/>
              <a:t>estimated tax purposes</a:t>
            </a:r>
          </a:p>
          <a:p>
            <a:pPr marL="0" indent="0">
              <a:buNone/>
            </a:pPr>
            <a:r>
              <a:rPr lang="en-US" sz="2000" dirty="0"/>
              <a:t>Assistantship </a:t>
            </a:r>
            <a:r>
              <a:rPr lang="en-US" sz="2000" dirty="0" smtClean="0"/>
              <a:t>payments received </a:t>
            </a:r>
            <a:r>
              <a:rPr lang="en-US" sz="2000" dirty="0"/>
              <a:t>in </a:t>
            </a:r>
            <a:r>
              <a:rPr lang="en-US" sz="2000" dirty="0" smtClean="0"/>
              <a:t>2019 </a:t>
            </a:r>
            <a:r>
              <a:rPr lang="en-US" sz="2000" dirty="0"/>
              <a:t>- </a:t>
            </a:r>
            <a:r>
              <a:rPr lang="en-US" sz="2000" dirty="0" smtClean="0"/>
              <a:t>$28,750</a:t>
            </a:r>
            <a:endParaRPr lang="en-US" sz="2000" dirty="0"/>
          </a:p>
          <a:p>
            <a:pPr marL="0" indent="0">
              <a:buNone/>
            </a:pPr>
            <a:r>
              <a:rPr lang="en-US" sz="2000" dirty="0" smtClean="0"/>
              <a:t>Cost of books/equipment required for and paid in 2019 for her 2019 classes - $0</a:t>
            </a:r>
          </a:p>
          <a:p>
            <a:pPr marL="0" indent="0">
              <a:buNone/>
            </a:pPr>
            <a:endParaRPr lang="en-US" sz="2000" dirty="0" smtClean="0"/>
          </a:p>
          <a:p>
            <a:pPr marL="0" indent="0">
              <a:buNone/>
            </a:pPr>
            <a:r>
              <a:rPr lang="en-US" sz="2000" dirty="0" smtClean="0"/>
              <a:t>Taxable </a:t>
            </a:r>
            <a:r>
              <a:rPr lang="en-US" sz="2000" dirty="0"/>
              <a:t>income for </a:t>
            </a:r>
            <a:r>
              <a:rPr lang="en-US" sz="2000" dirty="0" smtClean="0"/>
              <a:t>2019:  $28,750 </a:t>
            </a:r>
            <a:r>
              <a:rPr lang="en-US" sz="2000" dirty="0"/>
              <a:t>- </a:t>
            </a:r>
            <a:r>
              <a:rPr lang="en-US" sz="2000" dirty="0" smtClean="0"/>
              <a:t>$12,000</a:t>
            </a:r>
            <a:r>
              <a:rPr lang="en-US" sz="2000" dirty="0"/>
              <a:t> </a:t>
            </a:r>
            <a:r>
              <a:rPr lang="en-US" sz="2000" dirty="0" smtClean="0"/>
              <a:t>standard deduction = $16,750</a:t>
            </a:r>
            <a:endParaRPr lang="en-US" sz="2000" dirty="0"/>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1632364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endParaRPr lang="en-US" sz="1000" dirty="0"/>
          </a:p>
          <a:p>
            <a:pPr marL="0" indent="0">
              <a:buNone/>
            </a:pPr>
            <a:r>
              <a:rPr lang="en-US" sz="2000" b="1" dirty="0"/>
              <a:t>Step 2 - Calculate </a:t>
            </a:r>
            <a:r>
              <a:rPr lang="en-US" sz="2000" b="1" dirty="0" smtClean="0"/>
              <a:t>2019 </a:t>
            </a:r>
            <a:r>
              <a:rPr lang="en-US" sz="2000" b="1" dirty="0"/>
              <a:t>estimated tax </a:t>
            </a:r>
            <a:r>
              <a:rPr lang="en-US" sz="2000" b="1" dirty="0" smtClean="0"/>
              <a:t>on federal </a:t>
            </a:r>
            <a:r>
              <a:rPr lang="en-US" sz="2000" b="1" dirty="0"/>
              <a:t>taxable income of </a:t>
            </a:r>
            <a:r>
              <a:rPr lang="en-US" sz="2000" b="1" dirty="0" smtClean="0"/>
              <a:t>$16,750</a:t>
            </a:r>
            <a:endParaRPr lang="en-US" sz="2000" b="1" dirty="0"/>
          </a:p>
          <a:p>
            <a:pPr marL="0" indent="0">
              <a:buNone/>
            </a:pPr>
            <a:endParaRPr lang="en-US" sz="2000" dirty="0" smtClean="0"/>
          </a:p>
          <a:p>
            <a:pPr marL="0" indent="0">
              <a:buNone/>
            </a:pPr>
            <a:r>
              <a:rPr lang="en-US" sz="2000" dirty="0" smtClean="0"/>
              <a:t>From Form 1040-ES:</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914400" lvl="1" indent="-457200">
              <a:buFont typeface="+mj-lt"/>
              <a:buAutoNum type="arabicPeriod"/>
            </a:pPr>
            <a:endParaRPr lang="en-US" sz="2000" dirty="0"/>
          </a:p>
          <a:p>
            <a:pPr marL="457200" lvl="1" indent="0">
              <a:buNone/>
            </a:pPr>
            <a:endParaRPr lang="en-US" sz="2000" dirty="0" smtClean="0"/>
          </a:p>
          <a:p>
            <a:pPr marL="914400" lvl="2" indent="0">
              <a:buNone/>
            </a:pPr>
            <a:endParaRPr lang="en-US" sz="1600" dirty="0" smtClean="0"/>
          </a:p>
        </p:txBody>
      </p:sp>
      <p:pic>
        <p:nvPicPr>
          <p:cNvPr id="4" name="Picture 3"/>
          <p:cNvPicPr>
            <a:picLocks noChangeAspect="1"/>
          </p:cNvPicPr>
          <p:nvPr/>
        </p:nvPicPr>
        <p:blipFill>
          <a:blip r:embed="rId3"/>
          <a:stretch>
            <a:fillRect/>
          </a:stretch>
        </p:blipFill>
        <p:spPr>
          <a:xfrm>
            <a:off x="2371446" y="2891790"/>
            <a:ext cx="4669434" cy="2926079"/>
          </a:xfrm>
          <a:prstGeom prst="rect">
            <a:avLst/>
          </a:prstGeom>
        </p:spPr>
      </p:pic>
    </p:spTree>
    <p:extLst>
      <p:ext uri="{BB962C8B-B14F-4D97-AF65-F5344CB8AC3E}">
        <p14:creationId xmlns:p14="http://schemas.microsoft.com/office/powerpoint/2010/main" val="3002932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7378"/>
            <a:ext cx="7772400" cy="722489"/>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316089" y="1151467"/>
            <a:ext cx="8534400" cy="4944533"/>
          </a:xfrm>
        </p:spPr>
        <p:txBody>
          <a:bodyPr/>
          <a:lstStyle/>
          <a:p>
            <a:pPr marL="0" indent="0">
              <a:buNone/>
            </a:pPr>
            <a:endParaRPr lang="en-US" sz="2000" b="1" dirty="0" smtClean="0"/>
          </a:p>
          <a:p>
            <a:pPr marL="0" indent="0">
              <a:buNone/>
            </a:pPr>
            <a:r>
              <a:rPr lang="en-US" sz="2200" b="1" dirty="0" smtClean="0"/>
              <a:t>Step </a:t>
            </a:r>
            <a:r>
              <a:rPr lang="en-US" sz="2200" b="1" dirty="0"/>
              <a:t>2, cont’d - Calculate </a:t>
            </a:r>
            <a:r>
              <a:rPr lang="en-US" sz="2200" b="1" dirty="0" smtClean="0"/>
              <a:t>2019 </a:t>
            </a:r>
            <a:r>
              <a:rPr lang="en-US" sz="2200" b="1" dirty="0"/>
              <a:t>estimated tax </a:t>
            </a:r>
            <a:r>
              <a:rPr lang="en-US" sz="2200" b="1" dirty="0" smtClean="0"/>
              <a:t>on federal </a:t>
            </a:r>
            <a:r>
              <a:rPr lang="en-US" sz="2200" b="1" dirty="0"/>
              <a:t>taxable income of </a:t>
            </a:r>
            <a:r>
              <a:rPr lang="en-US" sz="2200" b="1" dirty="0" smtClean="0"/>
              <a:t>$16,750</a:t>
            </a:r>
          </a:p>
          <a:p>
            <a:pPr marL="0" indent="0">
              <a:buNone/>
            </a:pPr>
            <a:endParaRPr lang="en-US" sz="2200" dirty="0"/>
          </a:p>
          <a:p>
            <a:pPr marL="0" indent="0">
              <a:buNone/>
            </a:pPr>
            <a:r>
              <a:rPr lang="en-US" sz="2200" dirty="0"/>
              <a:t>From Form 1040-ES, Schedule X (single</a:t>
            </a:r>
            <a:r>
              <a:rPr lang="en-US" sz="2200" dirty="0" smtClean="0"/>
              <a:t>):</a:t>
            </a:r>
          </a:p>
          <a:p>
            <a:pPr marL="0" indent="0">
              <a:buNone/>
            </a:pPr>
            <a:endParaRPr lang="en-US" sz="2200" dirty="0"/>
          </a:p>
          <a:p>
            <a:pPr marL="0" indent="0">
              <a:buNone/>
            </a:pPr>
            <a:r>
              <a:rPr lang="en-US" sz="2200" dirty="0" smtClean="0"/>
              <a:t>$970.00 </a:t>
            </a:r>
            <a:r>
              <a:rPr lang="en-US" sz="2200" dirty="0"/>
              <a:t>+ </a:t>
            </a:r>
          </a:p>
          <a:p>
            <a:pPr marL="0" indent="0">
              <a:buNone/>
            </a:pPr>
            <a:r>
              <a:rPr lang="en-US" sz="2200" dirty="0"/>
              <a:t>($</a:t>
            </a:r>
            <a:r>
              <a:rPr lang="en-US" sz="2200" dirty="0" smtClean="0"/>
              <a:t>16,750 -$9,700) </a:t>
            </a:r>
            <a:r>
              <a:rPr lang="en-US" sz="2200" dirty="0"/>
              <a:t>x </a:t>
            </a:r>
            <a:r>
              <a:rPr lang="en-US" sz="2200" dirty="0" smtClean="0"/>
              <a:t>12%  </a:t>
            </a:r>
            <a:r>
              <a:rPr lang="en-US" sz="2200" dirty="0"/>
              <a:t>which equals </a:t>
            </a:r>
            <a:r>
              <a:rPr lang="en-US" sz="2200" dirty="0" smtClean="0"/>
              <a:t>$7,050 </a:t>
            </a:r>
            <a:r>
              <a:rPr lang="en-US" sz="2200" dirty="0"/>
              <a:t>x </a:t>
            </a:r>
            <a:r>
              <a:rPr lang="en-US" sz="2200" dirty="0" smtClean="0"/>
              <a:t>12% </a:t>
            </a:r>
            <a:r>
              <a:rPr lang="en-US" sz="2200" dirty="0"/>
              <a:t>= </a:t>
            </a:r>
            <a:r>
              <a:rPr lang="en-US" sz="2200" dirty="0" smtClean="0"/>
              <a:t>$846.00</a:t>
            </a:r>
            <a:endParaRPr lang="en-US" sz="2200" dirty="0"/>
          </a:p>
          <a:p>
            <a:pPr marL="0" indent="0">
              <a:buNone/>
            </a:pPr>
            <a:r>
              <a:rPr lang="en-US" sz="2200" dirty="0"/>
              <a:t>So, $</a:t>
            </a:r>
            <a:r>
              <a:rPr lang="en-US" sz="2200" dirty="0" smtClean="0"/>
              <a:t>970.00 </a:t>
            </a:r>
            <a:r>
              <a:rPr lang="en-US" sz="2200" dirty="0"/>
              <a:t>+ </a:t>
            </a:r>
            <a:r>
              <a:rPr lang="en-US" sz="2200" dirty="0" smtClean="0"/>
              <a:t>$846.00 </a:t>
            </a:r>
            <a:r>
              <a:rPr lang="en-US" sz="2200" dirty="0"/>
              <a:t>= </a:t>
            </a:r>
            <a:r>
              <a:rPr lang="en-US" sz="2200" dirty="0" smtClean="0"/>
              <a:t>$1,816.00.  </a:t>
            </a:r>
            <a:r>
              <a:rPr lang="en-US" sz="2200" dirty="0"/>
              <a:t>Anne’s estimated federal income tax on </a:t>
            </a:r>
            <a:r>
              <a:rPr lang="en-US" sz="2200" dirty="0" smtClean="0"/>
              <a:t>her 2019 </a:t>
            </a:r>
            <a:r>
              <a:rPr lang="en-US" sz="2200" dirty="0"/>
              <a:t>assistantship is $</a:t>
            </a:r>
            <a:r>
              <a:rPr lang="en-US" sz="2200" dirty="0" smtClean="0"/>
              <a:t>1,816.00.</a:t>
            </a:r>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9560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 – Tax Reporting</a:t>
            </a:r>
            <a:endParaRPr lang="en-US" sz="2800" b="1" dirty="0"/>
          </a:p>
        </p:txBody>
      </p:sp>
      <p:sp>
        <p:nvSpPr>
          <p:cNvPr id="3" name="Content Placeholder 2"/>
          <p:cNvSpPr>
            <a:spLocks noGrp="1"/>
          </p:cNvSpPr>
          <p:nvPr>
            <p:ph idx="1"/>
          </p:nvPr>
        </p:nvSpPr>
        <p:spPr>
          <a:xfrm>
            <a:off x="162873" y="1432559"/>
            <a:ext cx="8663493" cy="5074119"/>
          </a:xfrm>
        </p:spPr>
        <p:txBody>
          <a:bodyPr>
            <a:normAutofit/>
          </a:bodyPr>
          <a:lstStyle/>
          <a:p>
            <a:r>
              <a:rPr lang="en-US" sz="2400" dirty="0" smtClean="0"/>
              <a:t>Fellowships/assistantships </a:t>
            </a:r>
            <a:r>
              <a:rPr lang="en-US" sz="2400" dirty="0"/>
              <a:t>coded as 6000 and </a:t>
            </a:r>
            <a:r>
              <a:rPr lang="en-US" sz="2400" dirty="0" smtClean="0"/>
              <a:t>6002 are not considered compensation for services (i.e., wages).  These amounts are </a:t>
            </a:r>
            <a:r>
              <a:rPr lang="en-US" sz="2400" dirty="0"/>
              <a:t>for your educational benefit (whether that fulfills research or teaching requirements for your degree</a:t>
            </a:r>
            <a:r>
              <a:rPr lang="en-US" sz="2400" dirty="0" smtClean="0"/>
              <a:t>).</a:t>
            </a:r>
          </a:p>
          <a:p>
            <a:endParaRPr lang="en-US" sz="1100" dirty="0"/>
          </a:p>
          <a:p>
            <a:r>
              <a:rPr lang="en-US" sz="2400" dirty="0"/>
              <a:t>The IRS provides that </a:t>
            </a:r>
            <a:r>
              <a:rPr lang="en-US" sz="2400" dirty="0" smtClean="0"/>
              <a:t>amounts received as fellowships are </a:t>
            </a:r>
            <a:r>
              <a:rPr lang="en-US" sz="2400" u="sng" dirty="0" smtClean="0"/>
              <a:t>not</a:t>
            </a:r>
            <a:r>
              <a:rPr lang="en-US" sz="2400" dirty="0" smtClean="0"/>
              <a:t> </a:t>
            </a:r>
            <a:r>
              <a:rPr lang="en-US" sz="2400" dirty="0"/>
              <a:t>required to be reported as wages on a W-2 or as income on a </a:t>
            </a:r>
            <a:r>
              <a:rPr lang="en-US" sz="2400" dirty="0" smtClean="0"/>
              <a:t>Form 1099-MISC.  However, these amounts are taxable income if used </a:t>
            </a:r>
            <a:r>
              <a:rPr lang="en-US" sz="2400" dirty="0"/>
              <a:t>for </a:t>
            </a:r>
            <a:r>
              <a:rPr lang="en-US" sz="2400" b="1" dirty="0"/>
              <a:t>nonqualified</a:t>
            </a:r>
            <a:r>
              <a:rPr lang="en-US" sz="2400" dirty="0"/>
              <a:t> expenditures</a:t>
            </a:r>
            <a:r>
              <a:rPr lang="en-US" sz="2000" dirty="0"/>
              <a:t>.</a:t>
            </a:r>
          </a:p>
          <a:p>
            <a:pPr marL="0" indent="0">
              <a:buNone/>
            </a:pPr>
            <a:endParaRPr lang="en-US" sz="1100" dirty="0"/>
          </a:p>
          <a:p>
            <a:r>
              <a:rPr lang="en-US" sz="2400" dirty="0" smtClean="0"/>
              <a:t>Because these fellowships are not considered wages, they are </a:t>
            </a:r>
            <a:r>
              <a:rPr lang="en-US" sz="2400" u="sng" dirty="0" smtClean="0"/>
              <a:t>not</a:t>
            </a:r>
            <a:r>
              <a:rPr lang="en-US" sz="2400" dirty="0" smtClean="0"/>
              <a:t> subject to income tax withholding.</a:t>
            </a:r>
          </a:p>
          <a:p>
            <a:pPr marL="0" indent="0">
              <a:buNone/>
            </a:pPr>
            <a:endParaRPr lang="en-US" sz="1200" dirty="0" smtClean="0"/>
          </a:p>
          <a:p>
            <a:endParaRPr lang="en-US" sz="2000" dirty="0"/>
          </a:p>
        </p:txBody>
      </p:sp>
    </p:spTree>
    <p:extLst>
      <p:ext uri="{BB962C8B-B14F-4D97-AF65-F5344CB8AC3E}">
        <p14:creationId xmlns:p14="http://schemas.microsoft.com/office/powerpoint/2010/main" val="1444203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3201"/>
            <a:ext cx="7772400" cy="60960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406400" y="812801"/>
            <a:ext cx="8489244" cy="5384799"/>
          </a:xfrm>
        </p:spPr>
        <p:txBody>
          <a:bodyPr/>
          <a:lstStyle/>
          <a:p>
            <a:pPr marL="0" lvl="0" indent="0">
              <a:buNone/>
            </a:pPr>
            <a:r>
              <a:rPr lang="en-US" sz="2000" b="1" dirty="0">
                <a:solidFill>
                  <a:srgbClr val="000000"/>
                </a:solidFill>
              </a:rPr>
              <a:t>Step 2, cont’d - Calculate </a:t>
            </a:r>
            <a:r>
              <a:rPr lang="en-US" sz="2000" b="1" dirty="0" smtClean="0">
                <a:solidFill>
                  <a:srgbClr val="000000"/>
                </a:solidFill>
              </a:rPr>
              <a:t>2019 </a:t>
            </a:r>
            <a:r>
              <a:rPr lang="en-US" sz="2000" b="1" dirty="0">
                <a:solidFill>
                  <a:srgbClr val="000000"/>
                </a:solidFill>
              </a:rPr>
              <a:t>estimated tax </a:t>
            </a:r>
            <a:r>
              <a:rPr lang="en-US" sz="2000" b="1" dirty="0" smtClean="0">
                <a:solidFill>
                  <a:srgbClr val="000000"/>
                </a:solidFill>
              </a:rPr>
              <a:t>on federal </a:t>
            </a:r>
            <a:r>
              <a:rPr lang="en-US" sz="2000" b="1" dirty="0">
                <a:solidFill>
                  <a:srgbClr val="000000"/>
                </a:solidFill>
              </a:rPr>
              <a:t>taxable income of $16,750</a:t>
            </a:r>
            <a:endParaRPr lang="en-US" sz="2000" dirty="0">
              <a:solidFill>
                <a:srgbClr val="000000"/>
              </a:solidFill>
            </a:endParaRPr>
          </a:p>
          <a:p>
            <a:pPr marL="0" lvl="0" indent="0">
              <a:buNone/>
            </a:pPr>
            <a:endParaRPr lang="en-US" sz="2000" dirty="0" smtClean="0">
              <a:solidFill>
                <a:srgbClr val="000000"/>
              </a:solidFill>
            </a:endParaRPr>
          </a:p>
          <a:p>
            <a:pPr marL="0" lvl="0" indent="0">
              <a:buNone/>
            </a:pPr>
            <a:r>
              <a:rPr lang="en-US" sz="2000" dirty="0" smtClean="0">
                <a:solidFill>
                  <a:srgbClr val="000000"/>
                </a:solidFill>
              </a:rPr>
              <a:t>If </a:t>
            </a:r>
            <a:r>
              <a:rPr lang="en-US" sz="2000" dirty="0">
                <a:solidFill>
                  <a:srgbClr val="000000"/>
                </a:solidFill>
              </a:rPr>
              <a:t>Anne pays the </a:t>
            </a:r>
            <a:r>
              <a:rPr lang="en-US" sz="2000" dirty="0" smtClean="0">
                <a:solidFill>
                  <a:srgbClr val="000000"/>
                </a:solidFill>
              </a:rPr>
              <a:t>$1,816 </a:t>
            </a:r>
            <a:r>
              <a:rPr lang="en-US" sz="2000" dirty="0">
                <a:solidFill>
                  <a:srgbClr val="000000"/>
                </a:solidFill>
              </a:rPr>
              <a:t>when she files her </a:t>
            </a:r>
            <a:r>
              <a:rPr lang="en-US" sz="2000" dirty="0" smtClean="0">
                <a:solidFill>
                  <a:srgbClr val="000000"/>
                </a:solidFill>
              </a:rPr>
              <a:t>2019 </a:t>
            </a:r>
            <a:r>
              <a:rPr lang="en-US" sz="2000" dirty="0">
                <a:solidFill>
                  <a:srgbClr val="000000"/>
                </a:solidFill>
              </a:rPr>
              <a:t>income tax return (in </a:t>
            </a:r>
            <a:r>
              <a:rPr lang="en-US" sz="2000" dirty="0" smtClean="0">
                <a:solidFill>
                  <a:srgbClr val="000000"/>
                </a:solidFill>
              </a:rPr>
              <a:t>2020), </a:t>
            </a:r>
            <a:r>
              <a:rPr lang="en-US" sz="2000" dirty="0">
                <a:solidFill>
                  <a:srgbClr val="000000"/>
                </a:solidFill>
              </a:rPr>
              <a:t>she could be subject to an estimated tax penalty for not paying her </a:t>
            </a:r>
            <a:r>
              <a:rPr lang="en-US" sz="2000" dirty="0" smtClean="0">
                <a:solidFill>
                  <a:srgbClr val="000000"/>
                </a:solidFill>
              </a:rPr>
              <a:t>2019 </a:t>
            </a:r>
            <a:r>
              <a:rPr lang="en-US" sz="2000" dirty="0">
                <a:solidFill>
                  <a:srgbClr val="000000"/>
                </a:solidFill>
              </a:rPr>
              <a:t>federal income taxes on a timely basis.</a:t>
            </a:r>
          </a:p>
          <a:p>
            <a:pPr marL="0" lvl="0" indent="0">
              <a:buNone/>
            </a:pPr>
            <a:endParaRPr lang="en-US" sz="2000" dirty="0">
              <a:solidFill>
                <a:srgbClr val="000000"/>
              </a:solidFill>
            </a:endParaRPr>
          </a:p>
          <a:p>
            <a:pPr marL="0" lvl="0" indent="0">
              <a:buNone/>
            </a:pPr>
            <a:r>
              <a:rPr lang="en-US" sz="2000" dirty="0">
                <a:solidFill>
                  <a:srgbClr val="000000"/>
                </a:solidFill>
              </a:rPr>
              <a:t>To avoid estimated tax penalty, must pay in the </a:t>
            </a:r>
            <a:r>
              <a:rPr lang="en-US" sz="2000" dirty="0" smtClean="0">
                <a:solidFill>
                  <a:srgbClr val="000000"/>
                </a:solidFill>
              </a:rPr>
              <a:t>lesser </a:t>
            </a:r>
            <a:r>
              <a:rPr lang="en-US" sz="2000" dirty="0">
                <a:solidFill>
                  <a:srgbClr val="000000"/>
                </a:solidFill>
              </a:rPr>
              <a:t>of:</a:t>
            </a:r>
          </a:p>
          <a:p>
            <a:pPr marL="0" lvl="0" indent="0">
              <a:buNone/>
            </a:pPr>
            <a:r>
              <a:rPr lang="en-US" sz="2000" dirty="0"/>
              <a:t>90% of </a:t>
            </a:r>
            <a:r>
              <a:rPr lang="en-US" sz="2000" dirty="0" smtClean="0"/>
              <a:t>2019 </a:t>
            </a:r>
            <a:r>
              <a:rPr lang="en-US" sz="2000" dirty="0"/>
              <a:t>estimated tax </a:t>
            </a:r>
            <a:r>
              <a:rPr lang="en-US" sz="2000" dirty="0" smtClean="0"/>
              <a:t>($1,816) </a:t>
            </a:r>
            <a:r>
              <a:rPr lang="en-US" sz="2000" dirty="0"/>
              <a:t>= </a:t>
            </a:r>
            <a:r>
              <a:rPr lang="en-US" sz="2000" dirty="0" smtClean="0"/>
              <a:t>$1,635</a:t>
            </a:r>
            <a:endParaRPr lang="en-US" sz="2000" dirty="0"/>
          </a:p>
          <a:p>
            <a:pPr marL="0" lvl="0" indent="0">
              <a:buNone/>
            </a:pPr>
            <a:r>
              <a:rPr lang="en-US" sz="2000" dirty="0"/>
              <a:t>100% of </a:t>
            </a:r>
            <a:r>
              <a:rPr lang="en-US" sz="2000" dirty="0" smtClean="0"/>
              <a:t>2018 </a:t>
            </a:r>
            <a:r>
              <a:rPr lang="en-US" sz="2000" dirty="0"/>
              <a:t>tax = </a:t>
            </a:r>
            <a:r>
              <a:rPr lang="en-US" sz="2000" dirty="0" smtClean="0"/>
              <a:t>$2,493</a:t>
            </a:r>
            <a:endParaRPr lang="en-US" sz="2000" dirty="0"/>
          </a:p>
          <a:p>
            <a:pPr marL="0" lvl="0" indent="0">
              <a:buNone/>
            </a:pPr>
            <a:endParaRPr lang="en-US" sz="2000" dirty="0">
              <a:solidFill>
                <a:srgbClr val="000000"/>
              </a:solidFill>
            </a:endParaRPr>
          </a:p>
          <a:p>
            <a:pPr marL="0" lvl="0" indent="0">
              <a:buNone/>
            </a:pPr>
            <a:r>
              <a:rPr lang="en-US" sz="2000" dirty="0">
                <a:solidFill>
                  <a:srgbClr val="000000"/>
                </a:solidFill>
              </a:rPr>
              <a:t>So, Anne must pay </a:t>
            </a:r>
            <a:r>
              <a:rPr lang="en-US" sz="2000" dirty="0"/>
              <a:t>in $</a:t>
            </a:r>
            <a:r>
              <a:rPr lang="en-US" sz="2000" dirty="0" smtClean="0"/>
              <a:t>1,635 </a:t>
            </a:r>
            <a:r>
              <a:rPr lang="en-US" sz="2000" dirty="0"/>
              <a:t>at a minimum in </a:t>
            </a:r>
            <a:r>
              <a:rPr lang="en-US" sz="2000" dirty="0" smtClean="0"/>
              <a:t>2019 </a:t>
            </a:r>
            <a:r>
              <a:rPr lang="en-US" sz="2000" dirty="0">
                <a:solidFill>
                  <a:srgbClr val="000000"/>
                </a:solidFill>
              </a:rPr>
              <a:t>as estimated tax payments </a:t>
            </a:r>
            <a:r>
              <a:rPr lang="en-US" sz="2000" dirty="0" smtClean="0">
                <a:solidFill>
                  <a:srgbClr val="000000"/>
                </a:solidFill>
              </a:rPr>
              <a:t>($1,816 </a:t>
            </a:r>
            <a:r>
              <a:rPr lang="en-US" sz="2000" dirty="0">
                <a:solidFill>
                  <a:srgbClr val="000000"/>
                </a:solidFill>
              </a:rPr>
              <a:t>if she wants to avoid paying federal income tax again when she files her </a:t>
            </a:r>
            <a:r>
              <a:rPr lang="en-US" sz="2000" dirty="0" smtClean="0">
                <a:solidFill>
                  <a:srgbClr val="000000"/>
                </a:solidFill>
              </a:rPr>
              <a:t>2019 </a:t>
            </a:r>
            <a:r>
              <a:rPr lang="en-US" sz="2000" dirty="0">
                <a:solidFill>
                  <a:srgbClr val="000000"/>
                </a:solidFill>
              </a:rPr>
              <a:t>return</a:t>
            </a:r>
            <a:r>
              <a:rPr lang="en-US" sz="2000" dirty="0" smtClean="0">
                <a:solidFill>
                  <a:srgbClr val="000000"/>
                </a:solidFill>
              </a:rPr>
              <a:t>).</a:t>
            </a:r>
          </a:p>
          <a:p>
            <a:pPr marL="0" lvl="0" indent="0">
              <a:buNone/>
            </a:pPr>
            <a:endParaRPr lang="en-US" sz="2000" dirty="0">
              <a:solidFill>
                <a:srgbClr val="000000"/>
              </a:solidFill>
            </a:endParaRPr>
          </a:p>
          <a:p>
            <a:endParaRPr lang="en-US" dirty="0"/>
          </a:p>
        </p:txBody>
      </p:sp>
    </p:spTree>
    <p:extLst>
      <p:ext uri="{BB962C8B-B14F-4D97-AF65-F5344CB8AC3E}">
        <p14:creationId xmlns:p14="http://schemas.microsoft.com/office/powerpoint/2010/main" val="1010263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r>
              <a:rPr lang="en-US" sz="2000" dirty="0" smtClean="0"/>
              <a:t>ESTIMATED TAX DUE DATES FOR 2019:</a:t>
            </a:r>
          </a:p>
          <a:p>
            <a:pPr marL="0" indent="0">
              <a:buNone/>
            </a:pPr>
            <a:endParaRPr lang="en-US" sz="2000" dirty="0" smtClean="0"/>
          </a:p>
          <a:p>
            <a:pPr marL="0" indent="0">
              <a:buNone/>
            </a:pPr>
            <a:r>
              <a:rPr lang="en-US" sz="2000" dirty="0"/>
              <a:t>	</a:t>
            </a:r>
            <a:r>
              <a:rPr lang="en-US" sz="2000" dirty="0" smtClean="0"/>
              <a:t>Quarter 1 – April 15, 2019</a:t>
            </a:r>
          </a:p>
          <a:p>
            <a:pPr marL="0" indent="0">
              <a:buNone/>
            </a:pPr>
            <a:r>
              <a:rPr lang="en-US" sz="2000" dirty="0"/>
              <a:t>	</a:t>
            </a:r>
            <a:r>
              <a:rPr lang="en-US" sz="2000" dirty="0" smtClean="0"/>
              <a:t>Quarter 2 – June 17, 2019</a:t>
            </a:r>
          </a:p>
          <a:p>
            <a:pPr marL="0" indent="0">
              <a:buNone/>
            </a:pPr>
            <a:r>
              <a:rPr lang="en-US" sz="2000" dirty="0"/>
              <a:t>	</a:t>
            </a:r>
            <a:r>
              <a:rPr lang="en-US" sz="2000" dirty="0" smtClean="0"/>
              <a:t>Quarter 3 – September 16, 2019</a:t>
            </a:r>
          </a:p>
          <a:p>
            <a:pPr marL="0" indent="0">
              <a:buNone/>
            </a:pPr>
            <a:r>
              <a:rPr lang="en-US" sz="2000" dirty="0"/>
              <a:t>	</a:t>
            </a:r>
            <a:r>
              <a:rPr lang="en-US" sz="2000" dirty="0" smtClean="0"/>
              <a:t>Quarter 4 – January 15, 2020</a:t>
            </a:r>
          </a:p>
          <a:p>
            <a:pPr marL="0" indent="0">
              <a:buNone/>
            </a:pPr>
            <a:endParaRPr lang="en-US" sz="2000" dirty="0"/>
          </a:p>
          <a:p>
            <a:pPr marL="0" indent="0">
              <a:buNone/>
            </a:pPr>
            <a:endParaRPr lang="en-US" sz="2000" dirty="0"/>
          </a:p>
          <a:p>
            <a:pPr marL="0" indent="0">
              <a:buNone/>
            </a:pPr>
            <a:r>
              <a:rPr lang="en-US" sz="2000" dirty="0"/>
              <a:t>Anne decides she is going to pay in </a:t>
            </a:r>
            <a:r>
              <a:rPr lang="en-US" sz="2000" dirty="0" smtClean="0"/>
              <a:t>$1,816 </a:t>
            </a:r>
            <a:r>
              <a:rPr lang="en-US" sz="2000" dirty="0"/>
              <a:t>for her estimated </a:t>
            </a:r>
            <a:r>
              <a:rPr lang="en-US" sz="2000" dirty="0" smtClean="0"/>
              <a:t>2019 </a:t>
            </a:r>
            <a:r>
              <a:rPr lang="en-US" sz="2000" dirty="0"/>
              <a:t>federal income taxes.  She pays </a:t>
            </a:r>
            <a:r>
              <a:rPr lang="en-US" sz="2000" dirty="0" smtClean="0"/>
              <a:t>$454 </a:t>
            </a:r>
            <a:r>
              <a:rPr lang="en-US" sz="2000" dirty="0"/>
              <a:t>each quarter by the due dates above.</a:t>
            </a:r>
          </a:p>
          <a:p>
            <a:pPr marL="0" indent="0">
              <a:buNone/>
            </a:pPr>
            <a:endParaRPr lang="en-US" sz="2000" b="1" dirty="0" smtClean="0"/>
          </a:p>
          <a:p>
            <a:pPr marL="0" indent="0">
              <a:buNone/>
            </a:pPr>
            <a:endParaRPr lang="en-US" sz="2000" dirty="0"/>
          </a:p>
          <a:p>
            <a:pPr marL="457200" lvl="1" indent="0">
              <a:buNone/>
            </a:pPr>
            <a:endParaRPr lang="en-US" sz="2000" dirty="0" smtClean="0"/>
          </a:p>
          <a:p>
            <a:pPr marL="914400" lvl="2" indent="0">
              <a:buNone/>
            </a:pPr>
            <a:endParaRPr lang="en-US" sz="1600" dirty="0" smtClean="0"/>
          </a:p>
        </p:txBody>
      </p:sp>
    </p:spTree>
    <p:extLst>
      <p:ext uri="{BB962C8B-B14F-4D97-AF65-F5344CB8AC3E}">
        <p14:creationId xmlns:p14="http://schemas.microsoft.com/office/powerpoint/2010/main" val="3268459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12800"/>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519289" y="1580444"/>
            <a:ext cx="8105422" cy="4515556"/>
          </a:xfrm>
        </p:spPr>
        <p:txBody>
          <a:bodyPr/>
          <a:lstStyle/>
          <a:p>
            <a:pPr marL="0" lvl="0" indent="0">
              <a:buNone/>
            </a:pPr>
            <a:r>
              <a:rPr lang="en-US" sz="2000" b="1" dirty="0">
                <a:solidFill>
                  <a:srgbClr val="000000"/>
                </a:solidFill>
              </a:rPr>
              <a:t>Step </a:t>
            </a:r>
            <a:r>
              <a:rPr lang="en-US" sz="2000" b="1" dirty="0" smtClean="0">
                <a:solidFill>
                  <a:srgbClr val="000000"/>
                </a:solidFill>
              </a:rPr>
              <a:t>3 </a:t>
            </a:r>
            <a:r>
              <a:rPr lang="en-US" sz="2000" b="1" dirty="0">
                <a:solidFill>
                  <a:srgbClr val="000000"/>
                </a:solidFill>
              </a:rPr>
              <a:t>-  Calculate Anne’s </a:t>
            </a:r>
            <a:r>
              <a:rPr lang="en-US" sz="2000" b="1" dirty="0" smtClean="0">
                <a:solidFill>
                  <a:srgbClr val="000000"/>
                </a:solidFill>
              </a:rPr>
              <a:t>2019 </a:t>
            </a:r>
            <a:r>
              <a:rPr lang="en-US" sz="2000" b="1" dirty="0">
                <a:solidFill>
                  <a:srgbClr val="000000"/>
                </a:solidFill>
              </a:rPr>
              <a:t>taxable income for </a:t>
            </a:r>
            <a:r>
              <a:rPr lang="en-US" sz="2000" b="1" dirty="0" smtClean="0">
                <a:solidFill>
                  <a:srgbClr val="000000"/>
                </a:solidFill>
              </a:rPr>
              <a:t>New York State estimated </a:t>
            </a:r>
            <a:r>
              <a:rPr lang="en-US" sz="2000" b="1" dirty="0">
                <a:solidFill>
                  <a:srgbClr val="000000"/>
                </a:solidFill>
              </a:rPr>
              <a:t>tax purposes</a:t>
            </a:r>
          </a:p>
          <a:p>
            <a:pPr marL="0" lvl="0" indent="0">
              <a:buNone/>
            </a:pPr>
            <a:endParaRPr lang="en-US" sz="2000" dirty="0" smtClean="0">
              <a:solidFill>
                <a:srgbClr val="000000"/>
              </a:solidFill>
            </a:endParaRPr>
          </a:p>
          <a:p>
            <a:pPr marL="0" lvl="0" indent="0">
              <a:buNone/>
            </a:pPr>
            <a:r>
              <a:rPr lang="en-US" sz="2000" dirty="0" smtClean="0">
                <a:solidFill>
                  <a:srgbClr val="000000"/>
                </a:solidFill>
              </a:rPr>
              <a:t>Assistantship </a:t>
            </a:r>
            <a:r>
              <a:rPr lang="en-US" sz="2000" dirty="0">
                <a:solidFill>
                  <a:srgbClr val="000000"/>
                </a:solidFill>
              </a:rPr>
              <a:t>payments received in </a:t>
            </a:r>
            <a:r>
              <a:rPr lang="en-US" sz="2000" dirty="0" smtClean="0">
                <a:solidFill>
                  <a:srgbClr val="000000"/>
                </a:solidFill>
              </a:rPr>
              <a:t>2019 </a:t>
            </a:r>
            <a:r>
              <a:rPr lang="en-US" sz="2000" dirty="0">
                <a:solidFill>
                  <a:srgbClr val="000000"/>
                </a:solidFill>
              </a:rPr>
              <a:t>- $28,750</a:t>
            </a:r>
          </a:p>
          <a:p>
            <a:pPr marL="0" lvl="0" indent="0">
              <a:buNone/>
            </a:pPr>
            <a:r>
              <a:rPr lang="en-US" sz="2000" dirty="0">
                <a:solidFill>
                  <a:srgbClr val="000000"/>
                </a:solidFill>
              </a:rPr>
              <a:t>Cost of books/equipment required for and paid in </a:t>
            </a:r>
            <a:r>
              <a:rPr lang="en-US" sz="2000" dirty="0" smtClean="0">
                <a:solidFill>
                  <a:srgbClr val="000000"/>
                </a:solidFill>
              </a:rPr>
              <a:t>2019 </a:t>
            </a:r>
            <a:r>
              <a:rPr lang="en-US" sz="2000" dirty="0">
                <a:solidFill>
                  <a:srgbClr val="000000"/>
                </a:solidFill>
              </a:rPr>
              <a:t>for her </a:t>
            </a:r>
            <a:r>
              <a:rPr lang="en-US" sz="2000" dirty="0" smtClean="0">
                <a:solidFill>
                  <a:srgbClr val="000000"/>
                </a:solidFill>
              </a:rPr>
              <a:t>2019 </a:t>
            </a:r>
            <a:r>
              <a:rPr lang="en-US" sz="2000" dirty="0">
                <a:solidFill>
                  <a:srgbClr val="000000"/>
                </a:solidFill>
              </a:rPr>
              <a:t>classes - $0</a:t>
            </a:r>
          </a:p>
          <a:p>
            <a:pPr marL="0" lvl="0" indent="0">
              <a:buNone/>
            </a:pPr>
            <a:endParaRPr lang="en-US" sz="2000" dirty="0">
              <a:solidFill>
                <a:srgbClr val="000000"/>
              </a:solidFill>
            </a:endParaRPr>
          </a:p>
          <a:p>
            <a:pPr marL="0" lvl="0" indent="0">
              <a:buNone/>
            </a:pPr>
            <a:r>
              <a:rPr lang="en-US" sz="2000" dirty="0">
                <a:solidFill>
                  <a:srgbClr val="000000"/>
                </a:solidFill>
              </a:rPr>
              <a:t>Taxable income for </a:t>
            </a:r>
            <a:r>
              <a:rPr lang="en-US" sz="2000" dirty="0" smtClean="0">
                <a:solidFill>
                  <a:srgbClr val="000000"/>
                </a:solidFill>
              </a:rPr>
              <a:t>2019:  </a:t>
            </a:r>
            <a:r>
              <a:rPr lang="en-US" sz="2000" dirty="0">
                <a:solidFill>
                  <a:srgbClr val="000000"/>
                </a:solidFill>
              </a:rPr>
              <a:t>$28,750 - </a:t>
            </a:r>
            <a:r>
              <a:rPr lang="en-US" sz="2000" dirty="0" smtClean="0"/>
              <a:t>$8,000 </a:t>
            </a:r>
            <a:r>
              <a:rPr lang="en-US" sz="2000" dirty="0">
                <a:solidFill>
                  <a:srgbClr val="000000"/>
                </a:solidFill>
              </a:rPr>
              <a:t>standard deduction = </a:t>
            </a:r>
            <a:r>
              <a:rPr lang="en-US" sz="2000" dirty="0" smtClean="0">
                <a:solidFill>
                  <a:srgbClr val="000000"/>
                </a:solidFill>
              </a:rPr>
              <a:t>$20,750</a:t>
            </a:r>
            <a:endParaRPr lang="en-US" sz="2000" dirty="0">
              <a:solidFill>
                <a:srgbClr val="000000"/>
              </a:solidFill>
            </a:endParaRPr>
          </a:p>
          <a:p>
            <a:pPr marL="0" indent="0">
              <a:buNone/>
            </a:pPr>
            <a:endParaRPr lang="en-US" dirty="0"/>
          </a:p>
        </p:txBody>
      </p:sp>
    </p:spTree>
    <p:extLst>
      <p:ext uri="{BB962C8B-B14F-4D97-AF65-F5344CB8AC3E}">
        <p14:creationId xmlns:p14="http://schemas.microsoft.com/office/powerpoint/2010/main" val="3847890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8896"/>
            <a:ext cx="7772400" cy="717632"/>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270934" y="972273"/>
            <a:ext cx="8669866" cy="4965540"/>
          </a:xfrm>
        </p:spPr>
        <p:txBody>
          <a:bodyPr/>
          <a:lstStyle/>
          <a:p>
            <a:pPr marL="0" indent="0">
              <a:buNone/>
            </a:pPr>
            <a:r>
              <a:rPr lang="en-US" sz="2000" b="1" dirty="0">
                <a:solidFill>
                  <a:srgbClr val="000000"/>
                </a:solidFill>
              </a:rPr>
              <a:t>Step </a:t>
            </a:r>
            <a:r>
              <a:rPr lang="en-US" sz="2000" b="1" dirty="0" smtClean="0">
                <a:solidFill>
                  <a:srgbClr val="000000"/>
                </a:solidFill>
              </a:rPr>
              <a:t>3, cont’d </a:t>
            </a:r>
            <a:r>
              <a:rPr lang="en-US" sz="2000" b="1" dirty="0">
                <a:solidFill>
                  <a:srgbClr val="000000"/>
                </a:solidFill>
              </a:rPr>
              <a:t>--  Calculate 2019 estimated tax on New York State taxable income of $</a:t>
            </a:r>
            <a:r>
              <a:rPr lang="en-US" sz="2000" b="1" dirty="0"/>
              <a:t>20,750</a:t>
            </a:r>
          </a:p>
          <a:p>
            <a:pPr marL="0" indent="0">
              <a:buNone/>
            </a:pPr>
            <a:endParaRPr lang="en-US" sz="2000" dirty="0" smtClean="0"/>
          </a:p>
          <a:p>
            <a:pPr marL="0" indent="0">
              <a:buNone/>
            </a:pPr>
            <a:r>
              <a:rPr lang="en-US" sz="2000" dirty="0" smtClean="0"/>
              <a:t>From </a:t>
            </a:r>
            <a:r>
              <a:rPr lang="en-US" sz="2000" dirty="0"/>
              <a:t>Form </a:t>
            </a:r>
            <a:r>
              <a:rPr lang="en-US" sz="2000" dirty="0" smtClean="0"/>
              <a:t>IT-2105 page 8:</a:t>
            </a:r>
            <a:endParaRPr lang="en-US" sz="2000" dirty="0">
              <a:solidFill>
                <a:srgbClr val="FF0000"/>
              </a:solidFill>
            </a:endParaRPr>
          </a:p>
          <a:p>
            <a:pPr marL="0" indent="0">
              <a:buNone/>
            </a:pPr>
            <a:endParaRPr lang="en-US" sz="2000" dirty="0"/>
          </a:p>
          <a:p>
            <a:pPr marL="0" lvl="0" indent="0">
              <a:buNone/>
            </a:pPr>
            <a:endParaRPr lang="en-US" sz="2000" b="1" dirty="0">
              <a:solidFill>
                <a:srgbClr val="000000"/>
              </a:solidFill>
            </a:endParaRPr>
          </a:p>
          <a:p>
            <a:pPr marL="0" lvl="0" indent="0">
              <a:buNone/>
            </a:pPr>
            <a:endParaRPr lang="en-US" sz="2000" b="1" dirty="0">
              <a:solidFill>
                <a:srgbClr val="000000"/>
              </a:solidFill>
            </a:endParaRPr>
          </a:p>
          <a:p>
            <a:endParaRPr lang="en-US" dirty="0"/>
          </a:p>
        </p:txBody>
      </p:sp>
      <p:sp>
        <p:nvSpPr>
          <p:cNvPr id="5" name="Rectangle 2"/>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5"/>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4" name="Picture 3"/>
          <p:cNvPicPr>
            <a:picLocks noChangeAspect="1"/>
          </p:cNvPicPr>
          <p:nvPr/>
        </p:nvPicPr>
        <p:blipFill>
          <a:blip r:embed="rId2"/>
          <a:stretch>
            <a:fillRect/>
          </a:stretch>
        </p:blipFill>
        <p:spPr>
          <a:xfrm>
            <a:off x="1433512" y="2446021"/>
            <a:ext cx="6276975" cy="3491792"/>
          </a:xfrm>
          <a:prstGeom prst="rect">
            <a:avLst/>
          </a:prstGeom>
        </p:spPr>
      </p:pic>
    </p:spTree>
    <p:extLst>
      <p:ext uri="{BB962C8B-B14F-4D97-AF65-F5344CB8AC3E}">
        <p14:creationId xmlns:p14="http://schemas.microsoft.com/office/powerpoint/2010/main" val="2011847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7322"/>
            <a:ext cx="7772400" cy="787078"/>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381965" y="968415"/>
            <a:ext cx="8322197" cy="5089003"/>
          </a:xfrm>
        </p:spPr>
        <p:txBody>
          <a:bodyPr/>
          <a:lstStyle/>
          <a:p>
            <a:pPr marL="0" lvl="0" indent="0">
              <a:buNone/>
            </a:pPr>
            <a:r>
              <a:rPr lang="en-US" sz="2000" b="1" dirty="0">
                <a:solidFill>
                  <a:srgbClr val="000000"/>
                </a:solidFill>
              </a:rPr>
              <a:t>Step 3, cont’d -  Calculate </a:t>
            </a:r>
            <a:r>
              <a:rPr lang="en-US" sz="2000" b="1" dirty="0" smtClean="0">
                <a:solidFill>
                  <a:srgbClr val="000000"/>
                </a:solidFill>
              </a:rPr>
              <a:t>2019 estimated tax on </a:t>
            </a:r>
            <a:r>
              <a:rPr lang="en-US" sz="2000" b="1" dirty="0">
                <a:solidFill>
                  <a:srgbClr val="000000"/>
                </a:solidFill>
              </a:rPr>
              <a:t>New York State </a:t>
            </a:r>
            <a:r>
              <a:rPr lang="en-US" sz="2000" b="1" dirty="0" smtClean="0">
                <a:solidFill>
                  <a:srgbClr val="000000"/>
                </a:solidFill>
              </a:rPr>
              <a:t>taxable income of $</a:t>
            </a:r>
            <a:r>
              <a:rPr lang="en-US" sz="2000" b="1" dirty="0" smtClean="0"/>
              <a:t>20,750</a:t>
            </a:r>
          </a:p>
          <a:p>
            <a:pPr marL="0" lvl="0" indent="0">
              <a:buNone/>
            </a:pPr>
            <a:endParaRPr lang="en-US" sz="2000" b="1" dirty="0">
              <a:solidFill>
                <a:srgbClr val="000000"/>
              </a:solidFill>
            </a:endParaRPr>
          </a:p>
          <a:p>
            <a:pPr marL="0" indent="0">
              <a:buNone/>
            </a:pPr>
            <a:r>
              <a:rPr lang="en-US" sz="2000" dirty="0"/>
              <a:t>From Form IT-2105 page 8:</a:t>
            </a:r>
          </a:p>
          <a:p>
            <a:pPr marL="0" indent="0">
              <a:buNone/>
            </a:pPr>
            <a:r>
              <a:rPr lang="en-US" sz="2000" dirty="0" smtClean="0"/>
              <a:t>Single and married filing separately chart:</a:t>
            </a:r>
          </a:p>
          <a:p>
            <a:pPr marL="0" indent="0">
              <a:buNone/>
            </a:pPr>
            <a:endParaRPr lang="en-US" sz="2000" dirty="0"/>
          </a:p>
          <a:p>
            <a:pPr marL="0" indent="0">
              <a:buNone/>
            </a:pPr>
            <a:r>
              <a:rPr lang="en-US" sz="2000" dirty="0" smtClean="0"/>
              <a:t>$600.00 </a:t>
            </a:r>
            <a:r>
              <a:rPr lang="en-US" sz="2000" dirty="0"/>
              <a:t>+ </a:t>
            </a:r>
          </a:p>
          <a:p>
            <a:pPr marL="0" indent="0">
              <a:buNone/>
            </a:pPr>
            <a:r>
              <a:rPr lang="en-US" sz="2000" dirty="0" smtClean="0"/>
              <a:t>($20,750 -$13,900) </a:t>
            </a:r>
            <a:r>
              <a:rPr lang="en-US" sz="2000" dirty="0"/>
              <a:t>x </a:t>
            </a:r>
            <a:r>
              <a:rPr lang="en-US" sz="2000" dirty="0" smtClean="0"/>
              <a:t>5.9%  </a:t>
            </a:r>
            <a:r>
              <a:rPr lang="en-US" sz="2000" dirty="0"/>
              <a:t>which equals </a:t>
            </a:r>
            <a:r>
              <a:rPr lang="en-US" sz="2000" dirty="0" smtClean="0"/>
              <a:t>$6,850 </a:t>
            </a:r>
            <a:r>
              <a:rPr lang="en-US" sz="2000" dirty="0"/>
              <a:t>x </a:t>
            </a:r>
            <a:r>
              <a:rPr lang="en-US" sz="2000" dirty="0" smtClean="0"/>
              <a:t>5.9% </a:t>
            </a:r>
            <a:r>
              <a:rPr lang="en-US" sz="2000" dirty="0"/>
              <a:t>= </a:t>
            </a:r>
            <a:r>
              <a:rPr lang="en-US" sz="2000" dirty="0" smtClean="0"/>
              <a:t>$404.15</a:t>
            </a:r>
          </a:p>
          <a:p>
            <a:pPr marL="0" indent="0">
              <a:buNone/>
            </a:pPr>
            <a:r>
              <a:rPr lang="en-US" sz="2000" dirty="0" smtClean="0"/>
              <a:t>So</a:t>
            </a:r>
            <a:r>
              <a:rPr lang="en-US" sz="2000" dirty="0"/>
              <a:t>, </a:t>
            </a:r>
            <a:r>
              <a:rPr lang="en-US" sz="2000" dirty="0" smtClean="0"/>
              <a:t>$600 </a:t>
            </a:r>
            <a:r>
              <a:rPr lang="en-US" sz="2000" dirty="0"/>
              <a:t>+ </a:t>
            </a:r>
            <a:r>
              <a:rPr lang="en-US" sz="2000" dirty="0" smtClean="0"/>
              <a:t>$404.15 </a:t>
            </a:r>
            <a:r>
              <a:rPr lang="en-US" sz="2000" dirty="0"/>
              <a:t>= $</a:t>
            </a:r>
            <a:r>
              <a:rPr lang="en-US" sz="2000" dirty="0" smtClean="0"/>
              <a:t>1,004.15.  </a:t>
            </a:r>
            <a:r>
              <a:rPr lang="en-US" sz="2000" dirty="0"/>
              <a:t>Anne’s estimated </a:t>
            </a:r>
            <a:r>
              <a:rPr lang="en-US" sz="2000" dirty="0" smtClean="0"/>
              <a:t>New York State </a:t>
            </a:r>
            <a:r>
              <a:rPr lang="en-US" sz="2000" dirty="0"/>
              <a:t>income tax on her </a:t>
            </a:r>
            <a:r>
              <a:rPr lang="en-US" sz="2000" dirty="0" smtClean="0"/>
              <a:t>2019 </a:t>
            </a:r>
            <a:r>
              <a:rPr lang="en-US" sz="2000" dirty="0"/>
              <a:t>assistantship is $</a:t>
            </a:r>
            <a:r>
              <a:rPr lang="en-US" sz="2000" dirty="0" smtClean="0"/>
              <a:t>1,004.</a:t>
            </a:r>
            <a:endParaRPr lang="en-US" sz="2000" dirty="0"/>
          </a:p>
          <a:p>
            <a:endParaRPr lang="en-US" dirty="0"/>
          </a:p>
        </p:txBody>
      </p:sp>
    </p:spTree>
    <p:extLst>
      <p:ext uri="{BB962C8B-B14F-4D97-AF65-F5344CB8AC3E}">
        <p14:creationId xmlns:p14="http://schemas.microsoft.com/office/powerpoint/2010/main" val="3167963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267183"/>
            <a:ext cx="7772400" cy="832412"/>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358815" y="1099595"/>
            <a:ext cx="8449519" cy="4996405"/>
          </a:xfrm>
        </p:spPr>
        <p:txBody>
          <a:bodyPr/>
          <a:lstStyle/>
          <a:p>
            <a:pPr marL="0" lvl="0" indent="0">
              <a:buNone/>
            </a:pPr>
            <a:r>
              <a:rPr lang="en-US" sz="2000" b="1" dirty="0">
                <a:solidFill>
                  <a:srgbClr val="000000"/>
                </a:solidFill>
              </a:rPr>
              <a:t>Step 3, cont’d -  Calculate </a:t>
            </a:r>
            <a:r>
              <a:rPr lang="en-US" sz="2000" b="1" dirty="0" smtClean="0">
                <a:solidFill>
                  <a:srgbClr val="000000"/>
                </a:solidFill>
              </a:rPr>
              <a:t>2019 </a:t>
            </a:r>
            <a:r>
              <a:rPr lang="en-US" sz="2000" b="1" dirty="0">
                <a:solidFill>
                  <a:srgbClr val="000000"/>
                </a:solidFill>
              </a:rPr>
              <a:t>estimated tax on New York State taxable income of $</a:t>
            </a:r>
            <a:r>
              <a:rPr lang="en-US" sz="2000" b="1" dirty="0"/>
              <a:t>20,750</a:t>
            </a:r>
          </a:p>
          <a:p>
            <a:pPr marL="0" indent="0">
              <a:buNone/>
            </a:pPr>
            <a:r>
              <a:rPr lang="en-US" sz="2000" dirty="0" smtClean="0"/>
              <a:t>If Anne pays the $1,004 when she files her 2019 income tax return (in 2020), she could be subject to an estimated tax penalty for not paying her New York State income taxes on a timely basis.</a:t>
            </a:r>
          </a:p>
          <a:p>
            <a:pPr marL="0" indent="0">
              <a:buNone/>
            </a:pPr>
            <a:endParaRPr lang="en-US" sz="2000" dirty="0"/>
          </a:p>
          <a:p>
            <a:pPr marL="0" indent="0">
              <a:buNone/>
            </a:pPr>
            <a:r>
              <a:rPr lang="en-US" sz="2000" dirty="0" smtClean="0"/>
              <a:t>To avoid estimated tax penalty, must pay the lesser of:</a:t>
            </a:r>
          </a:p>
          <a:p>
            <a:pPr marL="0" indent="0">
              <a:buNone/>
            </a:pPr>
            <a:r>
              <a:rPr lang="en-US" sz="2000" dirty="0" smtClean="0"/>
              <a:t>90% of 2019 estimated tax ($1004) = $904</a:t>
            </a:r>
          </a:p>
          <a:p>
            <a:pPr marL="0" indent="0">
              <a:buNone/>
            </a:pPr>
            <a:r>
              <a:rPr lang="en-US" sz="2000" dirty="0" smtClean="0"/>
              <a:t>100% of 2018 tax = $1089</a:t>
            </a:r>
          </a:p>
          <a:p>
            <a:pPr marL="0" indent="0">
              <a:buNone/>
            </a:pPr>
            <a:endParaRPr lang="en-US" sz="2000" dirty="0"/>
          </a:p>
          <a:p>
            <a:pPr marL="0" indent="0">
              <a:buNone/>
            </a:pPr>
            <a:r>
              <a:rPr lang="en-US" sz="2000" dirty="0" smtClean="0"/>
              <a:t>So, Anne must pay in $904 at minimum in 2019 as estimated tax payments ($1,004 if she wants to avoid paying New York State income tax again when she files her 2019 return).</a:t>
            </a:r>
            <a:endParaRPr lang="en-US" sz="2000" dirty="0"/>
          </a:p>
        </p:txBody>
      </p:sp>
    </p:spTree>
    <p:extLst>
      <p:ext uri="{BB962C8B-B14F-4D97-AF65-F5344CB8AC3E}">
        <p14:creationId xmlns:p14="http://schemas.microsoft.com/office/powerpoint/2010/main" val="1521508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8344"/>
            <a:ext cx="7772400" cy="752355"/>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486137" y="960700"/>
            <a:ext cx="8310622" cy="4653022"/>
          </a:xfrm>
        </p:spPr>
        <p:txBody>
          <a:bodyPr/>
          <a:lstStyle/>
          <a:p>
            <a:pPr marL="0" indent="0">
              <a:buNone/>
            </a:pPr>
            <a:endParaRPr lang="en-US" sz="2000" dirty="0" smtClean="0"/>
          </a:p>
          <a:p>
            <a:pPr marL="0" indent="0">
              <a:buNone/>
            </a:pPr>
            <a:r>
              <a:rPr lang="en-US" sz="2000" dirty="0" smtClean="0"/>
              <a:t>ESTIMATED </a:t>
            </a:r>
            <a:r>
              <a:rPr lang="en-US" sz="2000" dirty="0"/>
              <a:t>TAX DUE DATES FOR </a:t>
            </a:r>
            <a:r>
              <a:rPr lang="en-US" sz="2000" dirty="0" smtClean="0"/>
              <a:t>2019</a:t>
            </a:r>
            <a:endParaRPr lang="en-US" sz="2000" dirty="0"/>
          </a:p>
          <a:p>
            <a:pPr marL="0" indent="0">
              <a:buNone/>
            </a:pPr>
            <a:r>
              <a:rPr lang="en-US" sz="2000" dirty="0"/>
              <a:t>	Quarter 1 – April </a:t>
            </a:r>
            <a:r>
              <a:rPr lang="en-US" sz="2000" dirty="0" smtClean="0"/>
              <a:t>15, 2019</a:t>
            </a:r>
            <a:endParaRPr lang="en-US" sz="2000" dirty="0"/>
          </a:p>
          <a:p>
            <a:pPr marL="0" indent="0">
              <a:buNone/>
            </a:pPr>
            <a:r>
              <a:rPr lang="en-US" sz="2000" dirty="0"/>
              <a:t>	Quarter 2 – June </a:t>
            </a:r>
            <a:r>
              <a:rPr lang="en-US" sz="2000" dirty="0" smtClean="0"/>
              <a:t>17, 2018</a:t>
            </a:r>
            <a:endParaRPr lang="en-US" sz="2000" dirty="0"/>
          </a:p>
          <a:p>
            <a:pPr marL="0" indent="0">
              <a:buNone/>
            </a:pPr>
            <a:r>
              <a:rPr lang="en-US" sz="2000" dirty="0"/>
              <a:t>	Quarter 3 – September </a:t>
            </a:r>
            <a:r>
              <a:rPr lang="en-US" sz="2000" dirty="0" smtClean="0"/>
              <a:t>16, 2019</a:t>
            </a:r>
            <a:endParaRPr lang="en-US" sz="2000" dirty="0"/>
          </a:p>
          <a:p>
            <a:pPr marL="0" indent="0">
              <a:buNone/>
            </a:pPr>
            <a:r>
              <a:rPr lang="en-US" sz="2000" dirty="0"/>
              <a:t>	Quarter 4 – January 15, </a:t>
            </a:r>
            <a:r>
              <a:rPr lang="en-US" sz="2000" dirty="0" smtClean="0"/>
              <a:t>2020</a:t>
            </a:r>
            <a:endParaRPr lang="en-US" sz="2000" dirty="0"/>
          </a:p>
          <a:p>
            <a:pPr marL="0" indent="0">
              <a:buNone/>
            </a:pPr>
            <a:endParaRPr lang="en-US" sz="2000" dirty="0" smtClean="0"/>
          </a:p>
          <a:p>
            <a:pPr marL="0" indent="0">
              <a:buNone/>
            </a:pPr>
            <a:endParaRPr lang="en-US" sz="2000" dirty="0"/>
          </a:p>
          <a:p>
            <a:pPr marL="0" indent="0">
              <a:buNone/>
            </a:pPr>
            <a:r>
              <a:rPr lang="en-US" sz="2000" dirty="0"/>
              <a:t>Anne decides she is going to pay in</a:t>
            </a:r>
            <a:r>
              <a:rPr lang="en-US" sz="2000" dirty="0">
                <a:solidFill>
                  <a:srgbClr val="FF0000"/>
                </a:solidFill>
              </a:rPr>
              <a:t> </a:t>
            </a:r>
            <a:r>
              <a:rPr lang="en-US" sz="2000" dirty="0" smtClean="0"/>
              <a:t>$1,004 </a:t>
            </a:r>
            <a:r>
              <a:rPr lang="en-US" sz="2000" dirty="0"/>
              <a:t>for her estimated </a:t>
            </a:r>
            <a:r>
              <a:rPr lang="en-US" sz="2000" dirty="0" smtClean="0"/>
              <a:t>2019 New York State income </a:t>
            </a:r>
            <a:r>
              <a:rPr lang="en-US" sz="2000" dirty="0"/>
              <a:t>taxes.  She pays </a:t>
            </a:r>
            <a:r>
              <a:rPr lang="en-US" sz="2000" dirty="0" smtClean="0"/>
              <a:t>$251 </a:t>
            </a:r>
            <a:r>
              <a:rPr lang="en-US" sz="2000" dirty="0"/>
              <a:t>each quarter by the due dates above.</a:t>
            </a:r>
          </a:p>
          <a:p>
            <a:pPr marL="0" indent="0">
              <a:buNone/>
            </a:pPr>
            <a:endParaRPr lang="en-US" dirty="0"/>
          </a:p>
        </p:txBody>
      </p:sp>
    </p:spTree>
    <p:extLst>
      <p:ext uri="{BB962C8B-B14F-4D97-AF65-F5344CB8AC3E}">
        <p14:creationId xmlns:p14="http://schemas.microsoft.com/office/powerpoint/2010/main" val="1285369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2222"/>
            <a:ext cx="7772400" cy="553156"/>
          </a:xfrm>
        </p:spPr>
        <p:txBody>
          <a:bodyPr/>
          <a:lstStyle/>
          <a:p>
            <a:r>
              <a:rPr lang="en-US" sz="2800" b="1" dirty="0"/>
              <a:t>Calculate Your </a:t>
            </a:r>
            <a:r>
              <a:rPr lang="en-US" sz="2800" b="1" dirty="0" smtClean="0"/>
              <a:t>2019 </a:t>
            </a:r>
            <a:r>
              <a:rPr lang="en-US" sz="2800" b="1" dirty="0"/>
              <a:t>Estimated Tax Payments</a:t>
            </a:r>
          </a:p>
        </p:txBody>
      </p:sp>
      <p:sp>
        <p:nvSpPr>
          <p:cNvPr id="3" name="Content Placeholder 2"/>
          <p:cNvSpPr>
            <a:spLocks noGrp="1"/>
          </p:cNvSpPr>
          <p:nvPr>
            <p:ph idx="1"/>
          </p:nvPr>
        </p:nvSpPr>
        <p:spPr>
          <a:xfrm>
            <a:off x="162873" y="914399"/>
            <a:ext cx="8836747" cy="4989689"/>
          </a:xfrm>
        </p:spPr>
        <p:txBody>
          <a:bodyPr/>
          <a:lstStyle/>
          <a:p>
            <a:pPr marL="342900" lvl="1" indent="-342900"/>
            <a:r>
              <a:rPr lang="en-US" sz="2400" b="1" dirty="0" smtClean="0"/>
              <a:t>How to make </a:t>
            </a:r>
            <a:r>
              <a:rPr lang="en-US" sz="2400" b="1" u="sng" dirty="0" smtClean="0"/>
              <a:t>IRS</a:t>
            </a:r>
            <a:r>
              <a:rPr lang="en-US" sz="2400" b="1" dirty="0" smtClean="0"/>
              <a:t> estimated </a:t>
            </a:r>
            <a:r>
              <a:rPr lang="en-US" sz="2400" b="1" dirty="0"/>
              <a:t>quarterly tax </a:t>
            </a:r>
            <a:r>
              <a:rPr lang="en-US" sz="2400" b="1" dirty="0" smtClean="0"/>
              <a:t>payments</a:t>
            </a:r>
            <a:endParaRPr lang="en-US" sz="2400" b="1" dirty="0"/>
          </a:p>
          <a:p>
            <a:pPr marL="914400" lvl="1" indent="-457200">
              <a:buFont typeface="+mj-lt"/>
              <a:buAutoNum type="arabicPeriod"/>
            </a:pPr>
            <a:r>
              <a:rPr lang="en-US" sz="2000" dirty="0" smtClean="0"/>
              <a:t>Mail </a:t>
            </a:r>
            <a:r>
              <a:rPr lang="en-US" sz="2000" dirty="0"/>
              <a:t>y</a:t>
            </a:r>
            <a:r>
              <a:rPr lang="en-US" sz="2000" dirty="0" smtClean="0"/>
              <a:t>our payment </a:t>
            </a:r>
            <a:r>
              <a:rPr lang="en-US" sz="2000" dirty="0"/>
              <a:t>(check or money order) with </a:t>
            </a:r>
            <a:r>
              <a:rPr lang="en-US" sz="2000" dirty="0" smtClean="0"/>
              <a:t>payment </a:t>
            </a:r>
            <a:r>
              <a:rPr lang="en-US" sz="2000" dirty="0"/>
              <a:t>v</a:t>
            </a:r>
            <a:r>
              <a:rPr lang="en-US" sz="2000" dirty="0" smtClean="0"/>
              <a:t>oucher (IRS Form 1040-ES, Vouchers 1-4)	</a:t>
            </a:r>
            <a:endParaRPr lang="en-US" sz="1000" dirty="0" smtClean="0"/>
          </a:p>
          <a:p>
            <a:pPr marL="914400" lvl="1" indent="-457200">
              <a:buFont typeface="+mj-lt"/>
              <a:buAutoNum type="arabicPeriod" startAt="2"/>
            </a:pPr>
            <a:r>
              <a:rPr lang="en-US" sz="2000" dirty="0" smtClean="0"/>
              <a:t>Pay </a:t>
            </a:r>
            <a:r>
              <a:rPr lang="en-US" sz="2000" dirty="0"/>
              <a:t>o</a:t>
            </a:r>
            <a:r>
              <a:rPr lang="en-US" sz="2000" dirty="0" smtClean="0"/>
              <a:t>nline at </a:t>
            </a:r>
            <a:r>
              <a:rPr lang="en-US" sz="2000" dirty="0" smtClean="0">
                <a:hlinkClick r:id="rId3"/>
              </a:rPr>
              <a:t>www.irs.gov</a:t>
            </a:r>
            <a:r>
              <a:rPr lang="en-US" sz="2000" dirty="0" smtClean="0"/>
              <a:t> website or using IRS2Go App –</a:t>
            </a:r>
          </a:p>
          <a:p>
            <a:pPr marL="1200150" lvl="2" indent="-342900">
              <a:buFont typeface="+mj-lt"/>
              <a:buAutoNum type="alphaLcParenR"/>
            </a:pPr>
            <a:r>
              <a:rPr lang="en-US" sz="2000" dirty="0"/>
              <a:t>Through IRS Direct Pay – pay directly from your bank account </a:t>
            </a:r>
          </a:p>
          <a:p>
            <a:pPr marL="1200150" lvl="2" indent="-342900">
              <a:buFont typeface="+mj-lt"/>
              <a:buAutoNum type="alphaLcParenR"/>
            </a:pPr>
            <a:r>
              <a:rPr lang="en-US" sz="2000" dirty="0"/>
              <a:t>Pay with credit </a:t>
            </a:r>
            <a:r>
              <a:rPr lang="en-US" sz="2000" dirty="0" smtClean="0"/>
              <a:t>card – through processor (requires fee)</a:t>
            </a:r>
          </a:p>
          <a:p>
            <a:pPr marL="342900" lvl="1" indent="-342900"/>
            <a:r>
              <a:rPr lang="en-US" sz="2400" b="1" dirty="0"/>
              <a:t>How to make </a:t>
            </a:r>
            <a:r>
              <a:rPr lang="en-US" sz="2400" b="1" u="sng" dirty="0" smtClean="0"/>
              <a:t>NYS</a:t>
            </a:r>
            <a:r>
              <a:rPr lang="en-US" sz="2400" b="1" dirty="0" smtClean="0"/>
              <a:t> </a:t>
            </a:r>
            <a:r>
              <a:rPr lang="en-US" sz="2400" b="1" dirty="0"/>
              <a:t>estimated quarterly tax payments</a:t>
            </a:r>
          </a:p>
          <a:p>
            <a:pPr marL="914400" lvl="1" indent="-457200">
              <a:buFont typeface="+mj-lt"/>
              <a:buAutoNum type="arabicPeriod"/>
            </a:pPr>
            <a:r>
              <a:rPr lang="en-US" sz="2000" dirty="0"/>
              <a:t>Mail your payment (check or money order) with payment voucher </a:t>
            </a:r>
            <a:r>
              <a:rPr lang="en-US" sz="2000" dirty="0" smtClean="0"/>
              <a:t>(NY </a:t>
            </a:r>
            <a:r>
              <a:rPr lang="en-US" sz="2000" dirty="0"/>
              <a:t>Form </a:t>
            </a:r>
            <a:r>
              <a:rPr lang="en-US" sz="2000" dirty="0" smtClean="0"/>
              <a:t>IT-2105, Voucher)</a:t>
            </a:r>
            <a:r>
              <a:rPr lang="en-US" sz="2000" dirty="0"/>
              <a:t>	</a:t>
            </a:r>
            <a:endParaRPr lang="en-US" sz="800" dirty="0"/>
          </a:p>
          <a:p>
            <a:pPr marL="914400" lvl="1" indent="-457200">
              <a:buFont typeface="+mj-lt"/>
              <a:buAutoNum type="arabicPeriod" startAt="2"/>
            </a:pPr>
            <a:r>
              <a:rPr lang="en-US" sz="2000" dirty="0"/>
              <a:t>Pay online at </a:t>
            </a:r>
            <a:r>
              <a:rPr lang="en-US" sz="2000" dirty="0" smtClean="0">
                <a:hlinkClick r:id="rId4"/>
              </a:rPr>
              <a:t>www.tax.ny.gov</a:t>
            </a:r>
            <a:r>
              <a:rPr lang="en-US" sz="2000" dirty="0" smtClean="0"/>
              <a:t> </a:t>
            </a:r>
            <a:r>
              <a:rPr lang="en-US" sz="2000" dirty="0"/>
              <a:t>website </a:t>
            </a:r>
            <a:r>
              <a:rPr lang="en-US" sz="2000" dirty="0" smtClean="0"/>
              <a:t>(need to create Online Services account)</a:t>
            </a:r>
            <a:endParaRPr lang="en-US" sz="2000" dirty="0"/>
          </a:p>
          <a:p>
            <a:pPr marL="1200150" lvl="2" indent="-342900">
              <a:buFont typeface="+mj-lt"/>
              <a:buAutoNum type="alphaLcParenR"/>
            </a:pPr>
            <a:r>
              <a:rPr lang="en-US" sz="2000" dirty="0" smtClean="0"/>
              <a:t>Pay </a:t>
            </a:r>
            <a:r>
              <a:rPr lang="en-US" sz="2000" dirty="0"/>
              <a:t>directly from your bank account </a:t>
            </a:r>
          </a:p>
          <a:p>
            <a:pPr marL="1200150" lvl="2" indent="-342900">
              <a:buFont typeface="+mj-lt"/>
              <a:buAutoNum type="alphaLcParenR"/>
            </a:pPr>
            <a:r>
              <a:rPr lang="en-US" sz="2000" dirty="0"/>
              <a:t>Pay with credit card – through processor (requires fee)</a:t>
            </a:r>
          </a:p>
          <a:p>
            <a:pPr marL="1314450" lvl="3" indent="0">
              <a:buNone/>
            </a:pPr>
            <a:endParaRPr lang="en-US" dirty="0"/>
          </a:p>
          <a:p>
            <a:pPr marL="457200" lvl="1" indent="0">
              <a:buNone/>
            </a:pPr>
            <a:endParaRPr lang="en-US" sz="2000" dirty="0" smtClean="0"/>
          </a:p>
          <a:p>
            <a:pPr marL="914400" lvl="2" indent="0">
              <a:buNone/>
            </a:pPr>
            <a:endParaRPr lang="en-US" sz="1600" dirty="0" smtClean="0"/>
          </a:p>
        </p:txBody>
      </p:sp>
    </p:spTree>
    <p:extLst>
      <p:ext uri="{BB962C8B-B14F-4D97-AF65-F5344CB8AC3E}">
        <p14:creationId xmlns:p14="http://schemas.microsoft.com/office/powerpoint/2010/main" val="3749342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smtClean="0"/>
              <a:t>Resources</a:t>
            </a:r>
            <a:endParaRPr lang="en-US" dirty="0"/>
          </a:p>
        </p:txBody>
      </p:sp>
      <p:sp>
        <p:nvSpPr>
          <p:cNvPr id="3" name="Content Placeholder 2"/>
          <p:cNvSpPr>
            <a:spLocks noGrp="1"/>
          </p:cNvSpPr>
          <p:nvPr>
            <p:ph idx="1"/>
          </p:nvPr>
        </p:nvSpPr>
        <p:spPr>
          <a:xfrm>
            <a:off x="162873" y="933651"/>
            <a:ext cx="8836747" cy="5188016"/>
          </a:xfrm>
        </p:spPr>
        <p:txBody>
          <a:bodyPr/>
          <a:lstStyle/>
          <a:p>
            <a:r>
              <a:rPr lang="en-US" sz="2000" b="1" dirty="0" smtClean="0"/>
              <a:t>University of Rochester Graduate Student Tax Information on Provost’s website</a:t>
            </a:r>
          </a:p>
          <a:p>
            <a:endParaRPr lang="en-US" sz="1000" b="1" dirty="0" smtClean="0"/>
          </a:p>
          <a:p>
            <a:r>
              <a:rPr lang="en-US" sz="2000" b="1" dirty="0" smtClean="0"/>
              <a:t>IRS Publication 970 – Tax Benefits for Education:</a:t>
            </a:r>
          </a:p>
          <a:p>
            <a:pPr marL="0" indent="0">
              <a:buNone/>
            </a:pPr>
            <a:r>
              <a:rPr lang="en-US" sz="2000" b="1" dirty="0" smtClean="0"/>
              <a:t>	</a:t>
            </a:r>
            <a:r>
              <a:rPr lang="en-US" sz="2000" b="1" dirty="0">
                <a:hlinkClick r:id="rId3"/>
              </a:rPr>
              <a:t>https://www.irs.gov/pub/irs-pdf/p970.pdf</a:t>
            </a:r>
            <a:endParaRPr lang="en-US" sz="1000" b="1" dirty="0" smtClean="0"/>
          </a:p>
          <a:p>
            <a:r>
              <a:rPr lang="en-US" sz="2000" b="1" dirty="0" smtClean="0"/>
              <a:t>IRS Publication 505 – Tax Withholding and Estimated Tax for 2019:</a:t>
            </a:r>
          </a:p>
          <a:p>
            <a:pPr marL="0" indent="0">
              <a:buNone/>
            </a:pPr>
            <a:r>
              <a:rPr lang="en-US" sz="2000" b="1" dirty="0"/>
              <a:t>	</a:t>
            </a:r>
            <a:r>
              <a:rPr lang="en-US" sz="2000" b="1" dirty="0">
                <a:hlinkClick r:id="rId4"/>
              </a:rPr>
              <a:t>https://www.irs.gov/pub/irs-pdf/p505.pdf</a:t>
            </a:r>
            <a:endParaRPr lang="en-US" sz="1000" b="1" dirty="0" smtClean="0"/>
          </a:p>
          <a:p>
            <a:r>
              <a:rPr lang="en-US" sz="2000" b="1" dirty="0" smtClean="0"/>
              <a:t>IRS Form 1040-ES (Quarterly Tax Payments):</a:t>
            </a:r>
          </a:p>
          <a:p>
            <a:pPr marL="0" indent="0">
              <a:buNone/>
            </a:pPr>
            <a:r>
              <a:rPr lang="en-US" sz="2000" b="1" dirty="0" smtClean="0"/>
              <a:t>	</a:t>
            </a:r>
            <a:r>
              <a:rPr lang="en-US" sz="2000" b="1" dirty="0">
                <a:hlinkClick r:id="rId5"/>
              </a:rPr>
              <a:t>https://www.irs.gov/pub/irs-pdf/f1040es.pdf</a:t>
            </a:r>
            <a:endParaRPr lang="en-US" sz="1000" b="1" dirty="0" smtClean="0"/>
          </a:p>
          <a:p>
            <a:r>
              <a:rPr lang="en-US" sz="2000" b="1" dirty="0" smtClean="0"/>
              <a:t>NYS </a:t>
            </a:r>
            <a:r>
              <a:rPr lang="en-US" sz="2000" b="1" dirty="0"/>
              <a:t>Form </a:t>
            </a:r>
            <a:r>
              <a:rPr lang="en-US" sz="2000" b="1" dirty="0" smtClean="0"/>
              <a:t>IT-2105 </a:t>
            </a:r>
            <a:r>
              <a:rPr lang="en-US" sz="2000" b="1" dirty="0"/>
              <a:t>(Quarterly Tax Payments</a:t>
            </a:r>
            <a:r>
              <a:rPr lang="en-US" sz="2000" b="1" dirty="0" smtClean="0"/>
              <a:t>) and Instructions:</a:t>
            </a:r>
          </a:p>
          <a:p>
            <a:pPr marL="800100" lvl="2" indent="0">
              <a:buNone/>
            </a:pPr>
            <a:r>
              <a:rPr lang="en-US" sz="1200" b="1" dirty="0"/>
              <a:t>   </a:t>
            </a:r>
            <a:r>
              <a:rPr lang="en-US" sz="2000" b="1" dirty="0">
                <a:hlinkClick r:id="rId6"/>
              </a:rPr>
              <a:t>https://</a:t>
            </a:r>
            <a:r>
              <a:rPr lang="en-US" sz="2000" b="1" dirty="0" smtClean="0">
                <a:hlinkClick r:id="rId6"/>
              </a:rPr>
              <a:t>www.tax.ny.gov/pdf/current_forms/it/it2105i.pdf</a:t>
            </a:r>
            <a:endParaRPr lang="en-US" sz="2000" b="1" dirty="0" smtClean="0"/>
          </a:p>
          <a:p>
            <a:pPr marL="800100" lvl="2" indent="0">
              <a:buNone/>
            </a:pPr>
            <a:endParaRPr lang="en-US" sz="2000" b="1" dirty="0" smtClean="0">
              <a:solidFill>
                <a:srgbClr val="FF0000"/>
              </a:solidFill>
            </a:endParaRPr>
          </a:p>
        </p:txBody>
      </p:sp>
    </p:spTree>
    <p:extLst>
      <p:ext uri="{BB962C8B-B14F-4D97-AF65-F5344CB8AC3E}">
        <p14:creationId xmlns:p14="http://schemas.microsoft.com/office/powerpoint/2010/main" val="3014698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820586"/>
          </a:xfrm>
        </p:spPr>
        <p:txBody>
          <a:bodyPr/>
          <a:lstStyle/>
          <a:p>
            <a:r>
              <a:rPr lang="en-US" dirty="0" smtClean="0"/>
              <a:t/>
            </a:r>
            <a:br>
              <a:rPr lang="en-US" dirty="0" smtClean="0"/>
            </a:br>
            <a:r>
              <a:rPr lang="en-US" dirty="0" smtClean="0"/>
              <a:t>Tax Reporting:</a:t>
            </a:r>
            <a:br>
              <a:rPr lang="en-US" dirty="0" smtClean="0"/>
            </a:br>
            <a:r>
              <a:rPr lang="en-US" dirty="0" smtClean="0"/>
              <a:t/>
            </a:r>
            <a:br>
              <a:rPr lang="en-US" dirty="0" smtClean="0"/>
            </a:br>
            <a:r>
              <a:rPr lang="en-US" dirty="0" smtClean="0"/>
              <a:t>Nonresident </a:t>
            </a:r>
            <a:r>
              <a:rPr lang="en-US" dirty="0"/>
              <a:t>Aliens for Tax Purposes</a:t>
            </a:r>
          </a:p>
        </p:txBody>
      </p:sp>
    </p:spTree>
    <p:extLst>
      <p:ext uri="{BB962C8B-B14F-4D97-AF65-F5344CB8AC3E}">
        <p14:creationId xmlns:p14="http://schemas.microsoft.com/office/powerpoint/2010/main" val="546917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smtClean="0"/>
              <a:t>U.S. Citizens, Permanent Residents and </a:t>
            </a:r>
            <a:r>
              <a:rPr lang="en-US" sz="2800" b="1" dirty="0"/>
              <a:t>R</a:t>
            </a:r>
            <a:r>
              <a:rPr lang="en-US" sz="2800" b="1" dirty="0" smtClean="0"/>
              <a:t>esident Aliens for Tax Purposes – Tax Reporting</a:t>
            </a:r>
            <a:endParaRPr lang="en-US" sz="2800" b="1" dirty="0"/>
          </a:p>
        </p:txBody>
      </p:sp>
      <p:sp>
        <p:nvSpPr>
          <p:cNvPr id="3" name="Content Placeholder 2"/>
          <p:cNvSpPr>
            <a:spLocks noGrp="1"/>
          </p:cNvSpPr>
          <p:nvPr>
            <p:ph idx="1"/>
          </p:nvPr>
        </p:nvSpPr>
        <p:spPr>
          <a:xfrm>
            <a:off x="162873" y="1432559"/>
            <a:ext cx="8836747" cy="4689107"/>
          </a:xfrm>
        </p:spPr>
        <p:txBody>
          <a:bodyPr>
            <a:normAutofit/>
          </a:bodyPr>
          <a:lstStyle/>
          <a:p>
            <a:r>
              <a:rPr lang="en-US" sz="2400" dirty="0" smtClean="0"/>
              <a:t>Fellowships/assistantships are </a:t>
            </a:r>
            <a:r>
              <a:rPr lang="en-US" sz="2400" u="sng" dirty="0" smtClean="0"/>
              <a:t>not</a:t>
            </a:r>
            <a:r>
              <a:rPr lang="en-US" sz="2400" dirty="0" smtClean="0"/>
              <a:t> taxable if used for </a:t>
            </a:r>
            <a:r>
              <a:rPr lang="en-US" sz="2400" u="sng" dirty="0" smtClean="0"/>
              <a:t>qualified</a:t>
            </a:r>
            <a:r>
              <a:rPr lang="en-US" sz="2400" dirty="0" smtClean="0"/>
              <a:t> expenditures.</a:t>
            </a:r>
          </a:p>
          <a:p>
            <a:pPr lvl="2">
              <a:buFont typeface="Arial" panose="020B0604020202020204" pitchFamily="34" charset="0"/>
              <a:buChar char="•"/>
            </a:pPr>
            <a:r>
              <a:rPr lang="en-US" b="1" dirty="0" smtClean="0"/>
              <a:t>Qualified</a:t>
            </a:r>
            <a:r>
              <a:rPr lang="en-US" dirty="0" smtClean="0"/>
              <a:t> </a:t>
            </a:r>
            <a:r>
              <a:rPr lang="en-US" dirty="0"/>
              <a:t>expenditures – candidate for degree and amount used for </a:t>
            </a:r>
            <a:r>
              <a:rPr lang="en-US" dirty="0" smtClean="0"/>
              <a:t>tuition or fees</a:t>
            </a:r>
            <a:r>
              <a:rPr lang="en-US" dirty="0"/>
              <a:t>, books, supplies and equipment required for </a:t>
            </a:r>
            <a:r>
              <a:rPr lang="en-US" dirty="0" smtClean="0"/>
              <a:t>courses</a:t>
            </a:r>
          </a:p>
          <a:p>
            <a:pPr marL="914400" lvl="2" indent="0">
              <a:buNone/>
            </a:pPr>
            <a:endParaRPr lang="en-US" dirty="0" smtClean="0"/>
          </a:p>
          <a:p>
            <a:pPr>
              <a:buFont typeface="Wingdings" panose="05000000000000000000" pitchFamily="2" charset="2"/>
              <a:buChar char="§"/>
            </a:pPr>
            <a:r>
              <a:rPr lang="en-US" sz="2400" dirty="0"/>
              <a:t>Fellowships/assistantships </a:t>
            </a:r>
            <a:r>
              <a:rPr lang="en-US" sz="2400" u="sng" dirty="0"/>
              <a:t>are</a:t>
            </a:r>
            <a:r>
              <a:rPr lang="en-US" sz="2400" dirty="0"/>
              <a:t> taxable if used for </a:t>
            </a:r>
            <a:r>
              <a:rPr lang="en-US" sz="2400" u="sng" dirty="0"/>
              <a:t>non-qualified</a:t>
            </a:r>
            <a:r>
              <a:rPr lang="en-US" sz="2400" dirty="0"/>
              <a:t> expenditures.</a:t>
            </a:r>
          </a:p>
          <a:p>
            <a:pPr lvl="2">
              <a:buFont typeface="Arial" panose="020B0604020202020204" pitchFamily="34" charset="0"/>
              <a:buChar char="•"/>
            </a:pPr>
            <a:r>
              <a:rPr lang="en-US" b="1" dirty="0" smtClean="0"/>
              <a:t>Nonqualified</a:t>
            </a:r>
            <a:r>
              <a:rPr lang="en-US" dirty="0" smtClean="0"/>
              <a:t> </a:t>
            </a:r>
            <a:r>
              <a:rPr lang="en-US" dirty="0"/>
              <a:t>expenditures – amounts used for room, board, travel, equipment, living expenses not required as part of </a:t>
            </a:r>
            <a:r>
              <a:rPr lang="en-US" dirty="0" smtClean="0"/>
              <a:t>education</a:t>
            </a:r>
          </a:p>
          <a:p>
            <a:endParaRPr lang="en-US" sz="2000" dirty="0"/>
          </a:p>
        </p:txBody>
      </p:sp>
    </p:spTree>
    <p:extLst>
      <p:ext uri="{BB962C8B-B14F-4D97-AF65-F5344CB8AC3E}">
        <p14:creationId xmlns:p14="http://schemas.microsoft.com/office/powerpoint/2010/main" val="2931698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4466"/>
            <a:ext cx="7772400" cy="717754"/>
          </a:xfrm>
        </p:spPr>
        <p:txBody>
          <a:bodyPr/>
          <a:lstStyle/>
          <a:p>
            <a:r>
              <a:rPr lang="en-US" sz="2800" b="1" dirty="0"/>
              <a:t>Non-Resident Aliens for Tax Purposes</a:t>
            </a:r>
            <a:endParaRPr lang="en-US" sz="2800" dirty="0"/>
          </a:p>
        </p:txBody>
      </p:sp>
      <p:sp>
        <p:nvSpPr>
          <p:cNvPr id="3" name="Content Placeholder 2"/>
          <p:cNvSpPr>
            <a:spLocks noGrp="1"/>
          </p:cNvSpPr>
          <p:nvPr>
            <p:ph idx="1"/>
          </p:nvPr>
        </p:nvSpPr>
        <p:spPr>
          <a:xfrm>
            <a:off x="685800" y="1170039"/>
            <a:ext cx="7772400" cy="4925961"/>
          </a:xfrm>
        </p:spPr>
        <p:txBody>
          <a:bodyPr/>
          <a:lstStyle/>
          <a:p>
            <a:r>
              <a:rPr lang="en-US" sz="2200" b="1" dirty="0" smtClean="0"/>
              <a:t>Review email </a:t>
            </a:r>
            <a:r>
              <a:rPr lang="en-US" sz="2200" b="1" dirty="0"/>
              <a:t>"Welcome to GLACIER Tax Prep" sent from GLACIER with details on how to access </a:t>
            </a:r>
            <a:r>
              <a:rPr lang="en-US" sz="2200" b="1" dirty="0" smtClean="0"/>
              <a:t>GTP.</a:t>
            </a:r>
            <a:endParaRPr lang="en-US" sz="2200" b="1" dirty="0"/>
          </a:p>
          <a:p>
            <a:pPr marL="1280160">
              <a:buFont typeface="Wingdings" panose="05000000000000000000" pitchFamily="2" charset="2"/>
              <a:buChar char="§"/>
            </a:pPr>
            <a:r>
              <a:rPr lang="en-US" sz="2000" dirty="0" smtClean="0"/>
              <a:t>The </a:t>
            </a:r>
            <a:r>
              <a:rPr lang="en-US" sz="2000" dirty="0"/>
              <a:t>GTP System is available </a:t>
            </a:r>
            <a:r>
              <a:rPr lang="en-US" sz="2000" dirty="0" smtClean="0"/>
              <a:t>to foreign national students </a:t>
            </a:r>
            <a:r>
              <a:rPr lang="en-US" sz="2000" dirty="0"/>
              <a:t>at </a:t>
            </a:r>
            <a:r>
              <a:rPr lang="en-US" sz="2000" dirty="0" smtClean="0"/>
              <a:t>	</a:t>
            </a:r>
            <a:r>
              <a:rPr lang="en-US" sz="2000" u="sng" dirty="0" smtClean="0">
                <a:hlinkClick r:id="rId2"/>
              </a:rPr>
              <a:t>www.glaciertax.com/login</a:t>
            </a:r>
            <a:r>
              <a:rPr lang="en-US" sz="2000" dirty="0" smtClean="0"/>
              <a:t> </a:t>
            </a:r>
            <a:r>
              <a:rPr lang="en-US" sz="2000" dirty="0"/>
              <a:t>.</a:t>
            </a:r>
          </a:p>
          <a:p>
            <a:pPr marL="0" lvl="0" indent="0">
              <a:buNone/>
            </a:pPr>
            <a:endParaRPr lang="en-US" sz="2000" b="1" dirty="0">
              <a:solidFill>
                <a:srgbClr val="000000"/>
              </a:solidFill>
            </a:endParaRPr>
          </a:p>
          <a:p>
            <a:pPr lvl="0"/>
            <a:r>
              <a:rPr lang="en-US" sz="2200" b="1" dirty="0" smtClean="0">
                <a:solidFill>
                  <a:srgbClr val="000000"/>
                </a:solidFill>
              </a:rPr>
              <a:t>Gather </a:t>
            </a:r>
            <a:r>
              <a:rPr lang="en-US" sz="2200" b="1" dirty="0">
                <a:solidFill>
                  <a:srgbClr val="000000"/>
                </a:solidFill>
              </a:rPr>
              <a:t>your documents to </a:t>
            </a:r>
            <a:r>
              <a:rPr lang="en-US" sz="2200" b="1" dirty="0" smtClean="0">
                <a:solidFill>
                  <a:srgbClr val="000000"/>
                </a:solidFill>
              </a:rPr>
              <a:t>complete </a:t>
            </a:r>
            <a:r>
              <a:rPr lang="en-US" sz="2200" b="1" dirty="0">
                <a:solidFill>
                  <a:srgbClr val="000000"/>
                </a:solidFill>
              </a:rPr>
              <a:t>your </a:t>
            </a:r>
            <a:r>
              <a:rPr lang="en-US" sz="2200" b="1" dirty="0" smtClean="0">
                <a:solidFill>
                  <a:srgbClr val="000000"/>
                </a:solidFill>
              </a:rPr>
              <a:t>2018 </a:t>
            </a:r>
            <a:r>
              <a:rPr lang="en-US" sz="2200" b="1" dirty="0">
                <a:solidFill>
                  <a:srgbClr val="000000"/>
                </a:solidFill>
              </a:rPr>
              <a:t>federal and state tax </a:t>
            </a:r>
            <a:r>
              <a:rPr lang="en-US" sz="2200" b="1" dirty="0" smtClean="0">
                <a:solidFill>
                  <a:srgbClr val="000000"/>
                </a:solidFill>
              </a:rPr>
              <a:t>returns (Form 1042-NR).</a:t>
            </a:r>
            <a:endParaRPr lang="en-US" sz="2200" dirty="0">
              <a:solidFill>
                <a:srgbClr val="000000"/>
              </a:solidFill>
            </a:endParaRPr>
          </a:p>
          <a:p>
            <a:pPr lvl="2"/>
            <a:r>
              <a:rPr lang="en-US" sz="2000" dirty="0" smtClean="0">
                <a:solidFill>
                  <a:srgbClr val="000000"/>
                </a:solidFill>
              </a:rPr>
              <a:t>Form 1042-S </a:t>
            </a:r>
          </a:p>
          <a:p>
            <a:pPr lvl="2"/>
            <a:r>
              <a:rPr lang="en-US" sz="2000" dirty="0" smtClean="0">
                <a:solidFill>
                  <a:srgbClr val="000000"/>
                </a:solidFill>
              </a:rPr>
              <a:t>1099 </a:t>
            </a:r>
            <a:r>
              <a:rPr lang="en-US" sz="2000" dirty="0">
                <a:solidFill>
                  <a:srgbClr val="000000"/>
                </a:solidFill>
              </a:rPr>
              <a:t>Forms </a:t>
            </a:r>
            <a:r>
              <a:rPr lang="en-US" sz="2000" dirty="0" smtClean="0">
                <a:solidFill>
                  <a:srgbClr val="000000"/>
                </a:solidFill>
              </a:rPr>
              <a:t>(1099-MISC, 1099-DIV, 1099-INT)</a:t>
            </a:r>
          </a:p>
          <a:p>
            <a:pPr marL="914400" lvl="2" indent="0">
              <a:buNone/>
            </a:pPr>
            <a:endParaRPr lang="en-US" sz="2000" dirty="0" smtClean="0">
              <a:solidFill>
                <a:srgbClr val="000000"/>
              </a:solidFill>
            </a:endParaRPr>
          </a:p>
          <a:p>
            <a:pPr lvl="0"/>
            <a:r>
              <a:rPr lang="en-US" sz="2200" b="1" dirty="0" smtClean="0"/>
              <a:t>You can receive assistance </a:t>
            </a:r>
            <a:r>
              <a:rPr lang="en-US" sz="2200" b="1" dirty="0"/>
              <a:t>with your tax forms via </a:t>
            </a:r>
            <a:r>
              <a:rPr lang="en-US" sz="2200" b="1" dirty="0" smtClean="0"/>
              <a:t>GTP by scheduling an appointment on-line </a:t>
            </a:r>
            <a:r>
              <a:rPr lang="en-US" sz="2200" b="1" dirty="0"/>
              <a:t>with </a:t>
            </a:r>
            <a:r>
              <a:rPr lang="en-US" sz="2200" b="1" dirty="0" smtClean="0"/>
              <a:t>ISO. </a:t>
            </a:r>
            <a:endParaRPr lang="en-US" sz="2200" b="1" dirty="0">
              <a:solidFill>
                <a:srgbClr val="000000"/>
              </a:solidFill>
            </a:endParaRPr>
          </a:p>
          <a:p>
            <a:pPr marL="914400" lvl="2" indent="0">
              <a:buNone/>
            </a:pPr>
            <a:endParaRPr lang="en-US" sz="2000" dirty="0" smtClean="0">
              <a:solidFill>
                <a:srgbClr val="000000"/>
              </a:solidFill>
            </a:endParaRPr>
          </a:p>
          <a:p>
            <a:pPr marL="914400" lvl="2" indent="0">
              <a:spcBef>
                <a:spcPts val="0"/>
              </a:spcBef>
              <a:buNone/>
            </a:pPr>
            <a:endParaRPr lang="en-US" sz="2000" dirty="0" smtClean="0"/>
          </a:p>
        </p:txBody>
      </p:sp>
    </p:spTree>
    <p:extLst>
      <p:ext uri="{BB962C8B-B14F-4D97-AF65-F5344CB8AC3E}">
        <p14:creationId xmlns:p14="http://schemas.microsoft.com/office/powerpoint/2010/main" val="83983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85800" y="598488"/>
            <a:ext cx="7772400" cy="5497512"/>
          </a:xfrm>
        </p:spPr>
        <p:txBody>
          <a:bodyPr/>
          <a:lstStyle/>
          <a:p>
            <a:pPr marL="0" indent="0" algn="ctr">
              <a:buNone/>
            </a:pPr>
            <a:endParaRPr lang="en-US" b="1" dirty="0" smtClean="0"/>
          </a:p>
          <a:p>
            <a:pPr marL="0" indent="0" algn="ctr">
              <a:buNone/>
            </a:pPr>
            <a:endParaRPr lang="en-US" b="1" dirty="0"/>
          </a:p>
          <a:p>
            <a:pPr marL="0" indent="0" algn="ctr">
              <a:buNone/>
            </a:pPr>
            <a:r>
              <a:rPr lang="en-US" sz="6000" b="1" dirty="0" smtClean="0"/>
              <a:t>Filing 2018 </a:t>
            </a:r>
            <a:r>
              <a:rPr lang="en-US" sz="6000" b="1" dirty="0"/>
              <a:t>Income Tax Returns</a:t>
            </a:r>
            <a:endParaRPr lang="en-US" sz="6000" dirty="0"/>
          </a:p>
        </p:txBody>
      </p:sp>
    </p:spTree>
    <p:extLst>
      <p:ext uri="{BB962C8B-B14F-4D97-AF65-F5344CB8AC3E}">
        <p14:creationId xmlns:p14="http://schemas.microsoft.com/office/powerpoint/2010/main" val="258734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1 – Gather your documents necessary to complete your 2018 </a:t>
            </a:r>
            <a:r>
              <a:rPr lang="en-US" sz="2400" b="1" dirty="0">
                <a:solidFill>
                  <a:srgbClr val="000000"/>
                </a:solidFill>
              </a:rPr>
              <a:t>f</a:t>
            </a:r>
            <a:r>
              <a:rPr lang="en-US" sz="2400" b="1" dirty="0" smtClean="0">
                <a:solidFill>
                  <a:srgbClr val="000000"/>
                </a:solidFill>
              </a:rPr>
              <a:t>ederal and state income tax returns.</a:t>
            </a:r>
          </a:p>
          <a:p>
            <a:pPr marL="0" lvl="0" indent="0">
              <a:buNone/>
            </a:pPr>
            <a:endParaRPr lang="en-US" sz="1400" b="1" dirty="0" smtClean="0">
              <a:solidFill>
                <a:srgbClr val="000000"/>
              </a:solidFill>
            </a:endParaRPr>
          </a:p>
          <a:p>
            <a:pPr marL="0" indent="0">
              <a:buNone/>
            </a:pPr>
            <a:r>
              <a:rPr lang="en-US" sz="2400" b="1" dirty="0">
                <a:solidFill>
                  <a:srgbClr val="000000"/>
                </a:solidFill>
              </a:rPr>
              <a:t>Step 2 – Determine the federal/state income tax returns that you will need to complete. </a:t>
            </a:r>
            <a:endParaRPr lang="en-US" sz="2400" b="1" dirty="0" smtClean="0">
              <a:solidFill>
                <a:srgbClr val="000000"/>
              </a:solidFill>
            </a:endParaRPr>
          </a:p>
          <a:p>
            <a:pPr marL="0" indent="0">
              <a:buNone/>
            </a:pPr>
            <a:endParaRPr lang="en-US" sz="1400" b="1" dirty="0" smtClean="0">
              <a:solidFill>
                <a:srgbClr val="000000"/>
              </a:solidFill>
            </a:endParaRPr>
          </a:p>
          <a:p>
            <a:pPr marL="0" lvl="0" indent="0">
              <a:buNone/>
            </a:pPr>
            <a:r>
              <a:rPr lang="en-US" sz="2400" b="1" dirty="0">
                <a:solidFill>
                  <a:srgbClr val="000000"/>
                </a:solidFill>
              </a:rPr>
              <a:t>Step 3 – Complete the federal/state income tax </a:t>
            </a:r>
            <a:r>
              <a:rPr lang="en-US" sz="2400" b="1" dirty="0" smtClean="0">
                <a:solidFill>
                  <a:srgbClr val="000000"/>
                </a:solidFill>
              </a:rPr>
              <a:t>returns.</a:t>
            </a:r>
          </a:p>
          <a:p>
            <a:pPr marL="0" lvl="0" indent="0">
              <a:buNone/>
            </a:pPr>
            <a:endParaRPr lang="en-US" sz="1400" b="1" dirty="0" smtClean="0">
              <a:solidFill>
                <a:srgbClr val="000000"/>
              </a:solidFill>
            </a:endParaRPr>
          </a:p>
          <a:p>
            <a:pPr marL="0" indent="0">
              <a:buNone/>
            </a:pPr>
            <a:r>
              <a:rPr lang="en-US" sz="2400" b="1" dirty="0">
                <a:solidFill>
                  <a:srgbClr val="000000"/>
                </a:solidFill>
              </a:rPr>
              <a:t>Step 4 – File your tax returns by April </a:t>
            </a:r>
            <a:r>
              <a:rPr lang="en-US" sz="2400" b="1" dirty="0" smtClean="0">
                <a:solidFill>
                  <a:srgbClr val="000000"/>
                </a:solidFill>
              </a:rPr>
              <a:t>15, 2019 </a:t>
            </a:r>
            <a:r>
              <a:rPr lang="en-US" sz="2400" b="1" dirty="0">
                <a:solidFill>
                  <a:srgbClr val="000000"/>
                </a:solidFill>
              </a:rPr>
              <a:t>(or file </a:t>
            </a:r>
            <a:r>
              <a:rPr lang="en-US" sz="2400" b="1" dirty="0" smtClean="0">
                <a:solidFill>
                  <a:srgbClr val="000000"/>
                </a:solidFill>
              </a:rPr>
              <a:t>extensions with </a:t>
            </a:r>
            <a:r>
              <a:rPr lang="en-US" sz="2400" b="1" dirty="0">
                <a:solidFill>
                  <a:srgbClr val="000000"/>
                </a:solidFill>
              </a:rPr>
              <a:t>IRS/NY to extend due date to October 15, </a:t>
            </a:r>
            <a:r>
              <a:rPr lang="en-US" sz="2400" b="1" dirty="0" smtClean="0">
                <a:solidFill>
                  <a:srgbClr val="000000"/>
                </a:solidFill>
              </a:rPr>
              <a:t>2019).</a:t>
            </a:r>
            <a:endParaRPr lang="en-US" sz="2400" b="1" dirty="0">
              <a:solidFill>
                <a:srgbClr val="000000"/>
              </a:solidFill>
            </a:endParaRPr>
          </a:p>
          <a:p>
            <a:pPr marL="0" lvl="0" indent="0">
              <a:buNone/>
            </a:pPr>
            <a:endParaRPr lang="en-US" sz="2400" b="1" dirty="0">
              <a:solidFill>
                <a:srgbClr val="000000"/>
              </a:solidFill>
            </a:endParaRPr>
          </a:p>
          <a:p>
            <a:pPr marL="0" indent="0">
              <a:buNone/>
            </a:pPr>
            <a:endParaRPr lang="en-US" sz="2400" b="1" dirty="0">
              <a:solidFill>
                <a:srgbClr val="000000"/>
              </a:solidFill>
            </a:endParaRPr>
          </a:p>
          <a:p>
            <a:pPr marL="0" lvl="0" indent="0">
              <a:buNone/>
            </a:pPr>
            <a:endParaRPr lang="en-US" sz="2400" b="1" dirty="0" smtClean="0">
              <a:solidFill>
                <a:srgbClr val="000000"/>
              </a:solidFill>
            </a:endParaRPr>
          </a:p>
          <a:p>
            <a:pPr marL="0" lvl="0" indent="0">
              <a:buNone/>
            </a:pPr>
            <a:endParaRPr lang="en-US" sz="2000" dirty="0" smtClean="0">
              <a:solidFill>
                <a:srgbClr val="000000"/>
              </a:solidFill>
            </a:endParaRPr>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15431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071716"/>
            <a:ext cx="8836747" cy="4902467"/>
          </a:xfrm>
        </p:spPr>
        <p:txBody>
          <a:bodyPr/>
          <a:lstStyle/>
          <a:p>
            <a:pPr marL="0" lvl="0" indent="0">
              <a:buNone/>
            </a:pPr>
            <a:r>
              <a:rPr lang="en-US" sz="2400" b="1" dirty="0" smtClean="0">
                <a:solidFill>
                  <a:srgbClr val="000000"/>
                </a:solidFill>
              </a:rPr>
              <a:t>Step 1 – Gather your documents necessary to complete your 2018 </a:t>
            </a:r>
            <a:r>
              <a:rPr lang="en-US" sz="2400" b="1" dirty="0">
                <a:solidFill>
                  <a:srgbClr val="000000"/>
                </a:solidFill>
              </a:rPr>
              <a:t>f</a:t>
            </a:r>
            <a:r>
              <a:rPr lang="en-US" sz="2400" b="1" dirty="0" smtClean="0">
                <a:solidFill>
                  <a:srgbClr val="000000"/>
                </a:solidFill>
              </a:rPr>
              <a:t>ederal and state income tax returns.</a:t>
            </a:r>
          </a:p>
          <a:p>
            <a:pPr marL="0" lvl="0" indent="0">
              <a:buNone/>
            </a:pPr>
            <a:endParaRPr lang="en-US" sz="2200" dirty="0" smtClean="0">
              <a:solidFill>
                <a:srgbClr val="000000"/>
              </a:solidFill>
            </a:endParaRPr>
          </a:p>
          <a:p>
            <a:pPr lvl="1"/>
            <a:r>
              <a:rPr lang="en-US" sz="2200" dirty="0" smtClean="0">
                <a:solidFill>
                  <a:srgbClr val="000000"/>
                </a:solidFill>
              </a:rPr>
              <a:t>W-2 forms from employment you may have had during 2018</a:t>
            </a:r>
          </a:p>
          <a:p>
            <a:pPr lvl="1"/>
            <a:r>
              <a:rPr lang="en-US" sz="2200" dirty="0" smtClean="0">
                <a:solidFill>
                  <a:srgbClr val="000000"/>
                </a:solidFill>
              </a:rPr>
              <a:t>U of R fellowship/assistantship letter for 2018-</a:t>
            </a:r>
            <a:r>
              <a:rPr lang="en-US" sz="2200" dirty="0" smtClean="0"/>
              <a:t>Fellowship/Assistantship </a:t>
            </a:r>
            <a:r>
              <a:rPr lang="en-US" sz="2200" dirty="0"/>
              <a:t>information is </a:t>
            </a:r>
            <a:r>
              <a:rPr lang="en-US" sz="2200" dirty="0" smtClean="0"/>
              <a:t>available </a:t>
            </a:r>
            <a:r>
              <a:rPr lang="en-US" sz="2200" dirty="0"/>
              <a:t>in HRMS </a:t>
            </a:r>
            <a:r>
              <a:rPr lang="en-US" sz="2200" dirty="0" smtClean="0"/>
              <a:t>through Self </a:t>
            </a:r>
            <a:r>
              <a:rPr lang="en-US" sz="2200" dirty="0"/>
              <a:t>Service</a:t>
            </a:r>
            <a:r>
              <a:rPr lang="en-US" sz="2200" dirty="0" smtClean="0"/>
              <a:t>. </a:t>
            </a:r>
            <a:r>
              <a:rPr lang="en-US" sz="2200" dirty="0"/>
              <a:t>F</a:t>
            </a:r>
            <a:r>
              <a:rPr lang="en-US" sz="2200" dirty="0" smtClean="0"/>
              <a:t>ollow </a:t>
            </a:r>
            <a:r>
              <a:rPr lang="en-US" sz="2200" dirty="0"/>
              <a:t>the path: Main Menu &gt; Self-Service &gt; Payroll and Compensation &gt; View Fellowship/Assistantship Statements</a:t>
            </a:r>
            <a:endParaRPr lang="en-US" sz="2200" dirty="0" smtClean="0">
              <a:solidFill>
                <a:srgbClr val="000000"/>
              </a:solidFill>
            </a:endParaRPr>
          </a:p>
          <a:p>
            <a:pPr lvl="1"/>
            <a:r>
              <a:rPr lang="en-US" sz="2200" dirty="0" smtClean="0">
                <a:solidFill>
                  <a:srgbClr val="000000"/>
                </a:solidFill>
              </a:rPr>
              <a:t>1099 </a:t>
            </a:r>
            <a:r>
              <a:rPr lang="en-US" sz="2200" dirty="0">
                <a:solidFill>
                  <a:srgbClr val="000000"/>
                </a:solidFill>
              </a:rPr>
              <a:t>Forms (1099-MISC, 1099-DIV, 1099-INT)</a:t>
            </a:r>
          </a:p>
          <a:p>
            <a:pPr lvl="1"/>
            <a:r>
              <a:rPr lang="en-US" sz="2200" dirty="0" smtClean="0">
                <a:solidFill>
                  <a:srgbClr val="000000"/>
                </a:solidFill>
              </a:rPr>
              <a:t>Documentation/receipts for any qualified educational expenses (fees, books, and supplies required for a course)</a:t>
            </a:r>
            <a:endParaRPr lang="en-US" sz="2200" dirty="0">
              <a:solidFill>
                <a:srgbClr val="000000"/>
              </a:solidFill>
            </a:endParaRPr>
          </a:p>
          <a:p>
            <a:pPr marL="457200" lvl="1" indent="0">
              <a:buNone/>
            </a:pPr>
            <a:endParaRPr lang="en-US" sz="2000" dirty="0" smtClean="0">
              <a:solidFill>
                <a:srgbClr val="000000"/>
              </a:solidFill>
            </a:endParaRPr>
          </a:p>
          <a:p>
            <a:pPr marL="457200" lvl="1" indent="0">
              <a:buNone/>
            </a:pPr>
            <a:endParaRPr lang="en-US" sz="1600" dirty="0" smtClean="0"/>
          </a:p>
        </p:txBody>
      </p:sp>
    </p:spTree>
    <p:extLst>
      <p:ext uri="{BB962C8B-B14F-4D97-AF65-F5344CB8AC3E}">
        <p14:creationId xmlns:p14="http://schemas.microsoft.com/office/powerpoint/2010/main" val="1675061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2 – Determine the federal/state income tax returns that you will need to complete. </a:t>
            </a:r>
          </a:p>
          <a:p>
            <a:pPr marL="0" lvl="0" indent="0">
              <a:buNone/>
            </a:pPr>
            <a:endParaRPr lang="en-US" sz="1600" dirty="0"/>
          </a:p>
          <a:p>
            <a:pPr lvl="1"/>
            <a:r>
              <a:rPr lang="en-US" sz="2400" dirty="0" smtClean="0"/>
              <a:t>Federal (IRS)  – New Form 1040 </a:t>
            </a:r>
          </a:p>
          <a:p>
            <a:pPr lvl="1"/>
            <a:r>
              <a:rPr lang="en-US" sz="2400" dirty="0" smtClean="0"/>
              <a:t>Federal Forms 1040A and 1040EZ have been eliminated</a:t>
            </a:r>
          </a:p>
          <a:p>
            <a:pPr lvl="1"/>
            <a:r>
              <a:rPr lang="en-US" sz="2400" dirty="0" smtClean="0"/>
              <a:t>Form 1040 Standard Deduction Increased for 2018</a:t>
            </a:r>
          </a:p>
          <a:p>
            <a:pPr marL="0" indent="0">
              <a:buNone/>
            </a:pPr>
            <a:r>
              <a:rPr lang="en-US" sz="2400" dirty="0" smtClean="0"/>
              <a:t>	Single </a:t>
            </a:r>
            <a:r>
              <a:rPr lang="en-US" sz="2400" dirty="0"/>
              <a:t>or Married filing </a:t>
            </a:r>
            <a:r>
              <a:rPr lang="en-US" sz="2400" dirty="0" smtClean="0"/>
              <a:t>separately</a:t>
            </a:r>
            <a:r>
              <a:rPr lang="en-US" sz="2400" dirty="0"/>
              <a:t> </a:t>
            </a:r>
            <a:r>
              <a:rPr lang="en-US" sz="2400" dirty="0" smtClean="0"/>
              <a:t>- $12,000.</a:t>
            </a:r>
          </a:p>
          <a:p>
            <a:pPr marL="0" indent="0">
              <a:buNone/>
            </a:pPr>
            <a:r>
              <a:rPr lang="en-US" sz="2400" dirty="0"/>
              <a:t>	</a:t>
            </a:r>
            <a:r>
              <a:rPr lang="en-US" sz="2400" dirty="0" smtClean="0"/>
              <a:t>Married </a:t>
            </a:r>
            <a:r>
              <a:rPr lang="en-US" sz="2400" dirty="0"/>
              <a:t>filing jointly or </a:t>
            </a:r>
            <a:r>
              <a:rPr lang="en-US" sz="2400" dirty="0" smtClean="0"/>
              <a:t>Qualifying widower - $24,000</a:t>
            </a:r>
            <a:r>
              <a:rPr lang="en-US" sz="2400" dirty="0"/>
              <a:t>.</a:t>
            </a:r>
          </a:p>
          <a:p>
            <a:pPr marL="0" indent="0">
              <a:buNone/>
            </a:pPr>
            <a:r>
              <a:rPr lang="en-US" sz="2400" dirty="0"/>
              <a:t>	</a:t>
            </a:r>
            <a:r>
              <a:rPr lang="en-US" sz="2400" dirty="0" smtClean="0"/>
              <a:t>Head </a:t>
            </a:r>
            <a:r>
              <a:rPr lang="en-US" sz="2400" dirty="0"/>
              <a:t>of </a:t>
            </a:r>
            <a:r>
              <a:rPr lang="en-US" sz="2400" dirty="0" smtClean="0"/>
              <a:t>household - $18,000.</a:t>
            </a:r>
          </a:p>
          <a:p>
            <a:pPr marL="0" indent="0">
              <a:buNone/>
            </a:pPr>
            <a:endParaRPr lang="en-US" sz="2400" dirty="0"/>
          </a:p>
          <a:p>
            <a:pPr marL="457200" lvl="1" indent="0">
              <a:buNone/>
            </a:pPr>
            <a:endParaRPr lang="en-US" dirty="0"/>
          </a:p>
        </p:txBody>
      </p:sp>
    </p:spTree>
    <p:extLst>
      <p:ext uri="{BB962C8B-B14F-4D97-AF65-F5344CB8AC3E}">
        <p14:creationId xmlns:p14="http://schemas.microsoft.com/office/powerpoint/2010/main" val="233632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smtClean="0"/>
              <a:t>Filing 2018 Income Tax Returns</a:t>
            </a:r>
            <a:endParaRPr lang="en-US" sz="3600" b="1" dirty="0"/>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smtClean="0">
                <a:solidFill>
                  <a:srgbClr val="000000"/>
                </a:solidFill>
              </a:rPr>
              <a:t>Step 2 – cont’d</a:t>
            </a:r>
          </a:p>
          <a:p>
            <a:pPr marL="0" lvl="0" indent="0">
              <a:buNone/>
            </a:pPr>
            <a:endParaRPr lang="en-US" sz="1600" dirty="0"/>
          </a:p>
          <a:p>
            <a:pPr lvl="1"/>
            <a:r>
              <a:rPr lang="en-US" sz="2400" dirty="0" smtClean="0"/>
              <a:t>State – </a:t>
            </a:r>
          </a:p>
          <a:p>
            <a:pPr lvl="2">
              <a:buFont typeface="Arial" panose="020B0604020202020204" pitchFamily="34" charset="0"/>
              <a:buChar char="•"/>
            </a:pPr>
            <a:r>
              <a:rPr lang="en-US" dirty="0"/>
              <a:t>If NY resident – file Form IT-201</a:t>
            </a:r>
          </a:p>
          <a:p>
            <a:pPr lvl="2">
              <a:buFont typeface="Arial" panose="020B0604020202020204" pitchFamily="34" charset="0"/>
              <a:buChar char="•"/>
            </a:pPr>
            <a:r>
              <a:rPr lang="en-US" dirty="0"/>
              <a:t>If non-resident/part-year resident –</a:t>
            </a:r>
          </a:p>
          <a:p>
            <a:pPr lvl="3">
              <a:buFontTx/>
              <a:buChar char="-"/>
            </a:pPr>
            <a:r>
              <a:rPr lang="en-US" sz="2400" dirty="0"/>
              <a:t>May need to file </a:t>
            </a:r>
            <a:r>
              <a:rPr lang="en-US" sz="2400" dirty="0" smtClean="0"/>
              <a:t>Form </a:t>
            </a:r>
            <a:r>
              <a:rPr lang="en-US" sz="2400" dirty="0"/>
              <a:t>IT-203 </a:t>
            </a:r>
            <a:r>
              <a:rPr lang="en-US" sz="2400" dirty="0" smtClean="0"/>
              <a:t>(Non-resident/Part-year resident) with </a:t>
            </a:r>
            <a:r>
              <a:rPr lang="en-US" sz="2400" dirty="0"/>
              <a:t>NY state</a:t>
            </a:r>
          </a:p>
          <a:p>
            <a:pPr lvl="3">
              <a:buFontTx/>
              <a:buChar char="-"/>
            </a:pPr>
            <a:r>
              <a:rPr lang="en-US" sz="2400" dirty="0"/>
              <a:t>May also need to file an income tax return in </a:t>
            </a:r>
            <a:r>
              <a:rPr lang="en-US" sz="2400" dirty="0" smtClean="0"/>
              <a:t>your state </a:t>
            </a:r>
            <a:r>
              <a:rPr lang="en-US" sz="2400" dirty="0"/>
              <a:t>of residence</a:t>
            </a:r>
          </a:p>
          <a:p>
            <a:pPr marL="1828800" lvl="4" indent="0">
              <a:buNone/>
            </a:pPr>
            <a:endParaRPr lang="en-US" sz="2400" dirty="0"/>
          </a:p>
          <a:p>
            <a:pPr marL="1828800" lvl="4" indent="0">
              <a:buNone/>
            </a:pPr>
            <a:endParaRPr lang="en-US" dirty="0"/>
          </a:p>
        </p:txBody>
      </p:sp>
    </p:spTree>
    <p:extLst>
      <p:ext uri="{BB962C8B-B14F-4D97-AF65-F5344CB8AC3E}">
        <p14:creationId xmlns:p14="http://schemas.microsoft.com/office/powerpoint/2010/main" val="4268659718"/>
      </p:ext>
    </p:extLst>
  </p:cSld>
  <p:clrMapOvr>
    <a:masterClrMapping/>
  </p:clrMapOvr>
</p:sld>
</file>

<file path=ppt/theme/theme1.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UR.lightbackgrnd</Template>
  <TotalTime>21663</TotalTime>
  <Words>2382</Words>
  <Application>Microsoft Office PowerPoint</Application>
  <PresentationFormat>On-screen Show (4:3)</PresentationFormat>
  <Paragraphs>367</Paragraphs>
  <Slides>40</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MS Pゴシック</vt:lpstr>
      <vt:lpstr>Times New Roman</vt:lpstr>
      <vt:lpstr>Wingdings</vt:lpstr>
      <vt:lpstr>UR.lightbackgrnd</vt:lpstr>
      <vt:lpstr>Tax Reporting SMD Graduate Students February 26, 2019  This document is produced for informational purposes only, and should not be considered tax, financial or legal advice.   Please consult your own tax or financial advisor with any questions.      Caroline Burnicki              Debbie Toms        Sr Director Tax Compliance      Payroll Manager        </vt:lpstr>
      <vt:lpstr> Tax Reporting:  U.S. Citizens, Permanent Residents and Resident Aliens for Tax Purposes</vt:lpstr>
      <vt:lpstr>U.S. Citizens, Permanent Residents and Resident Aliens for Tax Purposes – Tax Reporting</vt:lpstr>
      <vt:lpstr>U.S. Citizens, Permanent Residents and Resident Aliens for Tax Purposes – Tax Reporting</vt:lpstr>
      <vt:lpstr>PowerPoint Presentation</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Filing 2018 Income Tax Returns</vt:lpstr>
      <vt:lpstr>U.S. Citizens, Permanent Residents and Resident Aliens for Tax Purposes</vt:lpstr>
      <vt:lpstr>PowerPoint Presentation</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Calculate Your 2019 Estimated Tax Payments</vt:lpstr>
      <vt:lpstr>Resources</vt:lpstr>
      <vt:lpstr> Tax Reporting:  Nonresident Aliens for Tax Purposes</vt:lpstr>
      <vt:lpstr>Non-Resident Aliens for Tax Purposes</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Payments Decision Tree</dc:title>
  <dc:creator>Libby  Barth</dc:creator>
  <cp:lastModifiedBy>Burnicki, Caroline</cp:lastModifiedBy>
  <cp:revision>622</cp:revision>
  <cp:lastPrinted>2018-03-07T16:45:48Z</cp:lastPrinted>
  <dcterms:created xsi:type="dcterms:W3CDTF">2016-06-14T14:02:55Z</dcterms:created>
  <dcterms:modified xsi:type="dcterms:W3CDTF">2019-02-27T19:40:30Z</dcterms:modified>
</cp:coreProperties>
</file>