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59" r:id="rId2"/>
    <p:sldMasterId id="2147483664" r:id="rId3"/>
  </p:sldMasterIdLst>
  <p:notesMasterIdLst>
    <p:notesMasterId r:id="rId18"/>
  </p:notesMasterIdLst>
  <p:handoutMasterIdLst>
    <p:handoutMasterId r:id="rId19"/>
  </p:handoutMasterIdLst>
  <p:sldIdLst>
    <p:sldId id="256" r:id="rId4"/>
    <p:sldId id="257" r:id="rId5"/>
    <p:sldId id="258" r:id="rId6"/>
    <p:sldId id="260" r:id="rId7"/>
    <p:sldId id="262" r:id="rId8"/>
    <p:sldId id="274" r:id="rId9"/>
    <p:sldId id="264" r:id="rId10"/>
    <p:sldId id="265" r:id="rId11"/>
    <p:sldId id="266" r:id="rId12"/>
    <p:sldId id="268" r:id="rId13"/>
    <p:sldId id="270" r:id="rId14"/>
    <p:sldId id="272" r:id="rId15"/>
    <p:sldId id="275" r:id="rId16"/>
    <p:sldId id="276"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26" autoAdjust="0"/>
    <p:restoredTop sz="94383" autoAdjust="0"/>
  </p:normalViewPr>
  <p:slideViewPr>
    <p:cSldViewPr snapToGrid="0" snapToObjects="1">
      <p:cViewPr>
        <p:scale>
          <a:sx n="116" d="100"/>
          <a:sy n="116" d="100"/>
        </p:scale>
        <p:origin x="108" y="-396"/>
      </p:cViewPr>
      <p:guideLst>
        <p:guide orient="horz" pos="676"/>
        <p:guide pos="56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NTSDRIVE01\Dis-Med\2014-2015%20RTC\WRHEPC%20Training%20Needs%20Survey\FLR%20Training%20Needs.xls"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NTSDRIVE01\Dis-Med\2014-2015%20RTC\WRHEPC%20Training%20Needs%20Survey\FLR%20Training%20Needs.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NTSDRIVE01\Dis-Med\2014-2015%20RTC\WRHEPC%20Training%20Needs%20Survey\FLR%20Training%20Need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1" i="0" u="none" strike="noStrike" baseline="0">
                <a:solidFill>
                  <a:srgbClr val="000000"/>
                </a:solidFill>
                <a:latin typeface="Microsoft Sans Serif"/>
                <a:ea typeface="Microsoft Sans Serif"/>
                <a:cs typeface="Microsoft Sans Serif"/>
              </a:defRPr>
            </a:pPr>
            <a:r>
              <a:rPr lang="en-US"/>
              <a:t>Where in the Western Region is your agency located?</a:t>
            </a:r>
          </a:p>
        </c:rich>
      </c:tx>
      <c:layout>
        <c:manualLayout>
          <c:xMode val="edge"/>
          <c:yMode val="edge"/>
          <c:x val="0.17534751951009031"/>
          <c:y val="3.5294168333766564E-2"/>
        </c:manualLayout>
      </c:layout>
      <c:overlay val="0"/>
      <c:spPr>
        <a:noFill/>
        <a:ln w="25400">
          <a:noFill/>
        </a:ln>
      </c:spPr>
    </c:title>
    <c:autoTitleDeleted val="0"/>
    <c:plotArea>
      <c:layout>
        <c:manualLayout>
          <c:layoutTarget val="inner"/>
          <c:xMode val="edge"/>
          <c:yMode val="edge"/>
          <c:x val="0.11979186976431913"/>
          <c:y val="0.20000028722467719"/>
          <c:w val="0.41840348714783926"/>
          <c:h val="0.70882454736981182"/>
        </c:manualLayout>
      </c:layout>
      <c:pieChart>
        <c:varyColors val="1"/>
        <c:ser>
          <c:idx val="0"/>
          <c:order val="0"/>
          <c:spPr>
            <a:solidFill>
              <a:srgbClr val="9999FF"/>
            </a:solidFill>
            <a:ln w="12700">
              <a:solidFill>
                <a:srgbClr val="000000"/>
              </a:solidFill>
              <a:prstDash val="solid"/>
            </a:ln>
          </c:spPr>
          <c:dPt>
            <c:idx val="0"/>
            <c:bubble3D val="0"/>
          </c:dPt>
          <c:dPt>
            <c:idx val="1"/>
            <c:bubble3D val="0"/>
            <c:spPr>
              <a:solidFill>
                <a:srgbClr val="993366"/>
              </a:solidFill>
              <a:ln w="12700">
                <a:solidFill>
                  <a:srgbClr val="000000"/>
                </a:solidFill>
                <a:prstDash val="solid"/>
              </a:ln>
            </c:spPr>
          </c:dPt>
          <c:dPt>
            <c:idx val="2"/>
            <c:bubble3D val="0"/>
            <c:spPr>
              <a:solidFill>
                <a:srgbClr val="FFFFCC"/>
              </a:solidFill>
              <a:ln w="12700">
                <a:solidFill>
                  <a:srgbClr val="000000"/>
                </a:solidFill>
                <a:prstDash val="solid"/>
              </a:ln>
            </c:spPr>
          </c:dPt>
          <c:dPt>
            <c:idx val="3"/>
            <c:bubble3D val="0"/>
            <c:spPr>
              <a:solidFill>
                <a:srgbClr val="CCFFFF"/>
              </a:solidFill>
              <a:ln w="12700">
                <a:solidFill>
                  <a:srgbClr val="000000"/>
                </a:solidFill>
                <a:prstDash val="solid"/>
              </a:ln>
            </c:spPr>
          </c:dPt>
          <c:dPt>
            <c:idx val="4"/>
            <c:bubble3D val="0"/>
            <c:spPr>
              <a:solidFill>
                <a:srgbClr val="660066"/>
              </a:solidFill>
              <a:ln w="12700">
                <a:solidFill>
                  <a:srgbClr val="000000"/>
                </a:solidFill>
                <a:prstDash val="solid"/>
              </a:ln>
            </c:spPr>
          </c:dPt>
          <c:dPt>
            <c:idx val="5"/>
            <c:bubble3D val="0"/>
            <c:spPr>
              <a:solidFill>
                <a:srgbClr val="FF8080"/>
              </a:solidFill>
              <a:ln w="12700">
                <a:solidFill>
                  <a:srgbClr val="000000"/>
                </a:solidFill>
                <a:prstDash val="solid"/>
              </a:ln>
            </c:spPr>
          </c:dPt>
          <c:cat>
            <c:strRef>
              <c:f>'Question 1'!$A$4:$A$6</c:f>
              <c:strCache>
                <c:ptCount val="3"/>
                <c:pt idx="0">
                  <c:v>Finger Lakes - Northern Area</c:v>
                </c:pt>
                <c:pt idx="1">
                  <c:v>Finger Lakes - Eastern Area</c:v>
                </c:pt>
                <c:pt idx="2">
                  <c:v>Finger Lakes - Southern Area</c:v>
                </c:pt>
              </c:strCache>
            </c:strRef>
          </c:cat>
          <c:val>
            <c:numRef>
              <c:f>'Question 1'!$C$4:$C$6</c:f>
              <c:numCache>
                <c:formatCode>0.0%</c:formatCode>
                <c:ptCount val="3"/>
                <c:pt idx="0">
                  <c:v>0.33299999999999996</c:v>
                </c:pt>
                <c:pt idx="1">
                  <c:v>0.222</c:v>
                </c:pt>
                <c:pt idx="2">
                  <c:v>0.44400000000000001</c:v>
                </c:pt>
              </c:numCache>
            </c:numRef>
          </c:val>
        </c:ser>
        <c:dLbls>
          <c:showLegendKey val="0"/>
          <c:showVal val="0"/>
          <c:showCatName val="0"/>
          <c:showSerName val="0"/>
          <c:showPercent val="0"/>
          <c:showBubbleSize val="0"/>
          <c:showLeaderLines val="1"/>
        </c:dLbls>
        <c:firstSliceAng val="0"/>
      </c:pieChart>
      <c:spPr>
        <a:solidFill>
          <a:srgbClr val="EEEEEE"/>
        </a:solidFill>
        <a:ln w="25400">
          <a:noFill/>
        </a:ln>
      </c:spPr>
    </c:plotArea>
    <c:legend>
      <c:legendPos val="r"/>
      <c:layout>
        <c:manualLayout>
          <c:xMode val="edge"/>
          <c:yMode val="edge"/>
          <c:x val="0.65104277045825609"/>
          <c:y val="0.22647091347500212"/>
          <c:w val="0.3350700125291825"/>
          <c:h val="0.65588329486916197"/>
        </c:manualLayout>
      </c:layout>
      <c:overlay val="0"/>
      <c:spPr>
        <a:solidFill>
          <a:srgbClr val="FFFFFF"/>
        </a:solidFill>
        <a:ln w="3175">
          <a:solidFill>
            <a:srgbClr val="000000"/>
          </a:solidFill>
          <a:prstDash val="solid"/>
        </a:ln>
      </c:spPr>
      <c:txPr>
        <a:bodyPr/>
        <a:lstStyle/>
        <a:p>
          <a:pPr>
            <a:defRPr sz="920" b="0" i="0" u="none" strike="noStrike" baseline="0">
              <a:solidFill>
                <a:srgbClr val="000000"/>
              </a:solidFill>
              <a:latin typeface="Microsoft Sans Serif"/>
              <a:ea typeface="Microsoft Sans Serif"/>
              <a:cs typeface="Microsoft Sans Serif"/>
            </a:defRPr>
          </a:pPr>
          <a:endParaRPr lang="en-US"/>
        </a:p>
      </c:txPr>
    </c:legend>
    <c:plotVisOnly val="1"/>
    <c:dispBlanksAs val="zero"/>
    <c:showDLblsOverMax val="0"/>
  </c:chart>
  <c:spPr>
    <a:solidFill>
      <a:srgbClr val="EEEEEE"/>
    </a:solidFill>
    <a:ln w="3175">
      <a:solidFill>
        <a:srgbClr val="000000"/>
      </a:solidFill>
      <a:prstDash val="solid"/>
    </a:ln>
  </c:spPr>
  <c:txPr>
    <a:bodyPr/>
    <a:lstStyle/>
    <a:p>
      <a:pPr>
        <a:defRPr sz="1000" b="0" i="0" u="none" strike="noStrike" baseline="0">
          <a:solidFill>
            <a:srgbClr val="000000"/>
          </a:solidFill>
          <a:latin typeface="Microsoft Sans Serif"/>
          <a:ea typeface="Microsoft Sans Serif"/>
          <a:cs typeface="Microsoft Sans Serif"/>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1" i="0" u="none" strike="noStrike" baseline="0">
                <a:solidFill>
                  <a:srgbClr val="000000"/>
                </a:solidFill>
                <a:latin typeface="Microsoft Sans Serif"/>
                <a:ea typeface="Microsoft Sans Serif"/>
                <a:cs typeface="Microsoft Sans Serif"/>
              </a:defRPr>
            </a:pPr>
            <a:r>
              <a:rPr lang="en-US"/>
              <a:t>What is your agency type?  (Please select all that apply)</a:t>
            </a:r>
          </a:p>
        </c:rich>
      </c:tx>
      <c:layout>
        <c:manualLayout>
          <c:xMode val="edge"/>
          <c:yMode val="edge"/>
          <c:x val="0.15972249301909217"/>
          <c:y val="3.5294168333766564E-2"/>
        </c:manualLayout>
      </c:layout>
      <c:overlay val="0"/>
      <c:spPr>
        <a:noFill/>
        <a:ln w="25400">
          <a:noFill/>
        </a:ln>
      </c:spPr>
    </c:title>
    <c:autoTitleDeleted val="0"/>
    <c:plotArea>
      <c:layout>
        <c:manualLayout>
          <c:layoutTarget val="inner"/>
          <c:xMode val="edge"/>
          <c:yMode val="edge"/>
          <c:x val="0.15451415085542611"/>
          <c:y val="0.1823532030577939"/>
          <c:w val="0.82118194780468035"/>
          <c:h val="0.46470654972792641"/>
        </c:manualLayout>
      </c:layout>
      <c:barChart>
        <c:barDir val="col"/>
        <c:grouping val="clustered"/>
        <c:varyColors val="0"/>
        <c:ser>
          <c:idx val="0"/>
          <c:order val="0"/>
          <c:spPr>
            <a:solidFill>
              <a:srgbClr val="9999FF"/>
            </a:solidFill>
            <a:ln w="12700">
              <a:solidFill>
                <a:srgbClr val="000000"/>
              </a:solidFill>
              <a:prstDash val="solid"/>
            </a:ln>
          </c:spPr>
          <c:invertIfNegative val="0"/>
          <c:cat>
            <c:strRef>
              <c:f>'Question 2'!$A$4:$A$14</c:f>
              <c:strCache>
                <c:ptCount val="11"/>
                <c:pt idx="0">
                  <c:v>Adult Care Facility</c:v>
                </c:pt>
                <c:pt idx="1">
                  <c:v>American Red Cross</c:v>
                </c:pt>
                <c:pt idx="2">
                  <c:v>Community Health Center</c:v>
                </c:pt>
                <c:pt idx="3">
                  <c:v>Emergency Management</c:v>
                </c:pt>
                <c:pt idx="4">
                  <c:v>EMS</c:v>
                </c:pt>
                <c:pt idx="5">
                  <c:v>Home Care</c:v>
                </c:pt>
                <c:pt idx="6">
                  <c:v>Hospital</c:v>
                </c:pt>
                <c:pt idx="7">
                  <c:v>Local Health Department</c:v>
                </c:pt>
                <c:pt idx="8">
                  <c:v>Nursing Home</c:v>
                </c:pt>
                <c:pt idx="9">
                  <c:v>Office of Mental Health</c:v>
                </c:pt>
                <c:pt idx="10">
                  <c:v>Public Safety</c:v>
                </c:pt>
              </c:strCache>
            </c:strRef>
          </c:cat>
          <c:val>
            <c:numRef>
              <c:f>'Question 2'!$C$4:$C$14</c:f>
              <c:numCache>
                <c:formatCode>0.0%</c:formatCode>
                <c:ptCount val="11"/>
                <c:pt idx="0">
                  <c:v>7.6999999999999999E-2</c:v>
                </c:pt>
                <c:pt idx="1">
                  <c:v>3.7999999999999999E-2</c:v>
                </c:pt>
                <c:pt idx="2">
                  <c:v>0</c:v>
                </c:pt>
                <c:pt idx="3">
                  <c:v>0.23100000000000001</c:v>
                </c:pt>
                <c:pt idx="4">
                  <c:v>7.6999999999999999E-2</c:v>
                </c:pt>
                <c:pt idx="5">
                  <c:v>3.7999999999999999E-2</c:v>
                </c:pt>
                <c:pt idx="6">
                  <c:v>0.34600000000000003</c:v>
                </c:pt>
                <c:pt idx="7">
                  <c:v>0.26899999999999996</c:v>
                </c:pt>
                <c:pt idx="8">
                  <c:v>0.192</c:v>
                </c:pt>
                <c:pt idx="9">
                  <c:v>0</c:v>
                </c:pt>
                <c:pt idx="10">
                  <c:v>0</c:v>
                </c:pt>
              </c:numCache>
            </c:numRef>
          </c:val>
        </c:ser>
        <c:dLbls>
          <c:showLegendKey val="0"/>
          <c:showVal val="0"/>
          <c:showCatName val="0"/>
          <c:showSerName val="0"/>
          <c:showPercent val="0"/>
          <c:showBubbleSize val="0"/>
        </c:dLbls>
        <c:gapWidth val="150"/>
        <c:axId val="71420544"/>
        <c:axId val="73463296"/>
      </c:barChart>
      <c:catAx>
        <c:axId val="71420544"/>
        <c:scaling>
          <c:orientation val="minMax"/>
        </c:scaling>
        <c:delete val="0"/>
        <c:axPos val="b"/>
        <c:numFmt formatCode="General" sourceLinked="1"/>
        <c:majorTickMark val="out"/>
        <c:minorTickMark val="none"/>
        <c:tickLblPos val="nextTo"/>
        <c:spPr>
          <a:ln w="3175">
            <a:solidFill>
              <a:srgbClr val="000000"/>
            </a:solidFill>
            <a:prstDash val="solid"/>
          </a:ln>
        </c:spPr>
        <c:txPr>
          <a:bodyPr rot="-2700000" vert="horz"/>
          <a:lstStyle/>
          <a:p>
            <a:pPr>
              <a:defRPr sz="1000" b="0" i="0" u="none" strike="noStrike" baseline="0">
                <a:solidFill>
                  <a:srgbClr val="000000"/>
                </a:solidFill>
                <a:latin typeface="Microsoft Sans Serif"/>
                <a:ea typeface="Microsoft Sans Serif"/>
                <a:cs typeface="Microsoft Sans Serif"/>
              </a:defRPr>
            </a:pPr>
            <a:endParaRPr lang="en-US"/>
          </a:p>
        </c:txPr>
        <c:crossAx val="73463296"/>
        <c:crosses val="autoZero"/>
        <c:auto val="1"/>
        <c:lblAlgn val="ctr"/>
        <c:lblOffset val="100"/>
        <c:tickLblSkip val="1"/>
        <c:tickMarkSkip val="1"/>
        <c:noMultiLvlLbl val="0"/>
      </c:catAx>
      <c:valAx>
        <c:axId val="73463296"/>
        <c:scaling>
          <c:orientation val="minMax"/>
        </c:scaling>
        <c:delete val="0"/>
        <c:axPos val="l"/>
        <c:majorGridlines>
          <c:spPr>
            <a:ln w="3175">
              <a:solidFill>
                <a:srgbClr val="000000"/>
              </a:solidFill>
              <a:prstDash val="solid"/>
            </a:ln>
          </c:spPr>
        </c:majorGridlines>
        <c:numFmt formatCode="0.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Microsoft Sans Serif"/>
                <a:ea typeface="Microsoft Sans Serif"/>
                <a:cs typeface="Microsoft Sans Serif"/>
              </a:defRPr>
            </a:pPr>
            <a:endParaRPr lang="en-US"/>
          </a:p>
        </c:txPr>
        <c:crossAx val="71420544"/>
        <c:crossesAt val="1"/>
        <c:crossBetween val="between"/>
      </c:valAx>
      <c:spPr>
        <a:solidFill>
          <a:srgbClr val="EEEEEE"/>
        </a:solidFill>
        <a:ln w="25400">
          <a:noFill/>
        </a:ln>
      </c:spPr>
    </c:plotArea>
    <c:plotVisOnly val="1"/>
    <c:dispBlanksAs val="gap"/>
    <c:showDLblsOverMax val="0"/>
  </c:chart>
  <c:spPr>
    <a:solidFill>
      <a:srgbClr val="EEEEEE"/>
    </a:solidFill>
    <a:ln w="3175">
      <a:solidFill>
        <a:srgbClr val="000000"/>
      </a:solidFill>
      <a:prstDash val="solid"/>
    </a:ln>
  </c:spPr>
  <c:txPr>
    <a:bodyPr/>
    <a:lstStyle/>
    <a:p>
      <a:pPr>
        <a:defRPr sz="1000" b="0" i="0" u="none" strike="noStrike" baseline="0">
          <a:solidFill>
            <a:srgbClr val="000000"/>
          </a:solidFill>
          <a:latin typeface="Microsoft Sans Serif"/>
          <a:ea typeface="Microsoft Sans Serif"/>
          <a:cs typeface="Microsoft Sans Serif"/>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1" i="0" u="none" strike="noStrike" baseline="0">
                <a:solidFill>
                  <a:srgbClr val="000000"/>
                </a:solidFill>
                <a:latin typeface="Microsoft Sans Serif"/>
                <a:ea typeface="Microsoft Sans Serif"/>
                <a:cs typeface="Microsoft Sans Serif"/>
              </a:defRPr>
            </a:pPr>
            <a:r>
              <a:rPr lang="en-US"/>
              <a:t>What is the best time to schedule webinar based courses?</a:t>
            </a:r>
          </a:p>
        </c:rich>
      </c:tx>
      <c:layout>
        <c:manualLayout>
          <c:xMode val="edge"/>
          <c:yMode val="edge"/>
          <c:x val="0.14930580869176008"/>
          <c:y val="3.5294168333766564E-2"/>
        </c:manualLayout>
      </c:layout>
      <c:overlay val="0"/>
      <c:spPr>
        <a:noFill/>
        <a:ln w="25400">
          <a:noFill/>
        </a:ln>
      </c:spPr>
    </c:title>
    <c:autoTitleDeleted val="0"/>
    <c:plotArea>
      <c:layout>
        <c:manualLayout>
          <c:layoutTarget val="inner"/>
          <c:xMode val="edge"/>
          <c:yMode val="edge"/>
          <c:x val="0.10937518543698703"/>
          <c:y val="0.1823532030577939"/>
          <c:w val="0.86632091322311944"/>
          <c:h val="0.68529510181396747"/>
        </c:manualLayout>
      </c:layout>
      <c:barChart>
        <c:barDir val="col"/>
        <c:grouping val="clustered"/>
        <c:varyColors val="0"/>
        <c:ser>
          <c:idx val="0"/>
          <c:order val="0"/>
          <c:spPr>
            <a:solidFill>
              <a:srgbClr val="9999FF"/>
            </a:solidFill>
            <a:ln w="12700">
              <a:solidFill>
                <a:srgbClr val="000000"/>
              </a:solidFill>
              <a:prstDash val="solid"/>
            </a:ln>
          </c:spPr>
          <c:invertIfNegative val="0"/>
          <c:cat>
            <c:strRef>
              <c:f>'Question 7'!$A$4:$A$6</c:f>
              <c:strCache>
                <c:ptCount val="3"/>
                <c:pt idx="0">
                  <c:v>Morning (9am)</c:v>
                </c:pt>
                <c:pt idx="1">
                  <c:v>Lunch (12pm)</c:v>
                </c:pt>
                <c:pt idx="2">
                  <c:v>Afternoon (2pm)</c:v>
                </c:pt>
              </c:strCache>
            </c:strRef>
          </c:cat>
          <c:val>
            <c:numRef>
              <c:f>'Question 7'!$C$4:$C$6</c:f>
              <c:numCache>
                <c:formatCode>0.0%</c:formatCode>
                <c:ptCount val="3"/>
                <c:pt idx="0">
                  <c:v>0.53799999999999992</c:v>
                </c:pt>
                <c:pt idx="1">
                  <c:v>0.154</c:v>
                </c:pt>
                <c:pt idx="2">
                  <c:v>0.5</c:v>
                </c:pt>
              </c:numCache>
            </c:numRef>
          </c:val>
        </c:ser>
        <c:dLbls>
          <c:showLegendKey val="0"/>
          <c:showVal val="0"/>
          <c:showCatName val="0"/>
          <c:showSerName val="0"/>
          <c:showPercent val="0"/>
          <c:showBubbleSize val="0"/>
        </c:dLbls>
        <c:gapWidth val="150"/>
        <c:axId val="50734208"/>
        <c:axId val="51073024"/>
      </c:barChart>
      <c:catAx>
        <c:axId val="50734208"/>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Microsoft Sans Serif"/>
                <a:ea typeface="Microsoft Sans Serif"/>
                <a:cs typeface="Microsoft Sans Serif"/>
              </a:defRPr>
            </a:pPr>
            <a:endParaRPr lang="en-US"/>
          </a:p>
        </c:txPr>
        <c:crossAx val="51073024"/>
        <c:crosses val="autoZero"/>
        <c:auto val="1"/>
        <c:lblAlgn val="ctr"/>
        <c:lblOffset val="100"/>
        <c:tickLblSkip val="1"/>
        <c:tickMarkSkip val="1"/>
        <c:noMultiLvlLbl val="0"/>
      </c:catAx>
      <c:valAx>
        <c:axId val="51073024"/>
        <c:scaling>
          <c:orientation val="minMax"/>
        </c:scaling>
        <c:delete val="0"/>
        <c:axPos val="l"/>
        <c:majorGridlines>
          <c:spPr>
            <a:ln w="3175">
              <a:solidFill>
                <a:srgbClr val="000000"/>
              </a:solidFill>
              <a:prstDash val="solid"/>
            </a:ln>
          </c:spPr>
        </c:majorGridlines>
        <c:numFmt formatCode="0.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Microsoft Sans Serif"/>
                <a:ea typeface="Microsoft Sans Serif"/>
                <a:cs typeface="Microsoft Sans Serif"/>
              </a:defRPr>
            </a:pPr>
            <a:endParaRPr lang="en-US"/>
          </a:p>
        </c:txPr>
        <c:crossAx val="50734208"/>
        <c:crossesAt val="1"/>
        <c:crossBetween val="between"/>
      </c:valAx>
      <c:spPr>
        <a:solidFill>
          <a:srgbClr val="EEEEEE"/>
        </a:solidFill>
        <a:ln w="25400">
          <a:noFill/>
        </a:ln>
      </c:spPr>
    </c:plotArea>
    <c:plotVisOnly val="1"/>
    <c:dispBlanksAs val="gap"/>
    <c:showDLblsOverMax val="0"/>
  </c:chart>
  <c:spPr>
    <a:solidFill>
      <a:srgbClr val="EEEEEE"/>
    </a:solidFill>
    <a:ln w="3175">
      <a:solidFill>
        <a:srgbClr val="000000"/>
      </a:solidFill>
      <a:prstDash val="solid"/>
    </a:ln>
  </c:spPr>
  <c:txPr>
    <a:bodyPr/>
    <a:lstStyle/>
    <a:p>
      <a:pPr>
        <a:defRPr sz="1000" b="0" i="0" u="none" strike="noStrike" baseline="0">
          <a:solidFill>
            <a:srgbClr val="000000"/>
          </a:solidFill>
          <a:latin typeface="Microsoft Sans Serif"/>
          <a:ea typeface="Microsoft Sans Serif"/>
          <a:cs typeface="Microsoft Sans Serif"/>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37518543698703"/>
          <c:y val="0.33235341847630179"/>
          <c:w val="0.86632091322311944"/>
          <c:h val="0.38529467097695164"/>
        </c:manualLayout>
      </c:layout>
      <c:barChart>
        <c:barDir val="col"/>
        <c:grouping val="clustered"/>
        <c:varyColors val="0"/>
        <c:ser>
          <c:idx val="0"/>
          <c:order val="0"/>
          <c:spPr>
            <a:solidFill>
              <a:srgbClr val="9999FF"/>
            </a:solidFill>
            <a:ln w="12700">
              <a:solidFill>
                <a:srgbClr val="000000"/>
              </a:solidFill>
              <a:prstDash val="solid"/>
            </a:ln>
          </c:spPr>
          <c:invertIfNegative val="0"/>
          <c:cat>
            <c:strRef>
              <c:f>'Question 9'!$A$4:$A$8</c:f>
              <c:strCache>
                <c:ptCount val="5"/>
                <c:pt idx="0">
                  <c:v>YES - we have room(s) to accommodate up to 30-40</c:v>
                </c:pt>
                <c:pt idx="1">
                  <c:v>YES - we have room(s) to accommodate up to 50-70</c:v>
                </c:pt>
                <c:pt idx="2">
                  <c:v>YES - we have room(s) to accommodate 80-100</c:v>
                </c:pt>
                <c:pt idx="3">
                  <c:v>YES - we have room(s) to accommodate 100+</c:v>
                </c:pt>
                <c:pt idx="4">
                  <c:v>NO - room space is not available for training</c:v>
                </c:pt>
              </c:strCache>
            </c:strRef>
          </c:cat>
          <c:val>
            <c:numRef>
              <c:f>'Question 9'!$C$4:$C$8</c:f>
              <c:numCache>
                <c:formatCode>0.0%</c:formatCode>
                <c:ptCount val="5"/>
                <c:pt idx="0">
                  <c:v>0.57700000000000007</c:v>
                </c:pt>
                <c:pt idx="1">
                  <c:v>0.34600000000000003</c:v>
                </c:pt>
                <c:pt idx="2">
                  <c:v>0.154</c:v>
                </c:pt>
                <c:pt idx="3">
                  <c:v>3.7999999999999999E-2</c:v>
                </c:pt>
                <c:pt idx="4">
                  <c:v>0.23100000000000001</c:v>
                </c:pt>
              </c:numCache>
            </c:numRef>
          </c:val>
        </c:ser>
        <c:dLbls>
          <c:showLegendKey val="0"/>
          <c:showVal val="0"/>
          <c:showCatName val="0"/>
          <c:showSerName val="0"/>
          <c:showPercent val="0"/>
          <c:showBubbleSize val="0"/>
        </c:dLbls>
        <c:gapWidth val="150"/>
        <c:axId val="51157632"/>
        <c:axId val="51406720"/>
      </c:barChart>
      <c:catAx>
        <c:axId val="51157632"/>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Microsoft Sans Serif"/>
                <a:ea typeface="Microsoft Sans Serif"/>
                <a:cs typeface="Microsoft Sans Serif"/>
              </a:defRPr>
            </a:pPr>
            <a:endParaRPr lang="en-US"/>
          </a:p>
        </c:txPr>
        <c:crossAx val="51406720"/>
        <c:crosses val="autoZero"/>
        <c:auto val="1"/>
        <c:lblAlgn val="ctr"/>
        <c:lblOffset val="100"/>
        <c:tickLblSkip val="1"/>
        <c:tickMarkSkip val="1"/>
        <c:noMultiLvlLbl val="0"/>
      </c:catAx>
      <c:valAx>
        <c:axId val="51406720"/>
        <c:scaling>
          <c:orientation val="minMax"/>
        </c:scaling>
        <c:delete val="0"/>
        <c:axPos val="l"/>
        <c:majorGridlines>
          <c:spPr>
            <a:ln w="3175">
              <a:solidFill>
                <a:srgbClr val="000000"/>
              </a:solidFill>
              <a:prstDash val="solid"/>
            </a:ln>
          </c:spPr>
        </c:majorGridlines>
        <c:numFmt formatCode="0.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Microsoft Sans Serif"/>
                <a:ea typeface="Microsoft Sans Serif"/>
                <a:cs typeface="Microsoft Sans Serif"/>
              </a:defRPr>
            </a:pPr>
            <a:endParaRPr lang="en-US"/>
          </a:p>
        </c:txPr>
        <c:crossAx val="51157632"/>
        <c:crossesAt val="1"/>
        <c:crossBetween val="between"/>
      </c:valAx>
      <c:spPr>
        <a:solidFill>
          <a:srgbClr val="EEEEEE"/>
        </a:solidFill>
        <a:ln w="25400">
          <a:noFill/>
        </a:ln>
      </c:spPr>
    </c:plotArea>
    <c:plotVisOnly val="1"/>
    <c:dispBlanksAs val="gap"/>
    <c:showDLblsOverMax val="0"/>
  </c:chart>
  <c:spPr>
    <a:solidFill>
      <a:srgbClr val="EEEEEE"/>
    </a:solidFill>
    <a:ln w="3175">
      <a:solidFill>
        <a:srgbClr val="000000"/>
      </a:solidFill>
      <a:prstDash val="solid"/>
    </a:ln>
  </c:spPr>
  <c:txPr>
    <a:bodyPr/>
    <a:lstStyle/>
    <a:p>
      <a:pPr>
        <a:defRPr sz="1000" b="0" i="0" u="none" strike="noStrike" baseline="0">
          <a:solidFill>
            <a:srgbClr val="000000"/>
          </a:solidFill>
          <a:latin typeface="Microsoft Sans Serif"/>
          <a:ea typeface="Microsoft Sans Serif"/>
          <a:cs typeface="Microsoft Sans Serif"/>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350545-E260-4F41-A803-5BF85CFE96EA}" type="datetimeFigureOut">
              <a:rPr lang="en-US" smtClean="0"/>
              <a:t>8/26/2014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BD68D1-0A4A-364F-B3D1-97755523CCB2}" type="slidenum">
              <a:rPr lang="en-US" smtClean="0"/>
              <a:t>‹#›</a:t>
            </a:fld>
            <a:endParaRPr lang="en-US"/>
          </a:p>
        </p:txBody>
      </p:sp>
    </p:spTree>
    <p:extLst>
      <p:ext uri="{BB962C8B-B14F-4D97-AF65-F5344CB8AC3E}">
        <p14:creationId xmlns:p14="http://schemas.microsoft.com/office/powerpoint/2010/main" val="442046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CAFC9-2F5E-7849-9A3C-3E3602566C83}" type="datetimeFigureOut">
              <a:rPr lang="en-US" smtClean="0"/>
              <a:t>8/26/2014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9D8E-2A04-7648-BB99-EC53D2571000}" type="slidenum">
              <a:rPr lang="en-US" smtClean="0"/>
              <a:t>‹#›</a:t>
            </a:fld>
            <a:endParaRPr lang="en-US"/>
          </a:p>
        </p:txBody>
      </p:sp>
    </p:spTree>
    <p:extLst>
      <p:ext uri="{BB962C8B-B14F-4D97-AF65-F5344CB8AC3E}">
        <p14:creationId xmlns:p14="http://schemas.microsoft.com/office/powerpoint/2010/main" val="2551732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4</a:t>
            </a:fld>
            <a:endParaRPr lang="en-US"/>
          </a:p>
        </p:txBody>
      </p:sp>
    </p:spTree>
    <p:extLst>
      <p:ext uri="{BB962C8B-B14F-4D97-AF65-F5344CB8AC3E}">
        <p14:creationId xmlns:p14="http://schemas.microsoft.com/office/powerpoint/2010/main" val="4275624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12</a:t>
            </a:fld>
            <a:endParaRPr lang="en-US"/>
          </a:p>
        </p:txBody>
      </p:sp>
    </p:spTree>
    <p:extLst>
      <p:ext uri="{BB962C8B-B14F-4D97-AF65-F5344CB8AC3E}">
        <p14:creationId xmlns:p14="http://schemas.microsoft.com/office/powerpoint/2010/main" val="25565475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5661618" cy="1234730"/>
          </a:xfrm>
        </p:spPr>
        <p:txBody>
          <a:bodyPr anchor="b">
            <a:normAutofit/>
          </a:bodyPr>
          <a:lstStyle>
            <a:lvl1pPr marL="0" indent="0">
              <a:buNone/>
              <a:defRPr sz="3600" b="1" baseline="0">
                <a:solidFill>
                  <a:srgbClr val="FFFFFF"/>
                </a:solidFill>
              </a:defRPr>
            </a:lvl1pPr>
          </a:lstStyle>
          <a:p>
            <a:pPr lvl="0"/>
            <a:r>
              <a:rPr lang="en-US" dirty="0" smtClean="0"/>
              <a:t>Add the title of your presentation here</a:t>
            </a:r>
            <a:endParaRPr lang="en-US" dirty="0"/>
          </a:p>
        </p:txBody>
      </p:sp>
      <p:sp>
        <p:nvSpPr>
          <p:cNvPr id="11" name="Subtitle 1"/>
          <p:cNvSpPr txBox="1">
            <a:spLocks/>
          </p:cNvSpPr>
          <p:nvPr userDrawn="1"/>
        </p:nvSpPr>
        <p:spPr>
          <a:xfrm>
            <a:off x="3389891" y="486202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smtClean="0">
                <a:solidFill>
                  <a:srgbClr val="FFFFFF"/>
                </a:solidFill>
                <a:latin typeface="Helvetica Neue"/>
                <a:cs typeface="Helvetica Neue"/>
              </a:rPr>
              <a:t>Powered by</a:t>
            </a:r>
            <a:endParaRPr lang="en-US" sz="800" dirty="0">
              <a:solidFill>
                <a:srgbClr val="FFFFFF"/>
              </a:solidFill>
              <a:latin typeface="Helvetica Neue"/>
              <a:cs typeface="Helvetica Neue"/>
            </a:endParaRPr>
          </a:p>
        </p:txBody>
      </p:sp>
      <p:pic>
        <p:nvPicPr>
          <p:cNvPr id="7" name="Picture 6"/>
          <p:cNvPicPr>
            <a:picLocks noChangeAspect="1"/>
          </p:cNvPicPr>
          <p:nvPr userDrawn="1"/>
        </p:nvPicPr>
        <p:blipFill>
          <a:blip r:embed="rId3"/>
          <a:stretch>
            <a:fillRect/>
          </a:stretch>
        </p:blipFill>
        <p:spPr>
          <a:xfrm>
            <a:off x="4234247" y="4890626"/>
            <a:ext cx="1238059" cy="156843"/>
          </a:xfrm>
          <a:prstGeom prst="rect">
            <a:avLst/>
          </a:prstGeom>
        </p:spPr>
      </p:pic>
      <p:sp>
        <p:nvSpPr>
          <p:cNvPr id="3" name="Text Placeholder 2"/>
          <p:cNvSpPr>
            <a:spLocks noGrp="1"/>
          </p:cNvSpPr>
          <p:nvPr>
            <p:ph type="body" sz="quarter" idx="12"/>
          </p:nvPr>
        </p:nvSpPr>
        <p:spPr>
          <a:xfrm>
            <a:off x="258728" y="3729038"/>
            <a:ext cx="2938463" cy="385762"/>
          </a:xfrm>
        </p:spPr>
        <p:txBody>
          <a:bodyPr>
            <a:normAutofit/>
          </a:bodyPr>
          <a:lstStyle>
            <a:lvl1pPr>
              <a:defRPr sz="1200">
                <a:solidFill>
                  <a:schemeClr val="bg1"/>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381211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5964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sp>
        <p:nvSpPr>
          <p:cNvPr id="7" name="Text Placeholder 6"/>
          <p:cNvSpPr>
            <a:spLocks noGrp="1"/>
          </p:cNvSpPr>
          <p:nvPr>
            <p:ph type="body" sz="quarter" idx="13"/>
          </p:nvPr>
        </p:nvSpPr>
        <p:spPr>
          <a:xfrm>
            <a:off x="115888" y="723900"/>
            <a:ext cx="3887787" cy="261938"/>
          </a:xfrm>
        </p:spPr>
        <p:txBody>
          <a:bodyPr/>
          <a:lstStyle/>
          <a:p>
            <a:pPr lvl="0"/>
            <a:r>
              <a:rPr lang="en-US" dirty="0" smtClean="0"/>
              <a:t>Click to edit Master text styles</a:t>
            </a:r>
          </a:p>
        </p:txBody>
      </p:sp>
    </p:spTree>
    <p:extLst>
      <p:ext uri="{BB962C8B-B14F-4D97-AF65-F5344CB8AC3E}">
        <p14:creationId xmlns:p14="http://schemas.microsoft.com/office/powerpoint/2010/main" val="345174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graphicFrame>
        <p:nvGraphicFramePr>
          <p:cNvPr id="5" name="Table 4"/>
          <p:cNvGraphicFramePr>
            <a:graphicFrameLocks noGrp="1"/>
          </p:cNvGraphicFramePr>
          <p:nvPr userDrawn="1">
            <p:extLst>
              <p:ext uri="{D42A27DB-BD31-4B8C-83A1-F6EECF244321}">
                <p14:modId xmlns:p14="http://schemas.microsoft.com/office/powerpoint/2010/main" val="731729107"/>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gridCol w="716414"/>
                <a:gridCol w="434865"/>
              </a:tblGrid>
              <a:tr h="312125">
                <a:tc>
                  <a:txBody>
                    <a:bodyPr/>
                    <a:lstStyle/>
                    <a:p>
                      <a:r>
                        <a:rPr lang="en-US" sz="1100" dirty="0" smtClean="0">
                          <a:solidFill>
                            <a:schemeClr val="bg1"/>
                          </a:solidFill>
                          <a:latin typeface="Arial"/>
                          <a:cs typeface="Arial"/>
                        </a:rPr>
                        <a:t>Answer Choices</a:t>
                      </a:r>
                      <a:endParaRPr lang="en-US" sz="1100" dirty="0">
                        <a:solidFill>
                          <a:schemeClr val="bg1"/>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smtClean="0">
                          <a:solidFill>
                            <a:schemeClr val="bg1"/>
                          </a:solidFill>
                          <a:latin typeface="Arial"/>
                          <a:cs typeface="Arial"/>
                        </a:rPr>
                        <a:t>Responses</a:t>
                      </a:r>
                      <a:endParaRPr lang="en-US" sz="1100" dirty="0">
                        <a:solidFill>
                          <a:schemeClr val="bg1"/>
                        </a:solidFill>
                        <a:latin typeface="Arial"/>
                        <a:cs typeface="Arial"/>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r>
              <a:tr h="312125">
                <a:tc>
                  <a:txBody>
                    <a:bodyPr/>
                    <a:lstStyle/>
                    <a:p>
                      <a:r>
                        <a:rPr lang="en-US" sz="1050" dirty="0" smtClean="0">
                          <a:solidFill>
                            <a:schemeClr val="tx1"/>
                          </a:solidFill>
                          <a:latin typeface="Arial"/>
                          <a:cs typeface="Arial"/>
                        </a:rPr>
                        <a:t>Less than one year</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smtClean="0">
                          <a:solidFill>
                            <a:schemeClr val="tx1"/>
                          </a:solidFill>
                          <a:latin typeface="Arial"/>
                          <a:cs typeface="Arial"/>
                        </a:rPr>
                        <a:t>10.00%</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smtClean="0">
                          <a:solidFill>
                            <a:schemeClr val="tx1"/>
                          </a:solidFill>
                          <a:latin typeface="Arial"/>
                          <a:cs typeface="Arial"/>
                        </a:rPr>
                        <a:t>10</a:t>
                      </a:r>
                      <a:endParaRPr lang="en-US" sz="1050" dirty="0">
                        <a:solidFill>
                          <a:schemeClr val="tx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2125">
                <a:tc>
                  <a:txBody>
                    <a:bodyPr/>
                    <a:lstStyle/>
                    <a:p>
                      <a:r>
                        <a:rPr lang="en-US" sz="1050" dirty="0" smtClean="0">
                          <a:solidFill>
                            <a:schemeClr val="tx1"/>
                          </a:solidFill>
                          <a:latin typeface="Arial"/>
                          <a:cs typeface="Arial"/>
                        </a:rPr>
                        <a:t>1 to 3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smtClean="0">
                          <a:solidFill>
                            <a:schemeClr val="tx1"/>
                          </a:solidFill>
                          <a:latin typeface="Arial"/>
                          <a:cs typeface="Arial"/>
                        </a:rPr>
                        <a:t>10.00%</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smtClean="0">
                          <a:solidFill>
                            <a:schemeClr val="tx1"/>
                          </a:solidFill>
                          <a:latin typeface="Arial"/>
                          <a:cs typeface="Arial"/>
                        </a:rPr>
                        <a:t>10</a:t>
                      </a:r>
                      <a:endParaRPr lang="en-US" sz="1050" dirty="0">
                        <a:solidFill>
                          <a:schemeClr val="tx1"/>
                        </a:solidFill>
                        <a:latin typeface="Arial"/>
                        <a:cs typeface="Arial"/>
                      </a:endParaRP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2125">
                <a:tc>
                  <a:txBody>
                    <a:bodyPr/>
                    <a:lstStyle/>
                    <a:p>
                      <a:r>
                        <a:rPr lang="en-US" sz="1050" dirty="0" smtClean="0">
                          <a:solidFill>
                            <a:schemeClr val="tx1"/>
                          </a:solidFill>
                          <a:latin typeface="Arial"/>
                          <a:cs typeface="Arial"/>
                        </a:rPr>
                        <a:t>3 to 5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smtClean="0">
                          <a:solidFill>
                            <a:schemeClr val="tx1"/>
                          </a:solidFill>
                          <a:latin typeface="Arial"/>
                          <a:cs typeface="Arial"/>
                        </a:rPr>
                        <a:t>25.00%</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smtClean="0">
                          <a:solidFill>
                            <a:schemeClr val="tx1"/>
                          </a:solidFill>
                          <a:latin typeface="Arial"/>
                          <a:cs typeface="Arial"/>
                        </a:rPr>
                        <a:t>25</a:t>
                      </a:r>
                      <a:endParaRPr lang="en-US" sz="1050" dirty="0">
                        <a:solidFill>
                          <a:schemeClr val="tx1"/>
                        </a:solidFill>
                        <a:latin typeface="Arial"/>
                        <a:cs typeface="Arial"/>
                      </a:endParaRP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2125">
                <a:tc>
                  <a:txBody>
                    <a:bodyPr/>
                    <a:lstStyle/>
                    <a:p>
                      <a:r>
                        <a:rPr lang="en-US" sz="1050" dirty="0" smtClean="0">
                          <a:solidFill>
                            <a:schemeClr val="tx1"/>
                          </a:solidFill>
                          <a:latin typeface="Arial"/>
                          <a:cs typeface="Arial"/>
                        </a:rPr>
                        <a:t>5 to 7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smtClean="0">
                          <a:solidFill>
                            <a:schemeClr val="tx1"/>
                          </a:solidFill>
                          <a:latin typeface="Arial"/>
                          <a:cs typeface="Arial"/>
                        </a:rPr>
                        <a:t>15.00%</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smtClean="0">
                          <a:solidFill>
                            <a:schemeClr val="tx1"/>
                          </a:solidFill>
                          <a:latin typeface="Arial"/>
                          <a:cs typeface="Arial"/>
                        </a:rPr>
                        <a:t>15</a:t>
                      </a:r>
                      <a:endParaRPr lang="en-US" sz="1050" dirty="0">
                        <a:solidFill>
                          <a:schemeClr val="tx1"/>
                        </a:solidFill>
                        <a:latin typeface="Arial"/>
                        <a:cs typeface="Arial"/>
                      </a:endParaRP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2125">
                <a:tc>
                  <a:txBody>
                    <a:bodyPr/>
                    <a:lstStyle/>
                    <a:p>
                      <a:r>
                        <a:rPr lang="en-US" sz="1050" dirty="0" smtClean="0">
                          <a:solidFill>
                            <a:schemeClr val="tx1"/>
                          </a:solidFill>
                          <a:latin typeface="Arial"/>
                          <a:cs typeface="Arial"/>
                        </a:rPr>
                        <a:t>More than seven</a:t>
                      </a:r>
                      <a:r>
                        <a:rPr lang="en-US" sz="1050" baseline="0" dirty="0" smtClean="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smtClean="0">
                          <a:solidFill>
                            <a:schemeClr val="tx1"/>
                          </a:solidFill>
                          <a:latin typeface="Arial"/>
                          <a:cs typeface="Arial"/>
                        </a:rPr>
                        <a:t>40.00%</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smtClean="0">
                          <a:solidFill>
                            <a:schemeClr val="tx1"/>
                          </a:solidFill>
                          <a:latin typeface="Arial"/>
                          <a:cs typeface="Arial"/>
                        </a:rPr>
                        <a:t>40</a:t>
                      </a:r>
                      <a:endParaRPr lang="en-US" sz="1050" dirty="0">
                        <a:solidFill>
                          <a:schemeClr val="tx1"/>
                        </a:solidFill>
                        <a:latin typeface="Arial"/>
                        <a:cs typeface="Arial"/>
                      </a:endParaRP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2125">
                <a:tc>
                  <a:txBody>
                    <a:bodyPr/>
                    <a:lstStyle/>
                    <a:p>
                      <a:r>
                        <a:rPr lang="en-US" sz="1050" dirty="0" smtClean="0">
                          <a:solidFill>
                            <a:srgbClr val="FFFFFF"/>
                          </a:solidFill>
                          <a:latin typeface="Arial"/>
                          <a:cs typeface="Arial"/>
                        </a:rPr>
                        <a:t>Total</a:t>
                      </a:r>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smtClean="0">
                          <a:solidFill>
                            <a:srgbClr val="FFFFFF"/>
                          </a:solidFill>
                          <a:latin typeface="Arial"/>
                          <a:cs typeface="Arial"/>
                        </a:rPr>
                        <a:t>100</a:t>
                      </a:r>
                      <a:endParaRPr lang="en-US" sz="1050" dirty="0">
                        <a:solidFill>
                          <a:srgbClr val="FFFFFF"/>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smtClean="0"/>
              <a:t>Click to edit Master text styles</a:t>
            </a:r>
            <a:endParaRPr lang="en-US" dirty="0"/>
          </a:p>
        </p:txBody>
      </p:sp>
    </p:spTree>
    <p:extLst>
      <p:ext uri="{BB962C8B-B14F-4D97-AF65-F5344CB8AC3E}">
        <p14:creationId xmlns:p14="http://schemas.microsoft.com/office/powerpoint/2010/main" val="404644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p:nvPr>
        </p:nvSpPr>
        <p:spPr>
          <a:xfrm>
            <a:off x="211403" y="3639393"/>
            <a:ext cx="4576388" cy="350837"/>
          </a:xfrm>
        </p:spPr>
        <p:txBody>
          <a:bodyPr/>
          <a:lstStyle>
            <a:lvl1pPr>
              <a:defRPr b="0"/>
            </a:lvl1pPr>
          </a:lstStyle>
          <a:p>
            <a:pPr lvl="0"/>
            <a:r>
              <a:rPr lang="en-US" dirty="0" smtClean="0"/>
              <a:t>Click to edit</a:t>
            </a:r>
            <a:endParaRPr lang="en-US" dirty="0"/>
          </a:p>
        </p:txBody>
      </p:sp>
      <p:sp>
        <p:nvSpPr>
          <p:cNvPr id="17" name="Title 16"/>
          <p:cNvSpPr>
            <a:spLocks noGrp="1"/>
          </p:cNvSpPr>
          <p:nvPr>
            <p:ph type="title"/>
          </p:nvPr>
        </p:nvSpPr>
        <p:spPr>
          <a:xfrm>
            <a:off x="204788" y="2334751"/>
            <a:ext cx="8229600" cy="857250"/>
          </a:xfrm>
        </p:spPr>
        <p:txBody>
          <a:bodyPr/>
          <a:lstStyle/>
          <a:p>
            <a:r>
              <a:rPr lang="en-US" dirty="0" smtClean="0"/>
              <a:t>Click to edit Master title style</a:t>
            </a:r>
            <a:endParaRPr lang="en-US" dirty="0"/>
          </a:p>
        </p:txBody>
      </p:sp>
      <p:sp>
        <p:nvSpPr>
          <p:cNvPr id="16" name="Text Placeholder 5"/>
          <p:cNvSpPr>
            <a:spLocks noGrp="1"/>
          </p:cNvSpPr>
          <p:nvPr>
            <p:ph type="body" sz="quarter" idx="17" hasCustomPrompt="1"/>
          </p:nvPr>
        </p:nvSpPr>
        <p:spPr>
          <a:xfrm>
            <a:off x="204788" y="3032255"/>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smtClean="0"/>
              <a:t>Total Responses</a:t>
            </a:r>
            <a:endParaRPr lang="en-US" dirty="0"/>
          </a:p>
        </p:txBody>
      </p:sp>
      <p:sp>
        <p:nvSpPr>
          <p:cNvPr id="7" name="Text Placeholder 12"/>
          <p:cNvSpPr>
            <a:spLocks noGrp="1"/>
          </p:cNvSpPr>
          <p:nvPr>
            <p:ph type="body" sz="quarter" idx="18"/>
          </p:nvPr>
        </p:nvSpPr>
        <p:spPr>
          <a:xfrm>
            <a:off x="211403" y="4047840"/>
            <a:ext cx="4576388" cy="350837"/>
          </a:xfrm>
        </p:spPr>
        <p:txBody>
          <a:bodyPr/>
          <a:lstStyle>
            <a:lvl1pPr>
              <a:defRPr b="0"/>
            </a:lvl1pPr>
          </a:lstStyle>
          <a:p>
            <a:pPr lvl="0"/>
            <a:r>
              <a:rPr lang="en-US" dirty="0" smtClean="0"/>
              <a:t>Click to edit</a:t>
            </a:r>
            <a:endParaRPr lang="en-US" dirty="0"/>
          </a:p>
        </p:txBody>
      </p:sp>
    </p:spTree>
    <p:extLst>
      <p:ext uri="{BB962C8B-B14F-4D97-AF65-F5344CB8AC3E}">
        <p14:creationId xmlns:p14="http://schemas.microsoft.com/office/powerpoint/2010/main" val="29648302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200151"/>
            <a:ext cx="8482012"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04788" y="4691162"/>
            <a:ext cx="2133600" cy="273844"/>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fld id="{537D1D7B-70B5-9D4F-A9E5-525C1090DAAC}" type="datetime4">
              <a:rPr lang="en-US" smtClean="0"/>
              <a:t>August 26, 2014</a:t>
            </a:fld>
            <a:endParaRPr lang="en-US"/>
          </a:p>
        </p:txBody>
      </p:sp>
      <p:sp>
        <p:nvSpPr>
          <p:cNvPr id="6" name="Slide Number Placeholder 5"/>
          <p:cNvSpPr>
            <a:spLocks noGrp="1"/>
          </p:cNvSpPr>
          <p:nvPr>
            <p:ph type="sldNum" sz="quarter" idx="4"/>
          </p:nvPr>
        </p:nvSpPr>
        <p:spPr>
          <a:xfrm>
            <a:off x="8686800" y="4828084"/>
            <a:ext cx="384104" cy="273844"/>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a:t>
            </a:fld>
            <a:endParaRPr lang="en-US"/>
          </a:p>
        </p:txBody>
      </p:sp>
    </p:spTree>
    <p:extLst>
      <p:ext uri="{BB962C8B-B14F-4D97-AF65-F5344CB8AC3E}">
        <p14:creationId xmlns:p14="http://schemas.microsoft.com/office/powerpoint/2010/main" val="628116044"/>
      </p:ext>
    </p:extLst>
  </p:cSld>
  <p:clrMap bg1="lt1" tx1="dk1" bg2="lt2" tx2="dk2" accent1="accent1" accent2="accent2" accent3="accent3" accent4="accent4" accent5="accent5" accent6="accent6" hlink="hlink" folHlink="folHlink"/>
  <p:sldLayoutIdLst>
    <p:sldLayoutId id="2147483673"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smtClean="0">
                <a:latin typeface="Helvetica Neue"/>
                <a:cs typeface="Helvetica Neue"/>
              </a:rPr>
              <a:t>Powered by</a:t>
            </a:r>
            <a:endParaRPr lang="en-US" sz="800" dirty="0">
              <a:latin typeface="Helvetica Neue"/>
              <a:cs typeface="Helvetica Neue"/>
            </a:endParaRPr>
          </a:p>
        </p:txBody>
      </p: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5"/>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009589"/>
            <a:ext cx="8229600" cy="533140"/>
          </a:xfrm>
          <a:prstGeom prst="rect">
            <a:avLst/>
          </a:prstGeom>
        </p:spPr>
        <p:txBody>
          <a:bodyPr vert="horz" lIns="0" tIns="45720" rIns="91440" bIns="45720" rtlCol="0">
            <a:no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8329705" y="4819820"/>
            <a:ext cx="66301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37B593F9-7B30-274B-BFFF-492683631E49}"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smtClean="0">
                <a:latin typeface="Helvetica Neue"/>
                <a:cs typeface="Helvetica Neue"/>
              </a:rPr>
              <a:t>Powered by</a:t>
            </a:r>
            <a:endParaRPr lang="en-US" sz="800" dirty="0">
              <a:latin typeface="Helvetica Neue"/>
              <a:cs typeface="Helvetica Neue"/>
            </a:endParaRPr>
          </a:p>
        </p:txBody>
      </p:sp>
      <p:sp>
        <p:nvSpPr>
          <p:cNvPr id="12" name="Title Placeholder 11"/>
          <p:cNvSpPr>
            <a:spLocks noGrp="1"/>
          </p:cNvSpPr>
          <p:nvPr>
            <p:ph type="title"/>
          </p:nvPr>
        </p:nvSpPr>
        <p:spPr>
          <a:xfrm>
            <a:off x="204788" y="807371"/>
            <a:ext cx="8229600" cy="857250"/>
          </a:xfrm>
          <a:prstGeom prst="rect">
            <a:avLst/>
          </a:prstGeom>
        </p:spPr>
        <p:txBody>
          <a:bodyPr vert="horz" lIns="0" tIns="45720" rIns="91440" bIns="45720" rtlCol="0" anchor="ctr">
            <a:normAutofit/>
          </a:bodyPr>
          <a:lstStyle/>
          <a:p>
            <a:r>
              <a:rPr lang="en-US" dirty="0" smtClean="0"/>
              <a:t>Click to edit Master title style</a:t>
            </a:r>
            <a:endParaRPr lang="en-US" dirty="0"/>
          </a:p>
        </p:txBody>
      </p:sp>
      <p:pic>
        <p:nvPicPr>
          <p:cNvPr id="10" name="Picture 9"/>
          <p:cNvPicPr>
            <a:picLocks noChangeAspect="1"/>
          </p:cNvPicPr>
          <p:nvPr userDrawn="1"/>
        </p:nvPicPr>
        <p:blipFill>
          <a:blip r:embed="rId3"/>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359196088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2.emf"/><Relationship Id="rId4" Type="http://schemas.openxmlformats.org/officeDocument/2006/relationships/oleObject" Target="../embeddings/Microsoft_Excel_97-2003_Worksheet9.xls"/></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chart" Target="../charts/chart3.xml"/><Relationship Id="rId5" Type="http://schemas.openxmlformats.org/officeDocument/2006/relationships/image" Target="../media/image13.emf"/><Relationship Id="rId4" Type="http://schemas.openxmlformats.org/officeDocument/2006/relationships/oleObject" Target="../embeddings/Microsoft_Excel_97-2003_Worksheet10.xls"/></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Microsoft_Excel_97-2003_Worksheet11.xls"/><Relationship Id="rId5" Type="http://schemas.openxmlformats.org/officeDocument/2006/relationships/oleObject" Target="../embeddings/oleObject11.bin"/><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oleObject" Target="../embeddings/oleObject12.bin"/><Relationship Id="rId7" Type="http://schemas.openxmlformats.org/officeDocument/2006/relationships/oleObject" Target="../embeddings/Microsoft_Excel_97-2003_Worksheet13.xls"/><Relationship Id="rId2" Type="http://schemas.openxmlformats.org/officeDocument/2006/relationships/slideLayout" Target="../slideLayouts/slideLayout3.xml"/><Relationship Id="rId1" Type="http://schemas.openxmlformats.org/officeDocument/2006/relationships/vmlDrawing" Target="../drawings/vmlDrawing11.vml"/><Relationship Id="rId6" Type="http://schemas.openxmlformats.org/officeDocument/2006/relationships/oleObject" Target="../embeddings/oleObject13.bin"/><Relationship Id="rId5" Type="http://schemas.openxmlformats.org/officeDocument/2006/relationships/image" Target="../media/image15.emf"/><Relationship Id="rId4" Type="http://schemas.openxmlformats.org/officeDocument/2006/relationships/oleObject" Target="../embeddings/Microsoft_Excel_97-2003_Worksheet12.xls"/></Relationships>
</file>

<file path=ppt/slides/_rels/slide14.xml.rels><?xml version="1.0" encoding="UTF-8" standalone="yes"?>
<Relationships xmlns="http://schemas.openxmlformats.org/package/2006/relationships"><Relationship Id="rId3" Type="http://schemas.openxmlformats.org/officeDocument/2006/relationships/hyperlink" Target="mailto:listserv@lists.rochester.edu" TargetMode="External"/><Relationship Id="rId2" Type="http://schemas.openxmlformats.org/officeDocument/2006/relationships/hyperlink" Target="http://www.urmc.rochester.edu/emergency-preparedness.aspx?redir=wrhepc.urmc.edu"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chart" Target="../charts/chart1.xml"/><Relationship Id="rId5" Type="http://schemas.openxmlformats.org/officeDocument/2006/relationships/image" Target="../media/image4.emf"/><Relationship Id="rId4" Type="http://schemas.openxmlformats.org/officeDocument/2006/relationships/oleObject" Target="../embeddings/Microsoft_Excel_97-2003_Worksheet1.xls"/></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chart" Target="../charts/chart2.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Microsoft_Excel_97-2003_Worksheet3.xls"/></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Microsoft_Excel_97-2003_Worksheet4.xls"/></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Microsoft_Excel_97-2003_Worksheet5.xls"/></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Microsoft_Excel_97-2003_Worksheet6.xls"/></Relationships>
</file>

<file path=ppt/slides/_rels/slide9.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oleObject" Target="../embeddings/oleObject7.bin"/><Relationship Id="rId7" Type="http://schemas.openxmlformats.org/officeDocument/2006/relationships/oleObject" Target="../embeddings/Microsoft_Excel_97-2003_Worksheet8.xls"/><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8.bin"/><Relationship Id="rId5" Type="http://schemas.openxmlformats.org/officeDocument/2006/relationships/image" Target="../media/image10.emf"/><Relationship Id="rId4" Type="http://schemas.openxmlformats.org/officeDocument/2006/relationships/oleObject" Target="../embeddings/Microsoft_Excel_97-2003_Worksheet7.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68412" y="1877244"/>
            <a:ext cx="7570572" cy="1234730"/>
          </a:xfrm>
        </p:spPr>
        <p:txBody>
          <a:bodyPr>
            <a:normAutofit lnSpcReduction="10000"/>
          </a:bodyPr>
          <a:lstStyle/>
          <a:p>
            <a:pPr algn="ctr"/>
            <a:r>
              <a:rPr lang="en-US" dirty="0" smtClean="0"/>
              <a:t>FLR </a:t>
            </a:r>
            <a:r>
              <a:rPr dirty="0" smtClean="0"/>
              <a:t>Training Needs</a:t>
            </a:r>
            <a:r>
              <a:rPr lang="en-US" dirty="0" smtClean="0"/>
              <a:t> Survey </a:t>
            </a:r>
          </a:p>
          <a:p>
            <a:pPr algn="ctr"/>
            <a:r>
              <a:rPr lang="en-US" dirty="0" smtClean="0"/>
              <a:t>THE RESULTS</a:t>
            </a:r>
            <a:endParaRPr dirty="0"/>
          </a:p>
        </p:txBody>
      </p:sp>
      <p:sp>
        <p:nvSpPr>
          <p:cNvPr id="3" name="Text Placeholder 2"/>
          <p:cNvSpPr>
            <a:spLocks noGrp="1"/>
          </p:cNvSpPr>
          <p:nvPr>
            <p:ph type="body" sz="quarter" idx="12"/>
          </p:nvPr>
        </p:nvSpPr>
        <p:spPr>
          <a:xfrm>
            <a:off x="258728" y="3729037"/>
            <a:ext cx="3514202" cy="801773"/>
          </a:xfrm>
        </p:spPr>
        <p:txBody>
          <a:bodyPr>
            <a:normAutofit fontScale="85000" lnSpcReduction="10000"/>
          </a:bodyPr>
          <a:lstStyle/>
          <a:p>
            <a:r>
              <a:rPr lang="en-US" dirty="0" smtClean="0"/>
              <a:t>Presented by: The Finger Lakes Regional Training Center</a:t>
            </a:r>
          </a:p>
          <a:p>
            <a:r>
              <a:rPr lang="en-US" dirty="0" smtClean="0"/>
              <a:t>September 22, 2014</a:t>
            </a:r>
          </a:p>
          <a:p>
            <a:r>
              <a:rPr lang="en-US" dirty="0" smtClean="0"/>
              <a:t>Finger Lakes Regional Meeting</a:t>
            </a:r>
          </a:p>
          <a:p>
            <a:r>
              <a:rPr lang="en-US" dirty="0" smtClean="0"/>
              <a:t>Rochester, NY</a:t>
            </a:r>
            <a:endParaRPr lang="en-US" dirty="0"/>
          </a:p>
          <a:p>
            <a:endParaRPr lang="en-US" dirty="0" smtClean="0"/>
          </a:p>
          <a:p>
            <a:endParaRPr lang="en-US" dirty="0" smtClean="0"/>
          </a:p>
          <a:p>
            <a:endParaRPr lang="en-US" dirty="0" smtClean="0"/>
          </a:p>
          <a:p>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6519"/>
            <a:ext cx="9144000" cy="1194486"/>
          </a:xfrm>
        </p:spPr>
        <p:txBody>
          <a:bodyPr>
            <a:noAutofit/>
          </a:bodyPr>
          <a:lstStyle/>
          <a:p>
            <a:r>
              <a:rPr lang="en-US" sz="1600" dirty="0" smtClean="0"/>
              <a:t>Q6. What </a:t>
            </a:r>
            <a:r>
              <a:rPr sz="1600" dirty="0" smtClean="0"/>
              <a:t>non-traditional </a:t>
            </a:r>
            <a:r>
              <a:rPr sz="1600" dirty="0"/>
              <a:t>training formats </a:t>
            </a:r>
            <a:r>
              <a:rPr sz="1600" dirty="0" smtClean="0"/>
              <a:t>will </a:t>
            </a:r>
            <a:r>
              <a:rPr sz="1600" dirty="0"/>
              <a:t>best serve your facility for the </a:t>
            </a:r>
            <a:r>
              <a:rPr sz="1600" dirty="0" smtClean="0"/>
              <a:t>listed </a:t>
            </a:r>
            <a:r>
              <a:rPr sz="1600" dirty="0"/>
              <a:t>courses</a:t>
            </a:r>
            <a:r>
              <a:rPr sz="1600" dirty="0" smtClean="0"/>
              <a:t>.</a:t>
            </a:r>
            <a:r>
              <a:rPr lang="en-US" sz="1600" dirty="0" smtClean="0"/>
              <a:t/>
            </a:r>
            <a:br>
              <a:rPr lang="en-US" sz="1600" dirty="0" smtClean="0"/>
            </a:br>
            <a:r>
              <a:rPr sz="1600" dirty="0" smtClean="0"/>
              <a:t> </a:t>
            </a:r>
            <a:r>
              <a:rPr lang="en-US" sz="1600" dirty="0"/>
              <a:t/>
            </a:r>
            <a:br>
              <a:rPr lang="en-US" sz="1600" dirty="0"/>
            </a:br>
            <a:r>
              <a:rPr lang="en-US" sz="1600" dirty="0" smtClean="0"/>
              <a:t>            </a:t>
            </a:r>
            <a:r>
              <a:rPr sz="1600" dirty="0" smtClean="0"/>
              <a:t>Webinar </a:t>
            </a:r>
            <a:r>
              <a:rPr sz="1600" dirty="0"/>
              <a:t>= live online </a:t>
            </a:r>
            <a:r>
              <a:rPr lang="en-US" sz="1600" dirty="0" smtClean="0"/>
              <a:t/>
            </a:r>
            <a:br>
              <a:rPr lang="en-US" sz="1600" dirty="0" smtClean="0"/>
            </a:br>
            <a:r>
              <a:rPr lang="en-US" sz="1600" dirty="0" smtClean="0"/>
              <a:t>            </a:t>
            </a:r>
            <a:r>
              <a:rPr sz="1600" dirty="0" smtClean="0"/>
              <a:t>Independent </a:t>
            </a:r>
            <a:r>
              <a:rPr sz="1600" dirty="0"/>
              <a:t>Study = an archived webinar OR a pre-taped self-paced online course</a:t>
            </a:r>
          </a:p>
        </p:txBody>
      </p:sp>
      <p:graphicFrame>
        <p:nvGraphicFramePr>
          <p:cNvPr id="8" name="Object 7"/>
          <p:cNvGraphicFramePr>
            <a:graphicFrameLocks noChangeAspect="1"/>
          </p:cNvGraphicFramePr>
          <p:nvPr>
            <p:extLst>
              <p:ext uri="{D42A27DB-BD31-4B8C-83A1-F6EECF244321}">
                <p14:modId xmlns:p14="http://schemas.microsoft.com/office/powerpoint/2010/main" val="1643077034"/>
              </p:ext>
            </p:extLst>
          </p:nvPr>
        </p:nvGraphicFramePr>
        <p:xfrm>
          <a:off x="852874" y="1818546"/>
          <a:ext cx="7429500" cy="2495550"/>
        </p:xfrm>
        <a:graphic>
          <a:graphicData uri="http://schemas.openxmlformats.org/presentationml/2006/ole">
            <mc:AlternateContent xmlns:mc="http://schemas.openxmlformats.org/markup-compatibility/2006">
              <mc:Choice xmlns:v="urn:schemas-microsoft-com:vml" Requires="v">
                <p:oleObj spid="_x0000_s8206" name="Worksheet" r:id="rId4" imgW="7429567" imgH="2495679" progId="Excel.Sheet.8">
                  <p:embed/>
                </p:oleObj>
              </mc:Choice>
              <mc:Fallback>
                <p:oleObj name="Worksheet" r:id="rId4" imgW="7429567" imgH="2495679" progId="Excel.Sheet.8">
                  <p:embed/>
                  <p:pic>
                    <p:nvPicPr>
                      <p:cNvPr id="0" name=""/>
                      <p:cNvPicPr/>
                      <p:nvPr/>
                    </p:nvPicPr>
                    <p:blipFill>
                      <a:blip r:embed="rId5"/>
                      <a:stretch>
                        <a:fillRect/>
                      </a:stretch>
                    </p:blipFill>
                    <p:spPr>
                      <a:xfrm>
                        <a:off x="852874" y="1818546"/>
                        <a:ext cx="7429500" cy="249555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Q7: What is the best time to schedule webinar based courses?</a:t>
            </a:r>
          </a:p>
        </p:txBody>
      </p:sp>
      <p:graphicFrame>
        <p:nvGraphicFramePr>
          <p:cNvPr id="7" name="Object 6"/>
          <p:cNvGraphicFramePr>
            <a:graphicFrameLocks noChangeAspect="1"/>
          </p:cNvGraphicFramePr>
          <p:nvPr>
            <p:extLst>
              <p:ext uri="{D42A27DB-BD31-4B8C-83A1-F6EECF244321}">
                <p14:modId xmlns:p14="http://schemas.microsoft.com/office/powerpoint/2010/main" val="472492822"/>
              </p:ext>
            </p:extLst>
          </p:nvPr>
        </p:nvGraphicFramePr>
        <p:xfrm>
          <a:off x="342127" y="1033978"/>
          <a:ext cx="4933950" cy="1362075"/>
        </p:xfrm>
        <a:graphic>
          <a:graphicData uri="http://schemas.openxmlformats.org/presentationml/2006/ole">
            <mc:AlternateContent xmlns:mc="http://schemas.openxmlformats.org/markup-compatibility/2006">
              <mc:Choice xmlns:v="urn:schemas-microsoft-com:vml" Requires="v">
                <p:oleObj spid="_x0000_s9230" name="Worksheet" r:id="rId4" imgW="4933984" imgH="1361992" progId="Excel.Sheet.8">
                  <p:embed/>
                </p:oleObj>
              </mc:Choice>
              <mc:Fallback>
                <p:oleObj name="Worksheet" r:id="rId4" imgW="4933984" imgH="1361992" progId="Excel.Sheet.8">
                  <p:embed/>
                  <p:pic>
                    <p:nvPicPr>
                      <p:cNvPr id="0" name=""/>
                      <p:cNvPicPr/>
                      <p:nvPr/>
                    </p:nvPicPr>
                    <p:blipFill>
                      <a:blip r:embed="rId5"/>
                      <a:stretch>
                        <a:fillRect/>
                      </a:stretch>
                    </p:blipFill>
                    <p:spPr>
                      <a:xfrm>
                        <a:off x="342127" y="1033978"/>
                        <a:ext cx="4933950" cy="1362075"/>
                      </a:xfrm>
                      <a:prstGeom prst="rect">
                        <a:avLst/>
                      </a:prstGeom>
                    </p:spPr>
                  </p:pic>
                </p:oleObj>
              </mc:Fallback>
            </mc:AlternateContent>
          </a:graphicData>
        </a:graphic>
      </p:graphicFrame>
      <p:graphicFrame>
        <p:nvGraphicFramePr>
          <p:cNvPr id="8" name="Chart 7"/>
          <p:cNvGraphicFramePr>
            <a:graphicFrameLocks/>
          </p:cNvGraphicFramePr>
          <p:nvPr>
            <p:extLst>
              <p:ext uri="{D42A27DB-BD31-4B8C-83A1-F6EECF244321}">
                <p14:modId xmlns:p14="http://schemas.microsoft.com/office/powerpoint/2010/main" val="1255394472"/>
              </p:ext>
            </p:extLst>
          </p:nvPr>
        </p:nvGraphicFramePr>
        <p:xfrm>
          <a:off x="4201296" y="2767914"/>
          <a:ext cx="3912973" cy="1727886"/>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6" y="609599"/>
            <a:ext cx="8229600" cy="115053"/>
          </a:xfrm>
        </p:spPr>
        <p:txBody>
          <a:bodyPr>
            <a:normAutofit fontScale="90000"/>
          </a:bodyPr>
          <a:lstStyle/>
          <a:p>
            <a:r>
              <a:rPr dirty="0"/>
              <a:t>Q9: Would you be willing and able to host NYSDOH and/or RTC sponsored training at your facility?  </a:t>
            </a:r>
          </a:p>
        </p:txBody>
      </p:sp>
      <p:graphicFrame>
        <p:nvGraphicFramePr>
          <p:cNvPr id="7" name="Chart 6"/>
          <p:cNvGraphicFramePr>
            <a:graphicFrameLocks/>
          </p:cNvGraphicFramePr>
          <p:nvPr>
            <p:extLst>
              <p:ext uri="{D42A27DB-BD31-4B8C-83A1-F6EECF244321}">
                <p14:modId xmlns:p14="http://schemas.microsoft.com/office/powerpoint/2010/main" val="395256886"/>
              </p:ext>
            </p:extLst>
          </p:nvPr>
        </p:nvGraphicFramePr>
        <p:xfrm>
          <a:off x="1680519" y="1362805"/>
          <a:ext cx="5486400" cy="32385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903069208"/>
              </p:ext>
            </p:extLst>
          </p:nvPr>
        </p:nvGraphicFramePr>
        <p:xfrm>
          <a:off x="2525627" y="1077828"/>
          <a:ext cx="4029075" cy="1047750"/>
        </p:xfrm>
        <a:graphic>
          <a:graphicData uri="http://schemas.openxmlformats.org/presentationml/2006/ole">
            <mc:AlternateContent xmlns:mc="http://schemas.openxmlformats.org/markup-compatibility/2006">
              <mc:Choice xmlns:v="urn:schemas-microsoft-com:vml" Requires="v">
                <p:oleObj spid="_x0000_s11268" name="Worksheet" r:id="rId6" imgW="4029024" imgH="1047769" progId="Excel.Sheet.8">
                  <p:embed/>
                </p:oleObj>
              </mc:Choice>
              <mc:Fallback>
                <p:oleObj name="Worksheet" r:id="rId6" imgW="4029024" imgH="1047769" progId="Excel.Sheet.8">
                  <p:embed/>
                  <p:pic>
                    <p:nvPicPr>
                      <p:cNvPr id="0" name=""/>
                      <p:cNvPicPr/>
                      <p:nvPr/>
                    </p:nvPicPr>
                    <p:blipFill>
                      <a:blip r:embed="rId7"/>
                      <a:stretch>
                        <a:fillRect/>
                      </a:stretch>
                    </p:blipFill>
                    <p:spPr>
                      <a:xfrm>
                        <a:off x="2525627" y="1077828"/>
                        <a:ext cx="4029075" cy="1047750"/>
                      </a:xfrm>
                      <a:prstGeom prst="rect">
                        <a:avLst/>
                      </a:prstGeom>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Open Ended Questions</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2867076952"/>
              </p:ext>
            </p:extLst>
          </p:nvPr>
        </p:nvGraphicFramePr>
        <p:xfrm>
          <a:off x="272106" y="806024"/>
          <a:ext cx="4019550" cy="1190625"/>
        </p:xfrm>
        <a:graphic>
          <a:graphicData uri="http://schemas.openxmlformats.org/presentationml/2006/ole">
            <mc:AlternateContent xmlns:mc="http://schemas.openxmlformats.org/markup-compatibility/2006">
              <mc:Choice xmlns:v="urn:schemas-microsoft-com:vml" Requires="v">
                <p:oleObj spid="_x0000_s10265" name="Worksheet" r:id="rId4" imgW="4019584" imgH="1190696" progId="Excel.Sheet.8">
                  <p:embed/>
                </p:oleObj>
              </mc:Choice>
              <mc:Fallback>
                <p:oleObj name="Worksheet" r:id="rId4" imgW="4019584" imgH="1190696" progId="Excel.Sheet.8">
                  <p:embed/>
                  <p:pic>
                    <p:nvPicPr>
                      <p:cNvPr id="0" name=""/>
                      <p:cNvPicPr/>
                      <p:nvPr/>
                    </p:nvPicPr>
                    <p:blipFill>
                      <a:blip r:embed="rId5"/>
                      <a:stretch>
                        <a:fillRect/>
                      </a:stretch>
                    </p:blipFill>
                    <p:spPr>
                      <a:xfrm>
                        <a:off x="272106" y="806024"/>
                        <a:ext cx="4019550" cy="1190625"/>
                      </a:xfrm>
                      <a:prstGeom prst="rect">
                        <a:avLst/>
                      </a:prstGeom>
                    </p:spPr>
                  </p:pic>
                </p:oleObj>
              </mc:Fallback>
            </mc:AlternateContent>
          </a:graphicData>
        </a:graphic>
      </p:graphicFrame>
      <p:sp>
        <p:nvSpPr>
          <p:cNvPr id="9" name="TextBox 8"/>
          <p:cNvSpPr txBox="1"/>
          <p:nvPr/>
        </p:nvSpPr>
        <p:spPr>
          <a:xfrm>
            <a:off x="272107" y="2125362"/>
            <a:ext cx="4019549" cy="2308324"/>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1200" dirty="0"/>
              <a:t>Situational. awareness </a:t>
            </a:r>
          </a:p>
          <a:p>
            <a:pPr marL="285750" indent="-285750">
              <a:buFont typeface="Arial" panose="020B0604020202020204" pitchFamily="34" charset="0"/>
              <a:buChar char="•"/>
            </a:pPr>
            <a:r>
              <a:rPr lang="en-US" sz="1200" dirty="0" smtClean="0"/>
              <a:t>Any </a:t>
            </a:r>
            <a:r>
              <a:rPr lang="en-US" sz="1200" dirty="0"/>
              <a:t>that meet a deliverable </a:t>
            </a:r>
          </a:p>
          <a:p>
            <a:pPr marL="285750" indent="-285750">
              <a:buFont typeface="Arial" panose="020B0604020202020204" pitchFamily="34" charset="0"/>
              <a:buChar char="•"/>
            </a:pPr>
            <a:r>
              <a:rPr lang="en-US" sz="1200" dirty="0" smtClean="0"/>
              <a:t>Health </a:t>
            </a:r>
            <a:r>
              <a:rPr lang="en-US" sz="1200" dirty="0"/>
              <a:t>Care Evacuation education </a:t>
            </a:r>
          </a:p>
          <a:p>
            <a:pPr marL="285750" indent="-285750">
              <a:buFont typeface="Arial" panose="020B0604020202020204" pitchFamily="34" charset="0"/>
              <a:buChar char="•"/>
            </a:pPr>
            <a:r>
              <a:rPr lang="en-US" sz="1200" dirty="0" smtClean="0"/>
              <a:t>Special </a:t>
            </a:r>
            <a:r>
              <a:rPr lang="en-US" sz="1200" dirty="0"/>
              <a:t>populations </a:t>
            </a:r>
          </a:p>
          <a:p>
            <a:pPr marL="285750" indent="-285750">
              <a:buFont typeface="Arial" panose="020B0604020202020204" pitchFamily="34" charset="0"/>
              <a:buChar char="•"/>
            </a:pPr>
            <a:r>
              <a:rPr lang="en-US" sz="1200" dirty="0" smtClean="0"/>
              <a:t>Medical </a:t>
            </a:r>
            <a:r>
              <a:rPr lang="en-US" sz="1200" dirty="0"/>
              <a:t>Countermeasure Dispensing - state set-up an ideal demo POD for walk-through by local agencies. </a:t>
            </a:r>
          </a:p>
          <a:p>
            <a:pPr marL="285750" indent="-285750">
              <a:buFont typeface="Arial" panose="020B0604020202020204" pitchFamily="34" charset="0"/>
              <a:buChar char="•"/>
            </a:pPr>
            <a:r>
              <a:rPr lang="en-US" sz="1200" dirty="0" smtClean="0"/>
              <a:t>Would </a:t>
            </a:r>
            <a:r>
              <a:rPr lang="en-US" sz="1200" dirty="0"/>
              <a:t>like more specific courses r/t antibiotic dispensing, including theory of the disease, treatment regimens, dosing, </a:t>
            </a:r>
            <a:r>
              <a:rPr lang="en-US" sz="1200" dirty="0" err="1"/>
              <a:t>etc</a:t>
            </a:r>
            <a:r>
              <a:rPr lang="en-US" sz="1200" dirty="0"/>
              <a:t> for pediatric and pregnant </a:t>
            </a:r>
            <a:r>
              <a:rPr lang="en-US" sz="1200" dirty="0" err="1"/>
              <a:t>populations..anthrax</a:t>
            </a:r>
            <a:r>
              <a:rPr lang="en-US" sz="1200" dirty="0"/>
              <a:t> scenario </a:t>
            </a:r>
          </a:p>
          <a:p>
            <a:pPr marL="285750" indent="-285750">
              <a:buFont typeface="Arial" panose="020B0604020202020204" pitchFamily="34" charset="0"/>
              <a:buChar char="•"/>
            </a:pPr>
            <a:r>
              <a:rPr lang="en-US" sz="1200" dirty="0" smtClean="0"/>
              <a:t>None </a:t>
            </a:r>
            <a:endParaRPr lang="en-US" sz="1200" dirty="0"/>
          </a:p>
          <a:p>
            <a:pPr marL="285750" indent="-285750">
              <a:buFont typeface="Arial" panose="020B0604020202020204" pitchFamily="34" charset="0"/>
              <a:buChar char="•"/>
            </a:pPr>
            <a:r>
              <a:rPr lang="en-US" sz="1200" dirty="0" smtClean="0"/>
              <a:t>none </a:t>
            </a:r>
            <a:r>
              <a:rPr lang="en-US" sz="1200" dirty="0"/>
              <a:t>at this time </a:t>
            </a:r>
          </a:p>
        </p:txBody>
      </p:sp>
      <p:graphicFrame>
        <p:nvGraphicFramePr>
          <p:cNvPr id="10" name="Object 9"/>
          <p:cNvGraphicFramePr>
            <a:graphicFrameLocks noChangeAspect="1"/>
          </p:cNvGraphicFramePr>
          <p:nvPr>
            <p:extLst>
              <p:ext uri="{D42A27DB-BD31-4B8C-83A1-F6EECF244321}">
                <p14:modId xmlns:p14="http://schemas.microsoft.com/office/powerpoint/2010/main" val="1157620397"/>
              </p:ext>
            </p:extLst>
          </p:nvPr>
        </p:nvGraphicFramePr>
        <p:xfrm>
          <a:off x="4769966" y="333381"/>
          <a:ext cx="4019550" cy="1190625"/>
        </p:xfrm>
        <a:graphic>
          <a:graphicData uri="http://schemas.openxmlformats.org/presentationml/2006/ole">
            <mc:AlternateContent xmlns:mc="http://schemas.openxmlformats.org/markup-compatibility/2006">
              <mc:Choice xmlns:v="urn:schemas-microsoft-com:vml" Requires="v">
                <p:oleObj spid="_x0000_s10266" name="Worksheet" r:id="rId7" imgW="4019584" imgH="1190696" progId="Excel.Sheet.8">
                  <p:embed/>
                </p:oleObj>
              </mc:Choice>
              <mc:Fallback>
                <p:oleObj name="Worksheet" r:id="rId7" imgW="4019584" imgH="1190696" progId="Excel.Sheet.8">
                  <p:embed/>
                  <p:pic>
                    <p:nvPicPr>
                      <p:cNvPr id="0" name=""/>
                      <p:cNvPicPr/>
                      <p:nvPr/>
                    </p:nvPicPr>
                    <p:blipFill>
                      <a:blip r:embed="rId8"/>
                      <a:stretch>
                        <a:fillRect/>
                      </a:stretch>
                    </p:blipFill>
                    <p:spPr>
                      <a:xfrm>
                        <a:off x="4769966" y="333381"/>
                        <a:ext cx="4019550" cy="1190625"/>
                      </a:xfrm>
                      <a:prstGeom prst="rect">
                        <a:avLst/>
                      </a:prstGeom>
                    </p:spPr>
                  </p:pic>
                </p:oleObj>
              </mc:Fallback>
            </mc:AlternateContent>
          </a:graphicData>
        </a:graphic>
      </p:graphicFrame>
      <p:sp>
        <p:nvSpPr>
          <p:cNvPr id="11" name="TextBox 10"/>
          <p:cNvSpPr txBox="1"/>
          <p:nvPr/>
        </p:nvSpPr>
        <p:spPr>
          <a:xfrm>
            <a:off x="4588476" y="1663697"/>
            <a:ext cx="4431955" cy="3231654"/>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1200" dirty="0" smtClean="0"/>
              <a:t>Program/Training </a:t>
            </a:r>
            <a:r>
              <a:rPr lang="en-US" sz="1200" dirty="0"/>
              <a:t>calendar </a:t>
            </a:r>
          </a:p>
          <a:p>
            <a:pPr marL="285750" indent="-285750">
              <a:buFont typeface="Arial" panose="020B0604020202020204" pitchFamily="34" charset="0"/>
              <a:buChar char="•"/>
            </a:pPr>
            <a:r>
              <a:rPr lang="en-US" sz="1200" dirty="0" smtClean="0"/>
              <a:t>We </a:t>
            </a:r>
            <a:r>
              <a:rPr lang="en-US" sz="1200" dirty="0"/>
              <a:t>are short staffed and can't travel. I can't spare staff for two days of training. Our staff will attend required training that meets a deliverable. </a:t>
            </a:r>
          </a:p>
          <a:p>
            <a:pPr marL="285750" indent="-285750">
              <a:buFont typeface="Arial" panose="020B0604020202020204" pitchFamily="34" charset="0"/>
              <a:buChar char="•"/>
            </a:pPr>
            <a:r>
              <a:rPr lang="en-US" sz="1200" dirty="0" smtClean="0"/>
              <a:t>eFINDS </a:t>
            </a:r>
            <a:r>
              <a:rPr lang="en-US" sz="1200" dirty="0"/>
              <a:t>training has been greatly appreciated, and a need for further training in eFINDS still remains </a:t>
            </a:r>
          </a:p>
          <a:p>
            <a:pPr marL="285750" indent="-285750">
              <a:buFont typeface="Arial" panose="020B0604020202020204" pitchFamily="34" charset="0"/>
              <a:buChar char="•"/>
            </a:pPr>
            <a:r>
              <a:rPr lang="en-US" sz="1200" dirty="0" smtClean="0"/>
              <a:t>Provide </a:t>
            </a:r>
            <a:r>
              <a:rPr lang="en-US" sz="1200" dirty="0"/>
              <a:t>more Radiological Operational Course (focus on on-hands survey equipment training) training opportunities. </a:t>
            </a:r>
          </a:p>
          <a:p>
            <a:pPr marL="285750" indent="-285750">
              <a:buFont typeface="Arial" panose="020B0604020202020204" pitchFamily="34" charset="0"/>
              <a:buChar char="•"/>
            </a:pPr>
            <a:r>
              <a:rPr lang="en-US" sz="1200" dirty="0" smtClean="0"/>
              <a:t>Did </a:t>
            </a:r>
            <a:r>
              <a:rPr lang="en-US" sz="1200" dirty="0"/>
              <a:t>not feel the HSEEP training was satisfactory or adequate to prepare us OR update us for completing and really understanding what is needed for an HSEEP compliant report. Did not like "abbreviated" version. Many of us never had the 3 day training, just a 1 day many years ago. Also a lot of new planners on board. Is Patrick certified to teach this? We would all learn a lot from him. </a:t>
            </a:r>
          </a:p>
          <a:p>
            <a:pPr marL="285750" indent="-285750">
              <a:buFont typeface="Arial" panose="020B0604020202020204" pitchFamily="34" charset="0"/>
              <a:buChar char="•"/>
            </a:pPr>
            <a:r>
              <a:rPr lang="en-US" sz="1200" dirty="0" smtClean="0"/>
              <a:t>Support </a:t>
            </a:r>
            <a:r>
              <a:rPr lang="en-US" sz="1200" dirty="0"/>
              <a:t>any new </a:t>
            </a:r>
            <a:r>
              <a:rPr lang="en-US" sz="1200" dirty="0" smtClean="0"/>
              <a:t>initiatives </a:t>
            </a:r>
            <a:r>
              <a:rPr lang="en-US" sz="1200" dirty="0"/>
              <a:t>as education becomes available </a:t>
            </a:r>
          </a:p>
          <a:p>
            <a:pPr marL="285750" indent="-285750">
              <a:buFont typeface="Arial" panose="020B0604020202020204" pitchFamily="34" charset="0"/>
              <a:buChar char="•"/>
            </a:pPr>
            <a:r>
              <a:rPr lang="en-US" sz="1200" dirty="0" smtClean="0"/>
              <a:t>not </a:t>
            </a:r>
            <a:r>
              <a:rPr lang="en-US" sz="1200" dirty="0"/>
              <a:t>sure at this time </a:t>
            </a:r>
          </a:p>
        </p:txBody>
      </p:sp>
    </p:spTree>
    <p:extLst>
      <p:ext uri="{BB962C8B-B14F-4D97-AF65-F5344CB8AC3E}">
        <p14:creationId xmlns:p14="http://schemas.microsoft.com/office/powerpoint/2010/main" val="355926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800" y="102721"/>
            <a:ext cx="8773491" cy="556305"/>
          </a:xfrm>
        </p:spPr>
        <p:txBody>
          <a:bodyPr>
            <a:noAutofit/>
          </a:bodyPr>
          <a:lstStyle/>
          <a:p>
            <a:r>
              <a:rPr lang="en-US" sz="4000" dirty="0" smtClean="0"/>
              <a:t>Questions/Comments/Discussion?</a:t>
            </a:r>
            <a:endParaRPr lang="en-US" sz="4000" dirty="0"/>
          </a:p>
        </p:txBody>
      </p:sp>
      <p:sp>
        <p:nvSpPr>
          <p:cNvPr id="4" name="Rectangle 3"/>
          <p:cNvSpPr/>
          <p:nvPr/>
        </p:nvSpPr>
        <p:spPr>
          <a:xfrm>
            <a:off x="172800" y="683739"/>
            <a:ext cx="8880584" cy="4450449"/>
          </a:xfrm>
          <a:prstGeom prst="rect">
            <a:avLst/>
          </a:prstGeom>
        </p:spPr>
        <p:txBody>
          <a:bodyPr wrap="square">
            <a:spAutoFit/>
          </a:bodyPr>
          <a:lstStyle/>
          <a:p>
            <a:pPr lvl="1" algn="ctr">
              <a:lnSpc>
                <a:spcPct val="80000"/>
              </a:lnSpc>
              <a:buFontTx/>
              <a:buNone/>
            </a:pPr>
            <a:r>
              <a:rPr lang="en-US" u="sng" dirty="0" smtClean="0">
                <a:solidFill>
                  <a:srgbClr val="0070C0"/>
                </a:solidFill>
                <a:effectLst>
                  <a:outerShdw blurRad="38100" dist="38100" dir="2700000" algn="tl">
                    <a:srgbClr val="000000">
                      <a:alpha val="43137"/>
                    </a:srgbClr>
                  </a:outerShdw>
                </a:effectLst>
              </a:rPr>
              <a:t>Finger Lakes Regional Training Center</a:t>
            </a:r>
            <a:endParaRPr lang="en-US" u="sng" dirty="0">
              <a:solidFill>
                <a:srgbClr val="0070C0"/>
              </a:solidFill>
              <a:effectLst>
                <a:outerShdw blurRad="38100" dist="38100" dir="2700000" algn="tl">
                  <a:srgbClr val="000000">
                    <a:alpha val="43137"/>
                  </a:srgbClr>
                </a:outerShdw>
              </a:effectLst>
            </a:endParaRPr>
          </a:p>
          <a:p>
            <a:pPr lvl="1" algn="ctr">
              <a:lnSpc>
                <a:spcPct val="80000"/>
              </a:lnSpc>
              <a:buFontTx/>
              <a:buNone/>
            </a:pPr>
            <a:endParaRPr lang="en-US" sz="800" dirty="0" smtClean="0"/>
          </a:p>
          <a:p>
            <a:pPr lvl="1" algn="ctr">
              <a:lnSpc>
                <a:spcPct val="80000"/>
              </a:lnSpc>
              <a:buFontTx/>
              <a:buNone/>
            </a:pPr>
            <a:r>
              <a:rPr lang="en-US" dirty="0" smtClean="0"/>
              <a:t>Anne D’Angelo (Program Director) - anne_dangelo@urmc.rochester.edu</a:t>
            </a:r>
          </a:p>
          <a:p>
            <a:pPr lvl="1" algn="ctr">
              <a:lnSpc>
                <a:spcPct val="80000"/>
              </a:lnSpc>
              <a:buFontTx/>
              <a:buNone/>
            </a:pPr>
            <a:r>
              <a:rPr lang="en-US" dirty="0" smtClean="0"/>
              <a:t>Eileen Spezio (Administrative Assistant) - eileen_spezio@urmc.rochester.edu</a:t>
            </a:r>
          </a:p>
          <a:p>
            <a:pPr lvl="1" algn="ctr">
              <a:lnSpc>
                <a:spcPct val="80000"/>
              </a:lnSpc>
              <a:buFontTx/>
              <a:buNone/>
            </a:pPr>
            <a:r>
              <a:rPr lang="en-US" dirty="0" smtClean="0"/>
              <a:t>Kathee Tyo (Lead Instructor</a:t>
            </a:r>
            <a:r>
              <a:rPr lang="en-US" dirty="0" smtClean="0"/>
              <a:t>) – kathee_tyo@urmc.rochester.edu</a:t>
            </a:r>
            <a:endParaRPr lang="en-US" sz="800" dirty="0"/>
          </a:p>
          <a:p>
            <a:pPr lvl="1" algn="ctr">
              <a:lnSpc>
                <a:spcPct val="80000"/>
              </a:lnSpc>
              <a:buFontTx/>
              <a:buNone/>
            </a:pPr>
            <a:endParaRPr lang="en-US" dirty="0" smtClean="0"/>
          </a:p>
          <a:p>
            <a:pPr lvl="1" algn="ctr">
              <a:lnSpc>
                <a:spcPct val="80000"/>
              </a:lnSpc>
              <a:buFontTx/>
              <a:buNone/>
            </a:pPr>
            <a:r>
              <a:rPr lang="en-US" b="1" dirty="0" smtClean="0"/>
              <a:t>(585) 758-7640 </a:t>
            </a:r>
            <a:endParaRPr lang="en-US" b="1" dirty="0" smtClean="0"/>
          </a:p>
          <a:p>
            <a:pPr lvl="1" algn="ctr">
              <a:lnSpc>
                <a:spcPct val="80000"/>
              </a:lnSpc>
              <a:buFontTx/>
              <a:buNone/>
            </a:pPr>
            <a:r>
              <a:rPr lang="en-US" b="1" dirty="0" smtClean="0"/>
              <a:t>Mondays, Tuesdays, Thursdays</a:t>
            </a:r>
          </a:p>
          <a:p>
            <a:pPr lvl="1" algn="ctr">
              <a:lnSpc>
                <a:spcPct val="80000"/>
              </a:lnSpc>
              <a:buFontTx/>
              <a:buNone/>
            </a:pPr>
            <a:endParaRPr lang="en-US" dirty="0">
              <a:solidFill>
                <a:schemeClr val="accent2"/>
              </a:solidFill>
            </a:endParaRPr>
          </a:p>
          <a:p>
            <a:pPr lvl="1" algn="ctr">
              <a:lnSpc>
                <a:spcPct val="80000"/>
              </a:lnSpc>
              <a:buFontTx/>
              <a:buNone/>
            </a:pPr>
            <a:r>
              <a:rPr lang="en-US" sz="4000" b="1" dirty="0" smtClean="0">
                <a:solidFill>
                  <a:schemeClr val="accent2"/>
                </a:solidFill>
                <a:hlinkClick r:id="rId2"/>
              </a:rPr>
              <a:t>wrhepc.urmc.edu</a:t>
            </a:r>
            <a:endParaRPr lang="en-US" sz="4000" b="1" dirty="0" smtClean="0">
              <a:solidFill>
                <a:schemeClr val="accent2"/>
              </a:solidFill>
            </a:endParaRPr>
          </a:p>
          <a:p>
            <a:pPr lvl="1" algn="ctr">
              <a:lnSpc>
                <a:spcPct val="80000"/>
              </a:lnSpc>
            </a:pPr>
            <a:endParaRPr lang="en-US" dirty="0" smtClean="0"/>
          </a:p>
          <a:p>
            <a:pPr lvl="1" algn="ctr">
              <a:lnSpc>
                <a:spcPct val="80000"/>
              </a:lnSpc>
            </a:pPr>
            <a:r>
              <a:rPr lang="en-US" dirty="0" smtClean="0"/>
              <a:t>please </a:t>
            </a:r>
            <a:r>
              <a:rPr lang="en-US" dirty="0"/>
              <a:t>subscribe to the FLRTC-HPP </a:t>
            </a:r>
            <a:r>
              <a:rPr lang="en-US" dirty="0" smtClean="0"/>
              <a:t>listserv </a:t>
            </a:r>
          </a:p>
          <a:p>
            <a:pPr lvl="1" algn="ctr">
              <a:lnSpc>
                <a:spcPct val="80000"/>
              </a:lnSpc>
            </a:pPr>
            <a:r>
              <a:rPr lang="en-US" dirty="0" smtClean="0"/>
              <a:t>send an email to: </a:t>
            </a:r>
            <a:r>
              <a:rPr lang="en-US" u="sng" dirty="0" smtClean="0">
                <a:hlinkClick r:id="rId3"/>
              </a:rPr>
              <a:t>listserv@lists.rochester.edu</a:t>
            </a:r>
            <a:endParaRPr lang="en-US" dirty="0"/>
          </a:p>
          <a:p>
            <a:pPr lvl="1" algn="ctr">
              <a:lnSpc>
                <a:spcPct val="80000"/>
              </a:lnSpc>
            </a:pPr>
            <a:r>
              <a:rPr lang="en-US" dirty="0" smtClean="0"/>
              <a:t>In </a:t>
            </a:r>
            <a:r>
              <a:rPr lang="en-US" dirty="0"/>
              <a:t>the email </a:t>
            </a:r>
            <a:r>
              <a:rPr lang="en-US" b="1" u="sng" dirty="0" smtClean="0"/>
              <a:t>BODY</a:t>
            </a:r>
            <a:r>
              <a:rPr lang="en-US" dirty="0" smtClean="0"/>
              <a:t> write</a:t>
            </a:r>
            <a:r>
              <a:rPr lang="en-US" b="1" dirty="0" smtClean="0"/>
              <a:t>: </a:t>
            </a:r>
            <a:r>
              <a:rPr lang="en-US" dirty="0">
                <a:solidFill>
                  <a:srgbClr val="FF0000"/>
                </a:solidFill>
              </a:rPr>
              <a:t>Subscribe FLRTC-HPP </a:t>
            </a:r>
            <a:r>
              <a:rPr lang="en-US" dirty="0" err="1">
                <a:solidFill>
                  <a:srgbClr val="FF0000"/>
                </a:solidFill>
              </a:rPr>
              <a:t>firstname</a:t>
            </a:r>
            <a:r>
              <a:rPr lang="en-US" dirty="0">
                <a:solidFill>
                  <a:srgbClr val="FF0000"/>
                </a:solidFill>
              </a:rPr>
              <a:t> </a:t>
            </a:r>
            <a:r>
              <a:rPr lang="en-US" dirty="0" err="1">
                <a:solidFill>
                  <a:srgbClr val="FF0000"/>
                </a:solidFill>
              </a:rPr>
              <a:t>lastname</a:t>
            </a:r>
            <a:r>
              <a:rPr lang="en-US" dirty="0">
                <a:solidFill>
                  <a:srgbClr val="FF0000"/>
                </a:solidFill>
              </a:rPr>
              <a:t> </a:t>
            </a:r>
          </a:p>
          <a:p>
            <a:pPr lvl="1" algn="ctr">
              <a:lnSpc>
                <a:spcPct val="80000"/>
              </a:lnSpc>
            </a:pPr>
            <a:endParaRPr lang="en-US" b="1" dirty="0" smtClean="0"/>
          </a:p>
          <a:p>
            <a:pPr lvl="1" algn="ctr">
              <a:lnSpc>
                <a:spcPct val="80000"/>
              </a:lnSpc>
            </a:pPr>
            <a:r>
              <a:rPr lang="en-US" b="1" dirty="0" smtClean="0"/>
              <a:t>Note: subject line can be blank  </a:t>
            </a:r>
          </a:p>
          <a:p>
            <a:pPr lvl="1" algn="ctr">
              <a:lnSpc>
                <a:spcPct val="80000"/>
              </a:lnSpc>
            </a:pPr>
            <a:r>
              <a:rPr lang="en-US" b="1" dirty="0" smtClean="0"/>
              <a:t>substitute </a:t>
            </a:r>
            <a:r>
              <a:rPr lang="en-US" b="1" dirty="0" err="1"/>
              <a:t>firstname</a:t>
            </a:r>
            <a:r>
              <a:rPr lang="en-US" b="1" dirty="0"/>
              <a:t> </a:t>
            </a:r>
            <a:r>
              <a:rPr lang="en-US" b="1" dirty="0" err="1"/>
              <a:t>lastname</a:t>
            </a:r>
            <a:r>
              <a:rPr lang="en-US" b="1" dirty="0"/>
              <a:t> with your first and last </a:t>
            </a:r>
            <a:r>
              <a:rPr lang="en-US" b="1" dirty="0" smtClean="0"/>
              <a:t>name</a:t>
            </a:r>
            <a:endParaRPr lang="en-US" dirty="0"/>
          </a:p>
          <a:p>
            <a:pPr lvl="1" algn="ctr">
              <a:lnSpc>
                <a:spcPct val="80000"/>
              </a:lnSpc>
              <a:buFontTx/>
              <a:buNone/>
            </a:pPr>
            <a:endParaRPr lang="en-US" b="1" dirty="0">
              <a:solidFill>
                <a:schemeClr val="accent2"/>
              </a:solidFill>
            </a:endParaRPr>
          </a:p>
          <a:p>
            <a:pPr lvl="1" algn="ctr">
              <a:lnSpc>
                <a:spcPct val="80000"/>
              </a:lnSpc>
              <a:buFontTx/>
              <a:buNone/>
            </a:pPr>
            <a:endParaRPr lang="en-US" b="1" dirty="0">
              <a:solidFill>
                <a:schemeClr val="accent2"/>
              </a:solidFill>
            </a:endParaRPr>
          </a:p>
        </p:txBody>
      </p:sp>
    </p:spTree>
    <p:extLst>
      <p:ext uri="{BB962C8B-B14F-4D97-AF65-F5344CB8AC3E}">
        <p14:creationId xmlns:p14="http://schemas.microsoft.com/office/powerpoint/2010/main" val="1017922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04788" y="3392258"/>
            <a:ext cx="4576388" cy="350837"/>
          </a:xfrm>
        </p:spPr>
        <p:txBody>
          <a:bodyPr/>
          <a:lstStyle/>
          <a:p>
            <a:r>
              <a:rPr lang="en-US" dirty="0" smtClean="0"/>
              <a:t>Survey Opened</a:t>
            </a:r>
            <a:r>
              <a:rPr dirty="0" smtClean="0"/>
              <a:t>: July </a:t>
            </a:r>
            <a:r>
              <a:rPr lang="en-US" dirty="0" smtClean="0"/>
              <a:t>3</a:t>
            </a:r>
            <a:r>
              <a:rPr dirty="0" smtClean="0"/>
              <a:t>1</a:t>
            </a:r>
            <a:r>
              <a:rPr dirty="0"/>
              <a:t>, </a:t>
            </a:r>
            <a:r>
              <a:rPr dirty="0" smtClean="0"/>
              <a:t>2014</a:t>
            </a:r>
            <a:endParaRPr lang="en-US" dirty="0"/>
          </a:p>
          <a:p>
            <a:r>
              <a:rPr lang="en-US" dirty="0" smtClean="0"/>
              <a:t>Survey Closed:   August  14, 2014</a:t>
            </a:r>
          </a:p>
          <a:p>
            <a:endParaRPr dirty="0"/>
          </a:p>
        </p:txBody>
      </p:sp>
      <p:sp>
        <p:nvSpPr>
          <p:cNvPr id="3" name="Title 2"/>
          <p:cNvSpPr>
            <a:spLocks noGrp="1"/>
          </p:cNvSpPr>
          <p:nvPr>
            <p:ph type="title"/>
          </p:nvPr>
        </p:nvSpPr>
        <p:spPr/>
        <p:txBody>
          <a:bodyPr/>
          <a:lstStyle/>
          <a:p>
            <a:r>
              <a:rPr dirty="0" smtClean="0"/>
              <a:t>2</a:t>
            </a:r>
            <a:r>
              <a:rPr lang="en-US" dirty="0" smtClean="0"/>
              <a:t>7</a:t>
            </a:r>
            <a:endParaRPr dirty="0"/>
          </a:p>
        </p:txBody>
      </p:sp>
      <p:sp>
        <p:nvSpPr>
          <p:cNvPr id="4" name="Text Placeholder 3"/>
          <p:cNvSpPr>
            <a:spLocks noGrp="1"/>
          </p:cNvSpPr>
          <p:nvPr>
            <p:ph type="body" sz="quarter" idx="17"/>
          </p:nvPr>
        </p:nvSpPr>
        <p:spPr/>
        <p:txBody>
          <a:bodyPr/>
          <a:lstStyle/>
          <a:p>
            <a:r>
              <a:rPr dirty="0"/>
              <a:t>Total Responses</a:t>
            </a:r>
          </a:p>
        </p:txBody>
      </p:sp>
      <p:sp>
        <p:nvSpPr>
          <p:cNvPr id="5" name="Text Placeholder 4"/>
          <p:cNvSpPr>
            <a:spLocks noGrp="1"/>
          </p:cNvSpPr>
          <p:nvPr>
            <p:ph type="body" sz="quarter" idx="18"/>
          </p:nvPr>
        </p:nvSpPr>
        <p:spPr/>
        <p:txBody>
          <a:bodyPr/>
          <a:lstStyle/>
          <a:p>
            <a:r>
              <a:rPr dirty="0"/>
              <a:t>Complete Responses: </a:t>
            </a:r>
            <a:r>
              <a:rPr dirty="0" smtClean="0"/>
              <a:t>2</a:t>
            </a:r>
            <a:r>
              <a:rPr lang="en-US" dirty="0" smtClean="0"/>
              <a:t>7</a:t>
            </a:r>
            <a:endParaRP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 Where in the Western Region is your agency located?</a:t>
            </a:r>
          </a:p>
        </p:txBody>
      </p:sp>
      <p:graphicFrame>
        <p:nvGraphicFramePr>
          <p:cNvPr id="15" name="Object 14"/>
          <p:cNvGraphicFramePr>
            <a:graphicFrameLocks noChangeAspect="1"/>
          </p:cNvGraphicFramePr>
          <p:nvPr>
            <p:extLst>
              <p:ext uri="{D42A27DB-BD31-4B8C-83A1-F6EECF244321}">
                <p14:modId xmlns:p14="http://schemas.microsoft.com/office/powerpoint/2010/main" val="2259540473"/>
              </p:ext>
            </p:extLst>
          </p:nvPr>
        </p:nvGraphicFramePr>
        <p:xfrm>
          <a:off x="358603" y="1156129"/>
          <a:ext cx="4933950" cy="1200150"/>
        </p:xfrm>
        <a:graphic>
          <a:graphicData uri="http://schemas.openxmlformats.org/presentationml/2006/ole">
            <mc:AlternateContent xmlns:mc="http://schemas.openxmlformats.org/markup-compatibility/2006">
              <mc:Choice xmlns:v="urn:schemas-microsoft-com:vml" Requires="v">
                <p:oleObj spid="_x0000_s1036" name="Worksheet" r:id="rId4" imgW="4933984" imgH="1200152" progId="Excel.Sheet.8">
                  <p:embed/>
                </p:oleObj>
              </mc:Choice>
              <mc:Fallback>
                <p:oleObj name="Worksheet" r:id="rId4" imgW="4933984" imgH="1200152" progId="Excel.Sheet.8">
                  <p:embed/>
                  <p:pic>
                    <p:nvPicPr>
                      <p:cNvPr id="0" name=""/>
                      <p:cNvPicPr/>
                      <p:nvPr/>
                    </p:nvPicPr>
                    <p:blipFill>
                      <a:blip r:embed="rId5"/>
                      <a:stretch>
                        <a:fillRect/>
                      </a:stretch>
                    </p:blipFill>
                    <p:spPr>
                      <a:xfrm>
                        <a:off x="358603" y="1156129"/>
                        <a:ext cx="4933950" cy="1200150"/>
                      </a:xfrm>
                      <a:prstGeom prst="rect">
                        <a:avLst/>
                      </a:prstGeom>
                    </p:spPr>
                  </p:pic>
                </p:oleObj>
              </mc:Fallback>
            </mc:AlternateContent>
          </a:graphicData>
        </a:graphic>
      </p:graphicFrame>
      <p:graphicFrame>
        <p:nvGraphicFramePr>
          <p:cNvPr id="18" name="Chart 17"/>
          <p:cNvGraphicFramePr>
            <a:graphicFrameLocks/>
          </p:cNvGraphicFramePr>
          <p:nvPr>
            <p:extLst>
              <p:ext uri="{D42A27DB-BD31-4B8C-83A1-F6EECF244321}">
                <p14:modId xmlns:p14="http://schemas.microsoft.com/office/powerpoint/2010/main" val="2272237169"/>
              </p:ext>
            </p:extLst>
          </p:nvPr>
        </p:nvGraphicFramePr>
        <p:xfrm>
          <a:off x="4563761" y="2594919"/>
          <a:ext cx="4135395" cy="2049162"/>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 What is your agency type?  (Please select all that apply)</a:t>
            </a:r>
          </a:p>
        </p:txBody>
      </p:sp>
      <p:graphicFrame>
        <p:nvGraphicFramePr>
          <p:cNvPr id="8" name="Object 7"/>
          <p:cNvGraphicFramePr>
            <a:graphicFrameLocks noChangeAspect="1"/>
          </p:cNvGraphicFramePr>
          <p:nvPr>
            <p:extLst>
              <p:ext uri="{D42A27DB-BD31-4B8C-83A1-F6EECF244321}">
                <p14:modId xmlns:p14="http://schemas.microsoft.com/office/powerpoint/2010/main" val="3398608516"/>
              </p:ext>
            </p:extLst>
          </p:nvPr>
        </p:nvGraphicFramePr>
        <p:xfrm>
          <a:off x="284463" y="1078256"/>
          <a:ext cx="4345202" cy="2340369"/>
        </p:xfrm>
        <a:graphic>
          <a:graphicData uri="http://schemas.openxmlformats.org/presentationml/2006/ole">
            <mc:AlternateContent xmlns:mc="http://schemas.openxmlformats.org/markup-compatibility/2006">
              <mc:Choice xmlns:v="urn:schemas-microsoft-com:vml" Requires="v">
                <p:oleObj spid="_x0000_s3082" name="Worksheet" r:id="rId5" imgW="4933984" imgH="2657518" progId="Excel.Sheet.8">
                  <p:embed/>
                </p:oleObj>
              </mc:Choice>
              <mc:Fallback>
                <p:oleObj name="Worksheet" r:id="rId5" imgW="4933984" imgH="2657518" progId="Excel.Sheet.8">
                  <p:embed/>
                  <p:pic>
                    <p:nvPicPr>
                      <p:cNvPr id="0" name=""/>
                      <p:cNvPicPr/>
                      <p:nvPr/>
                    </p:nvPicPr>
                    <p:blipFill>
                      <a:blip r:embed="rId6"/>
                      <a:stretch>
                        <a:fillRect/>
                      </a:stretch>
                    </p:blipFill>
                    <p:spPr>
                      <a:xfrm>
                        <a:off x="284463" y="1078256"/>
                        <a:ext cx="4345202" cy="2340369"/>
                      </a:xfrm>
                      <a:prstGeom prst="rect">
                        <a:avLst/>
                      </a:prstGeom>
                    </p:spPr>
                  </p:pic>
                </p:oleObj>
              </mc:Fallback>
            </mc:AlternateContent>
          </a:graphicData>
        </a:graphic>
      </p:graphicFrame>
      <p:graphicFrame>
        <p:nvGraphicFramePr>
          <p:cNvPr id="9" name="Chart 8"/>
          <p:cNvGraphicFramePr>
            <a:graphicFrameLocks/>
          </p:cNvGraphicFramePr>
          <p:nvPr>
            <p:extLst>
              <p:ext uri="{D42A27DB-BD31-4B8C-83A1-F6EECF244321}">
                <p14:modId xmlns:p14="http://schemas.microsoft.com/office/powerpoint/2010/main" val="3048639237"/>
              </p:ext>
            </p:extLst>
          </p:nvPr>
        </p:nvGraphicFramePr>
        <p:xfrm>
          <a:off x="5000368" y="2488779"/>
          <a:ext cx="3805881" cy="1859692"/>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1575"/>
            <a:ext cx="8616778" cy="391272"/>
          </a:xfrm>
        </p:spPr>
        <p:txBody>
          <a:bodyPr>
            <a:noAutofit/>
          </a:bodyPr>
          <a:lstStyle/>
          <a:p>
            <a:r>
              <a:rPr sz="1600" dirty="0"/>
              <a:t>Q3: Please prioritize the following "MAINTENANCE" emergency preparedness courses based upon the need for your agency.</a:t>
            </a:r>
          </a:p>
        </p:txBody>
      </p:sp>
      <p:graphicFrame>
        <p:nvGraphicFramePr>
          <p:cNvPr id="9" name="Object 8"/>
          <p:cNvGraphicFramePr>
            <a:graphicFrameLocks noChangeAspect="1"/>
          </p:cNvGraphicFramePr>
          <p:nvPr>
            <p:extLst>
              <p:ext uri="{D42A27DB-BD31-4B8C-83A1-F6EECF244321}">
                <p14:modId xmlns:p14="http://schemas.microsoft.com/office/powerpoint/2010/main" val="3488172907"/>
              </p:ext>
            </p:extLst>
          </p:nvPr>
        </p:nvGraphicFramePr>
        <p:xfrm>
          <a:off x="370960" y="714375"/>
          <a:ext cx="7734300" cy="4076700"/>
        </p:xfrm>
        <a:graphic>
          <a:graphicData uri="http://schemas.openxmlformats.org/presentationml/2006/ole">
            <mc:AlternateContent xmlns:mc="http://schemas.openxmlformats.org/markup-compatibility/2006">
              <mc:Choice xmlns:v="urn:schemas-microsoft-com:vml" Requires="v">
                <p:oleObj spid="_x0000_s2062" name="Worksheet" r:id="rId4" imgW="8420033" imgH="4438563" progId="Excel.Sheet.8">
                  <p:embed/>
                </p:oleObj>
              </mc:Choice>
              <mc:Fallback>
                <p:oleObj name="Worksheet" r:id="rId4" imgW="8420033" imgH="4438563" progId="Excel.Sheet.8">
                  <p:embed/>
                  <p:pic>
                    <p:nvPicPr>
                      <p:cNvPr id="0" name=""/>
                      <p:cNvPicPr/>
                      <p:nvPr/>
                    </p:nvPicPr>
                    <p:blipFill>
                      <a:blip r:embed="rId5"/>
                      <a:stretch>
                        <a:fillRect/>
                      </a:stretch>
                    </p:blipFill>
                    <p:spPr>
                      <a:xfrm>
                        <a:off x="370960" y="714375"/>
                        <a:ext cx="7734300" cy="407670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271" y="197206"/>
            <a:ext cx="8229600" cy="391272"/>
          </a:xfrm>
        </p:spPr>
        <p:txBody>
          <a:bodyPr>
            <a:normAutofit fontScale="90000"/>
          </a:bodyPr>
          <a:lstStyle/>
          <a:p>
            <a:r>
              <a:rPr lang="en-US" dirty="0" smtClean="0"/>
              <a:t>HOSPITAL Priority </a:t>
            </a:r>
            <a:r>
              <a:rPr lang="en-US" dirty="0"/>
              <a:t>"</a:t>
            </a:r>
            <a:r>
              <a:rPr lang="en-US" dirty="0" smtClean="0"/>
              <a:t>Maintenance" Emergency Preparedness </a:t>
            </a:r>
            <a:r>
              <a:rPr lang="en-US" dirty="0"/>
              <a:t>C</a:t>
            </a:r>
            <a:r>
              <a:rPr lang="en-US" dirty="0" smtClean="0"/>
              <a:t>ourses</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4051227936"/>
              </p:ext>
            </p:extLst>
          </p:nvPr>
        </p:nvGraphicFramePr>
        <p:xfrm>
          <a:off x="486891" y="700088"/>
          <a:ext cx="7707313" cy="4090987"/>
        </p:xfrm>
        <a:graphic>
          <a:graphicData uri="http://schemas.openxmlformats.org/presentationml/2006/ole">
            <mc:AlternateContent xmlns:mc="http://schemas.openxmlformats.org/markup-compatibility/2006">
              <mc:Choice xmlns:v="urn:schemas-microsoft-com:vml" Requires="v">
                <p:oleObj spid="_x0000_s4111" name="Worksheet" r:id="rId4" imgW="8362849" imgH="4438563" progId="Excel.Sheet.8">
                  <p:embed/>
                </p:oleObj>
              </mc:Choice>
              <mc:Fallback>
                <p:oleObj name="Worksheet" r:id="rId4" imgW="8362849" imgH="4438563" progId="Excel.Sheet.8">
                  <p:embed/>
                  <p:pic>
                    <p:nvPicPr>
                      <p:cNvPr id="0" name=""/>
                      <p:cNvPicPr/>
                      <p:nvPr/>
                    </p:nvPicPr>
                    <p:blipFill>
                      <a:blip r:embed="rId5"/>
                      <a:stretch>
                        <a:fillRect/>
                      </a:stretch>
                    </p:blipFill>
                    <p:spPr>
                      <a:xfrm>
                        <a:off x="486891" y="700088"/>
                        <a:ext cx="7707313" cy="4090987"/>
                      </a:xfrm>
                      <a:prstGeom prst="rect">
                        <a:avLst/>
                      </a:prstGeom>
                    </p:spPr>
                  </p:pic>
                </p:oleObj>
              </mc:Fallback>
            </mc:AlternateContent>
          </a:graphicData>
        </a:graphic>
      </p:graphicFrame>
    </p:spTree>
    <p:extLst>
      <p:ext uri="{BB962C8B-B14F-4D97-AF65-F5344CB8AC3E}">
        <p14:creationId xmlns:p14="http://schemas.microsoft.com/office/powerpoint/2010/main" val="1462363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Q4: Please prioritize the following emergency preparedness courses based upon the need for your agency.</a:t>
            </a:r>
          </a:p>
        </p:txBody>
      </p:sp>
      <p:graphicFrame>
        <p:nvGraphicFramePr>
          <p:cNvPr id="10" name="Object 9"/>
          <p:cNvGraphicFramePr>
            <a:graphicFrameLocks noChangeAspect="1"/>
          </p:cNvGraphicFramePr>
          <p:nvPr>
            <p:extLst>
              <p:ext uri="{D42A27DB-BD31-4B8C-83A1-F6EECF244321}">
                <p14:modId xmlns:p14="http://schemas.microsoft.com/office/powerpoint/2010/main" val="2819224586"/>
              </p:ext>
            </p:extLst>
          </p:nvPr>
        </p:nvGraphicFramePr>
        <p:xfrm>
          <a:off x="214484" y="944563"/>
          <a:ext cx="8553450" cy="3467100"/>
        </p:xfrm>
        <a:graphic>
          <a:graphicData uri="http://schemas.openxmlformats.org/presentationml/2006/ole">
            <mc:AlternateContent xmlns:mc="http://schemas.openxmlformats.org/markup-compatibility/2006">
              <mc:Choice xmlns:v="urn:schemas-microsoft-com:vml" Requires="v">
                <p:oleObj spid="_x0000_s5132" name="Worksheet" r:id="rId4" imgW="8553551" imgH="3466986" progId="Excel.Sheet.8">
                  <p:embed/>
                </p:oleObj>
              </mc:Choice>
              <mc:Fallback>
                <p:oleObj name="Worksheet" r:id="rId4" imgW="8553551" imgH="3466986" progId="Excel.Sheet.8">
                  <p:embed/>
                  <p:pic>
                    <p:nvPicPr>
                      <p:cNvPr id="0" name=""/>
                      <p:cNvPicPr/>
                      <p:nvPr/>
                    </p:nvPicPr>
                    <p:blipFill>
                      <a:blip r:embed="rId5"/>
                      <a:stretch>
                        <a:fillRect/>
                      </a:stretch>
                    </p:blipFill>
                    <p:spPr>
                      <a:xfrm>
                        <a:off x="214484" y="944563"/>
                        <a:ext cx="8553450" cy="346710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HOSPITAL </a:t>
            </a:r>
            <a:r>
              <a:rPr lang="en-US" dirty="0"/>
              <a:t>Priority </a:t>
            </a:r>
            <a:r>
              <a:rPr lang="en-US" dirty="0" smtClean="0"/>
              <a:t>Emergency </a:t>
            </a:r>
            <a:r>
              <a:rPr lang="en-US" dirty="0"/>
              <a:t>Preparedness Courses</a:t>
            </a:r>
            <a:endParaRPr dirty="0"/>
          </a:p>
        </p:txBody>
      </p:sp>
      <p:graphicFrame>
        <p:nvGraphicFramePr>
          <p:cNvPr id="9" name="Object 8"/>
          <p:cNvGraphicFramePr>
            <a:graphicFrameLocks noChangeAspect="1"/>
          </p:cNvGraphicFramePr>
          <p:nvPr>
            <p:extLst>
              <p:ext uri="{D42A27DB-BD31-4B8C-83A1-F6EECF244321}">
                <p14:modId xmlns:p14="http://schemas.microsoft.com/office/powerpoint/2010/main" val="1825842519"/>
              </p:ext>
            </p:extLst>
          </p:nvPr>
        </p:nvGraphicFramePr>
        <p:xfrm>
          <a:off x="445529" y="877373"/>
          <a:ext cx="8382000" cy="3467100"/>
        </p:xfrm>
        <a:graphic>
          <a:graphicData uri="http://schemas.openxmlformats.org/presentationml/2006/ole">
            <mc:AlternateContent xmlns:mc="http://schemas.openxmlformats.org/markup-compatibility/2006">
              <mc:Choice xmlns:v="urn:schemas-microsoft-com:vml" Requires="v">
                <p:oleObj spid="_x0000_s6156" name="Worksheet" r:id="rId4" imgW="8382000" imgH="3466986" progId="Excel.Sheet.8">
                  <p:embed/>
                </p:oleObj>
              </mc:Choice>
              <mc:Fallback>
                <p:oleObj name="Worksheet" r:id="rId4" imgW="8382000" imgH="3466986" progId="Excel.Sheet.8">
                  <p:embed/>
                  <p:pic>
                    <p:nvPicPr>
                      <p:cNvPr id="0" name=""/>
                      <p:cNvPicPr/>
                      <p:nvPr/>
                    </p:nvPicPr>
                    <p:blipFill>
                      <a:blip r:embed="rId5"/>
                      <a:stretch>
                        <a:fillRect/>
                      </a:stretch>
                    </p:blipFill>
                    <p:spPr>
                      <a:xfrm>
                        <a:off x="445529" y="877373"/>
                        <a:ext cx="8382000" cy="346710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Q5: </a:t>
            </a:r>
            <a:r>
              <a:rPr lang="en-US" dirty="0"/>
              <a:t>S</a:t>
            </a:r>
            <a:r>
              <a:rPr dirty="0" smtClean="0"/>
              <a:t>upport </a:t>
            </a:r>
            <a:r>
              <a:rPr lang="en-US" dirty="0" smtClean="0"/>
              <a:t> for </a:t>
            </a:r>
            <a:r>
              <a:rPr dirty="0" smtClean="0"/>
              <a:t>Train-the-Trainer </a:t>
            </a:r>
            <a:r>
              <a:rPr dirty="0"/>
              <a:t>initiatives?</a:t>
            </a:r>
          </a:p>
        </p:txBody>
      </p:sp>
      <p:graphicFrame>
        <p:nvGraphicFramePr>
          <p:cNvPr id="7" name="Object 6"/>
          <p:cNvGraphicFramePr>
            <a:graphicFrameLocks noChangeAspect="1"/>
          </p:cNvGraphicFramePr>
          <p:nvPr>
            <p:extLst>
              <p:ext uri="{D42A27DB-BD31-4B8C-83A1-F6EECF244321}">
                <p14:modId xmlns:p14="http://schemas.microsoft.com/office/powerpoint/2010/main" val="1773592119"/>
              </p:ext>
            </p:extLst>
          </p:nvPr>
        </p:nvGraphicFramePr>
        <p:xfrm>
          <a:off x="115888" y="723900"/>
          <a:ext cx="6623050" cy="1924050"/>
        </p:xfrm>
        <a:graphic>
          <a:graphicData uri="http://schemas.openxmlformats.org/presentationml/2006/ole">
            <mc:AlternateContent xmlns:mc="http://schemas.openxmlformats.org/markup-compatibility/2006">
              <mc:Choice xmlns:v="urn:schemas-microsoft-com:vml" Requires="v">
                <p:oleObj spid="_x0000_s7182" name="Worksheet" r:id="rId4" imgW="6362767" imgH="1847780" progId="Excel.Sheet.8">
                  <p:embed/>
                </p:oleObj>
              </mc:Choice>
              <mc:Fallback>
                <p:oleObj name="Worksheet" r:id="rId4" imgW="6362767" imgH="1847780" progId="Excel.Sheet.8">
                  <p:embed/>
                  <p:pic>
                    <p:nvPicPr>
                      <p:cNvPr id="0" name=""/>
                      <p:cNvPicPr/>
                      <p:nvPr/>
                    </p:nvPicPr>
                    <p:blipFill>
                      <a:blip r:embed="rId5"/>
                      <a:stretch>
                        <a:fillRect/>
                      </a:stretch>
                    </p:blipFill>
                    <p:spPr>
                      <a:xfrm>
                        <a:off x="115888" y="723900"/>
                        <a:ext cx="6623050" cy="192405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402340607"/>
              </p:ext>
            </p:extLst>
          </p:nvPr>
        </p:nvGraphicFramePr>
        <p:xfrm>
          <a:off x="2200576" y="2882900"/>
          <a:ext cx="6257925" cy="1847850"/>
        </p:xfrm>
        <a:graphic>
          <a:graphicData uri="http://schemas.openxmlformats.org/presentationml/2006/ole">
            <mc:AlternateContent xmlns:mc="http://schemas.openxmlformats.org/markup-compatibility/2006">
              <mc:Choice xmlns:v="urn:schemas-microsoft-com:vml" Requires="v">
                <p:oleObj spid="_x0000_s7183" name="Worksheet" r:id="rId7" imgW="6257841" imgH="1847780" progId="Excel.Sheet.8">
                  <p:embed/>
                </p:oleObj>
              </mc:Choice>
              <mc:Fallback>
                <p:oleObj name="Worksheet" r:id="rId7" imgW="6257841" imgH="1847780" progId="Excel.Sheet.8">
                  <p:embed/>
                  <p:pic>
                    <p:nvPicPr>
                      <p:cNvPr id="0" name=""/>
                      <p:cNvPicPr/>
                      <p:nvPr/>
                    </p:nvPicPr>
                    <p:blipFill>
                      <a:blip r:embed="rId8"/>
                      <a:stretch>
                        <a:fillRect/>
                      </a:stretch>
                    </p:blipFill>
                    <p:spPr>
                      <a:xfrm>
                        <a:off x="2200576" y="2882900"/>
                        <a:ext cx="6257925" cy="184785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SM-template-20140529.potx</Template>
  <TotalTime>1652</TotalTime>
  <Words>523</Words>
  <Application>Microsoft Office PowerPoint</Application>
  <PresentationFormat>On-screen Show (16:9)</PresentationFormat>
  <Paragraphs>62</Paragraphs>
  <Slides>14</Slides>
  <Notes>2</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18" baseType="lpstr">
      <vt:lpstr>SM-template-20140529</vt:lpstr>
      <vt:lpstr>Data slides</vt:lpstr>
      <vt:lpstr>Response Summary</vt:lpstr>
      <vt:lpstr>Worksheet</vt:lpstr>
      <vt:lpstr>PowerPoint Presentation</vt:lpstr>
      <vt:lpstr>27</vt:lpstr>
      <vt:lpstr>Q1: Where in the Western Region is your agency located?</vt:lpstr>
      <vt:lpstr>Q2: What is your agency type?  (Please select all that apply)</vt:lpstr>
      <vt:lpstr>Q3: Please prioritize the following "MAINTENANCE" emergency preparedness courses based upon the need for your agency.</vt:lpstr>
      <vt:lpstr>HOSPITAL Priority "Maintenance" Emergency Preparedness Courses</vt:lpstr>
      <vt:lpstr>Q4: Please prioritize the following emergency preparedness courses based upon the need for your agency.</vt:lpstr>
      <vt:lpstr>HOSPITAL Priority Emergency Preparedness Courses</vt:lpstr>
      <vt:lpstr>Q5: Support  for Train-the-Trainer initiatives?</vt:lpstr>
      <vt:lpstr>Q6. What non-traditional training formats will best serve your facility for the listed courses.               Webinar = live online              Independent Study = an archived webinar OR a pre-taped self-paced online course</vt:lpstr>
      <vt:lpstr>Q7: What is the best time to schedule webinar based courses?</vt:lpstr>
      <vt:lpstr>Q9: Would you be willing and able to host NYSDOH and/or RTC sponsored training at your facility?  </vt:lpstr>
      <vt:lpstr>Open Ended Questions</vt:lpstr>
      <vt:lpstr>Questions/Comments/Discussion?</vt:lpstr>
    </vt:vector>
  </TitlesOfParts>
  <Company>SurveyMonkey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Clarke</dc:creator>
  <cp:lastModifiedBy>DAngelo, Anne</cp:lastModifiedBy>
  <cp:revision>59</cp:revision>
  <dcterms:created xsi:type="dcterms:W3CDTF">2014-01-30T23:18:11Z</dcterms:created>
  <dcterms:modified xsi:type="dcterms:W3CDTF">2014-08-26T19:11:20Z</dcterms:modified>
</cp:coreProperties>
</file>