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8" r:id="rId2"/>
  </p:sldIdLst>
  <p:sldSz cx="27432000" cy="18288000"/>
  <p:notesSz cx="7010400" cy="9296400"/>
  <p:defaultTextStyle>
    <a:defPPr>
      <a:defRPr lang="en-US"/>
    </a:defPPr>
    <a:lvl1pPr algn="ctr" rtl="0" fontAlgn="base">
      <a:spcBef>
        <a:spcPct val="0"/>
      </a:spcBef>
      <a:spcAft>
        <a:spcPct val="0"/>
      </a:spcAft>
      <a:buChar char="•"/>
      <a:defRPr sz="2053" kern="1200">
        <a:solidFill>
          <a:schemeClr val="tx1"/>
        </a:solidFill>
        <a:latin typeface="Arial" pitchFamily="-109" charset="0"/>
        <a:ea typeface="ＭＳ Ｐゴシック" pitchFamily="-109" charset="-128"/>
        <a:cs typeface="ＭＳ Ｐゴシック" pitchFamily="-109" charset="-128"/>
      </a:defRPr>
    </a:lvl1pPr>
    <a:lvl2pPr marL="240624" algn="ctr" rtl="0" fontAlgn="base">
      <a:spcBef>
        <a:spcPct val="0"/>
      </a:spcBef>
      <a:spcAft>
        <a:spcPct val="0"/>
      </a:spcAft>
      <a:buChar char="•"/>
      <a:defRPr sz="2053" kern="1200">
        <a:solidFill>
          <a:schemeClr val="tx1"/>
        </a:solidFill>
        <a:latin typeface="Arial" pitchFamily="-109" charset="0"/>
        <a:ea typeface="ＭＳ Ｐゴシック" pitchFamily="-109" charset="-128"/>
        <a:cs typeface="ＭＳ Ｐゴシック" pitchFamily="-109" charset="-128"/>
      </a:defRPr>
    </a:lvl2pPr>
    <a:lvl3pPr marL="481249" algn="ctr" rtl="0" fontAlgn="base">
      <a:spcBef>
        <a:spcPct val="0"/>
      </a:spcBef>
      <a:spcAft>
        <a:spcPct val="0"/>
      </a:spcAft>
      <a:buChar char="•"/>
      <a:defRPr sz="2053" kern="1200">
        <a:solidFill>
          <a:schemeClr val="tx1"/>
        </a:solidFill>
        <a:latin typeface="Arial" pitchFamily="-109" charset="0"/>
        <a:ea typeface="ＭＳ Ｐゴシック" pitchFamily="-109" charset="-128"/>
        <a:cs typeface="ＭＳ Ｐゴシック" pitchFamily="-109" charset="-128"/>
      </a:defRPr>
    </a:lvl3pPr>
    <a:lvl4pPr marL="721873" algn="ctr" rtl="0" fontAlgn="base">
      <a:spcBef>
        <a:spcPct val="0"/>
      </a:spcBef>
      <a:spcAft>
        <a:spcPct val="0"/>
      </a:spcAft>
      <a:buChar char="•"/>
      <a:defRPr sz="2053" kern="1200">
        <a:solidFill>
          <a:schemeClr val="tx1"/>
        </a:solidFill>
        <a:latin typeface="Arial" pitchFamily="-109" charset="0"/>
        <a:ea typeface="ＭＳ Ｐゴシック" pitchFamily="-109" charset="-128"/>
        <a:cs typeface="ＭＳ Ｐゴシック" pitchFamily="-109" charset="-128"/>
      </a:defRPr>
    </a:lvl4pPr>
    <a:lvl5pPr marL="962497" algn="ctr" rtl="0" fontAlgn="base">
      <a:spcBef>
        <a:spcPct val="0"/>
      </a:spcBef>
      <a:spcAft>
        <a:spcPct val="0"/>
      </a:spcAft>
      <a:buChar char="•"/>
      <a:defRPr sz="2053" kern="1200">
        <a:solidFill>
          <a:schemeClr val="tx1"/>
        </a:solidFill>
        <a:latin typeface="Arial" pitchFamily="-109" charset="0"/>
        <a:ea typeface="ＭＳ Ｐゴシック" pitchFamily="-109" charset="-128"/>
        <a:cs typeface="ＭＳ Ｐゴシック" pitchFamily="-109" charset="-128"/>
      </a:defRPr>
    </a:lvl5pPr>
    <a:lvl6pPr marL="1203122" algn="l" defTabSz="240624" rtl="0" eaLnBrk="1" latinLnBrk="0" hangingPunct="1">
      <a:defRPr sz="2053" kern="1200">
        <a:solidFill>
          <a:schemeClr val="tx1"/>
        </a:solidFill>
        <a:latin typeface="Arial" pitchFamily="-109" charset="0"/>
        <a:ea typeface="ＭＳ Ｐゴシック" pitchFamily="-109" charset="-128"/>
        <a:cs typeface="ＭＳ Ｐゴシック" pitchFamily="-109" charset="-128"/>
      </a:defRPr>
    </a:lvl6pPr>
    <a:lvl7pPr marL="1443746" algn="l" defTabSz="240624" rtl="0" eaLnBrk="1" latinLnBrk="0" hangingPunct="1">
      <a:defRPr sz="2053" kern="1200">
        <a:solidFill>
          <a:schemeClr val="tx1"/>
        </a:solidFill>
        <a:latin typeface="Arial" pitchFamily="-109" charset="0"/>
        <a:ea typeface="ＭＳ Ｐゴシック" pitchFamily="-109" charset="-128"/>
        <a:cs typeface="ＭＳ Ｐゴシック" pitchFamily="-109" charset="-128"/>
      </a:defRPr>
    </a:lvl7pPr>
    <a:lvl8pPr marL="1684371" algn="l" defTabSz="240624" rtl="0" eaLnBrk="1" latinLnBrk="0" hangingPunct="1">
      <a:defRPr sz="2053" kern="1200">
        <a:solidFill>
          <a:schemeClr val="tx1"/>
        </a:solidFill>
        <a:latin typeface="Arial" pitchFamily="-109" charset="0"/>
        <a:ea typeface="ＭＳ Ｐゴシック" pitchFamily="-109" charset="-128"/>
        <a:cs typeface="ＭＳ Ｐゴシック" pitchFamily="-109" charset="-128"/>
      </a:defRPr>
    </a:lvl8pPr>
    <a:lvl9pPr marL="1924995" algn="l" defTabSz="240624" rtl="0" eaLnBrk="1" latinLnBrk="0" hangingPunct="1">
      <a:defRPr sz="2053" kern="1200">
        <a:solidFill>
          <a:schemeClr val="tx1"/>
        </a:solidFill>
        <a:latin typeface="Arial" pitchFamily="-109" charset="0"/>
        <a:ea typeface="ＭＳ Ｐゴシック" pitchFamily="-109" charset="-128"/>
        <a:cs typeface="ＭＳ Ｐゴシック" pitchFamily="-109" charset="-128"/>
      </a:defRPr>
    </a:lvl9pPr>
  </p:defaultTextStyle>
  <p:extLst>
    <p:ext uri="{EFAFB233-063F-42B5-8137-9DF3F51BA10A}">
      <p15:sldGuideLst xmlns:p15="http://schemas.microsoft.com/office/powerpoint/2012/main" xmlns="">
        <p15:guide id="1" orient="horz" pos="5760" userDrawn="1">
          <p15:clr>
            <a:srgbClr val="A4A3A4"/>
          </p15:clr>
        </p15:guide>
        <p15:guide id="2" pos="8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ant Coan" initials="GC [7]" lastIdx="1" clrIdx="6">
    <p:extLst/>
  </p:cmAuthor>
  <p:cmAuthor id="1" name="Grant Coan" initials="GC" lastIdx="1" clrIdx="0">
    <p:extLst/>
  </p:cmAuthor>
  <p:cmAuthor id="8" name="Dhanushka Vitharana" initials="DV" lastIdx="6" clrIdx="7">
    <p:extLst/>
  </p:cmAuthor>
  <p:cmAuthor id="2" name="Grant Coan" initials="GC [2]" lastIdx="1" clrIdx="1">
    <p:extLst/>
  </p:cmAuthor>
  <p:cmAuthor id="9" name="Vitharana, Dhanushka" initials="VD" lastIdx="6" clrIdx="8">
    <p:extLst/>
  </p:cmAuthor>
  <p:cmAuthor id="3" name="Grant Coan" initials="GC [3]" lastIdx="1" clrIdx="2">
    <p:extLst/>
  </p:cmAuthor>
  <p:cmAuthor id="10" name="Vitharana, Dhanushka" initials="VD [2]" lastIdx="6" clrIdx="9">
    <p:extLst/>
  </p:cmAuthor>
  <p:cmAuthor id="4" name="Grant Coan" initials="GC [4]" lastIdx="1" clrIdx="3">
    <p:extLst/>
  </p:cmAuthor>
  <p:cmAuthor id="5" name="Grant Coan" initials="GC [5]" lastIdx="1" clrIdx="4">
    <p:extLst/>
  </p:cmAuthor>
  <p:cmAuthor id="6" name="Grant Coan" initials="GC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01E"/>
    <a:srgbClr val="FF9933"/>
    <a:srgbClr val="FFCC00"/>
    <a:srgbClr val="FFCC66"/>
    <a:srgbClr val="131D43"/>
    <a:srgbClr val="2D459B"/>
    <a:srgbClr val="3C5AC8"/>
    <a:srgbClr val="009E00"/>
    <a:srgbClr val="66FF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262" autoAdjust="0"/>
    <p:restoredTop sz="93907" autoAdjust="0"/>
  </p:normalViewPr>
  <p:slideViewPr>
    <p:cSldViewPr>
      <p:cViewPr>
        <p:scale>
          <a:sx n="41" d="100"/>
          <a:sy n="41" d="100"/>
        </p:scale>
        <p:origin x="-72" y="108"/>
      </p:cViewPr>
      <p:guideLst>
        <p:guide orient="horz" pos="5760"/>
        <p:guide pos="8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7F019-4C59-4484-A2CD-62E04DD62ECF}"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1DE21A51-ACC6-4C83-94A9-766ADF620449}">
      <dgm:prSet phldrT="[Text]" custT="1"/>
      <dgm:spPr>
        <a:solidFill>
          <a:srgbClr val="C00000"/>
        </a:solidFill>
      </dgm:spPr>
      <dgm:t>
        <a:bodyPr/>
        <a:lstStyle/>
        <a:p>
          <a:r>
            <a:rPr lang="en-US" sz="900" dirty="0"/>
            <a:t>Increased school quality</a:t>
          </a:r>
        </a:p>
      </dgm:t>
    </dgm:pt>
    <dgm:pt modelId="{801F69E9-C065-469C-9C16-22C707670C33}" type="parTrans" cxnId="{8E8D479C-A4A7-43E1-B759-794A02B90C26}">
      <dgm:prSet/>
      <dgm:spPr/>
      <dgm:t>
        <a:bodyPr/>
        <a:lstStyle/>
        <a:p>
          <a:endParaRPr lang="en-US"/>
        </a:p>
      </dgm:t>
    </dgm:pt>
    <dgm:pt modelId="{2F0E21E3-3B72-46DE-8F12-FA02DB755677}" type="sibTrans" cxnId="{8E8D479C-A4A7-43E1-B759-794A02B90C26}">
      <dgm:prSet/>
      <dgm:spPr>
        <a:solidFill>
          <a:srgbClr val="C00000"/>
        </a:solidFill>
      </dgm:spPr>
      <dgm:t>
        <a:bodyPr/>
        <a:lstStyle/>
        <a:p>
          <a:endParaRPr lang="en-US"/>
        </a:p>
      </dgm:t>
    </dgm:pt>
    <dgm:pt modelId="{3B8C3439-79E6-4751-8BAE-270B9E175A6F}">
      <dgm:prSet phldrT="[Text]" custT="1"/>
      <dgm:spPr>
        <a:solidFill>
          <a:srgbClr val="131D43"/>
        </a:solidFill>
      </dgm:spPr>
      <dgm:t>
        <a:bodyPr/>
        <a:lstStyle/>
        <a:p>
          <a:r>
            <a:rPr lang="en-US" sz="900" dirty="0"/>
            <a:t>Decreased resident out-migration</a:t>
          </a:r>
        </a:p>
      </dgm:t>
    </dgm:pt>
    <dgm:pt modelId="{C51034E6-D816-498E-9FDD-2E5726628CAB}" type="parTrans" cxnId="{1E8FBC8B-F77F-418A-8E65-AAE9E8FF1228}">
      <dgm:prSet/>
      <dgm:spPr/>
      <dgm:t>
        <a:bodyPr/>
        <a:lstStyle/>
        <a:p>
          <a:endParaRPr lang="en-US"/>
        </a:p>
      </dgm:t>
    </dgm:pt>
    <dgm:pt modelId="{172611F8-ED5E-4178-BCDE-F947CC9FFF07}" type="sibTrans" cxnId="{1E8FBC8B-F77F-418A-8E65-AAE9E8FF1228}">
      <dgm:prSet/>
      <dgm:spPr>
        <a:solidFill>
          <a:srgbClr val="131D43"/>
        </a:solidFill>
      </dgm:spPr>
      <dgm:t>
        <a:bodyPr/>
        <a:lstStyle/>
        <a:p>
          <a:endParaRPr lang="en-US"/>
        </a:p>
      </dgm:t>
    </dgm:pt>
    <dgm:pt modelId="{941EDDD9-0CEE-4675-861E-0CC3FD79382F}">
      <dgm:prSet phldrT="[Text]" custT="1"/>
      <dgm:spPr>
        <a:solidFill>
          <a:srgbClr val="FF9933"/>
        </a:solidFill>
      </dgm:spPr>
      <dgm:t>
        <a:bodyPr/>
        <a:lstStyle/>
        <a:p>
          <a:r>
            <a:rPr lang="en-US" sz="900" dirty="0"/>
            <a:t>Increased SES integration of school</a:t>
          </a:r>
        </a:p>
      </dgm:t>
    </dgm:pt>
    <dgm:pt modelId="{D8E73529-83C0-4341-B18C-945B2A546F3D}" type="parTrans" cxnId="{BF89537E-EB26-4954-A6C4-2E73A5FB0535}">
      <dgm:prSet/>
      <dgm:spPr/>
      <dgm:t>
        <a:bodyPr/>
        <a:lstStyle/>
        <a:p>
          <a:endParaRPr lang="en-US"/>
        </a:p>
      </dgm:t>
    </dgm:pt>
    <dgm:pt modelId="{755C3C65-4950-4CCC-A90E-D481ED1F151B}" type="sibTrans" cxnId="{BF89537E-EB26-4954-A6C4-2E73A5FB0535}">
      <dgm:prSet/>
      <dgm:spPr>
        <a:solidFill>
          <a:srgbClr val="FF9933"/>
        </a:solidFill>
      </dgm:spPr>
      <dgm:t>
        <a:bodyPr/>
        <a:lstStyle/>
        <a:p>
          <a:endParaRPr lang="en-US"/>
        </a:p>
      </dgm:t>
    </dgm:pt>
    <dgm:pt modelId="{2FFA3994-3B1E-483C-A90F-15C765CC589F}" type="pres">
      <dgm:prSet presAssocID="{D6A7F019-4C59-4484-A2CD-62E04DD62ECF}" presName="cycle" presStyleCnt="0">
        <dgm:presLayoutVars>
          <dgm:dir/>
          <dgm:resizeHandles val="exact"/>
        </dgm:presLayoutVars>
      </dgm:prSet>
      <dgm:spPr/>
      <dgm:t>
        <a:bodyPr/>
        <a:lstStyle/>
        <a:p>
          <a:endParaRPr lang="en-US"/>
        </a:p>
      </dgm:t>
    </dgm:pt>
    <dgm:pt modelId="{A3FC658A-81B8-42F6-B326-7CC78C76E43B}" type="pres">
      <dgm:prSet presAssocID="{1DE21A51-ACC6-4C83-94A9-766ADF620449}" presName="node" presStyleLbl="node1" presStyleIdx="0" presStyleCnt="3">
        <dgm:presLayoutVars>
          <dgm:bulletEnabled val="1"/>
        </dgm:presLayoutVars>
      </dgm:prSet>
      <dgm:spPr/>
      <dgm:t>
        <a:bodyPr/>
        <a:lstStyle/>
        <a:p>
          <a:endParaRPr lang="en-US"/>
        </a:p>
      </dgm:t>
    </dgm:pt>
    <dgm:pt modelId="{EA15C754-FD58-4ED8-B0A5-D5D48876AFFB}" type="pres">
      <dgm:prSet presAssocID="{2F0E21E3-3B72-46DE-8F12-FA02DB755677}" presName="sibTrans" presStyleLbl="sibTrans2D1" presStyleIdx="0" presStyleCnt="3"/>
      <dgm:spPr/>
      <dgm:t>
        <a:bodyPr/>
        <a:lstStyle/>
        <a:p>
          <a:endParaRPr lang="en-US"/>
        </a:p>
      </dgm:t>
    </dgm:pt>
    <dgm:pt modelId="{949F9501-E51E-444D-8CEC-18FBB030BD6E}" type="pres">
      <dgm:prSet presAssocID="{2F0E21E3-3B72-46DE-8F12-FA02DB755677}" presName="connectorText" presStyleLbl="sibTrans2D1" presStyleIdx="0" presStyleCnt="3"/>
      <dgm:spPr/>
      <dgm:t>
        <a:bodyPr/>
        <a:lstStyle/>
        <a:p>
          <a:endParaRPr lang="en-US"/>
        </a:p>
      </dgm:t>
    </dgm:pt>
    <dgm:pt modelId="{0BE35A80-18DB-47F0-BEF3-7C140BF3C031}" type="pres">
      <dgm:prSet presAssocID="{3B8C3439-79E6-4751-8BAE-270B9E175A6F}" presName="node" presStyleLbl="node1" presStyleIdx="1" presStyleCnt="3">
        <dgm:presLayoutVars>
          <dgm:bulletEnabled val="1"/>
        </dgm:presLayoutVars>
      </dgm:prSet>
      <dgm:spPr/>
      <dgm:t>
        <a:bodyPr/>
        <a:lstStyle/>
        <a:p>
          <a:endParaRPr lang="en-US"/>
        </a:p>
      </dgm:t>
    </dgm:pt>
    <dgm:pt modelId="{C6370060-06B1-4822-A351-62AD9B469E86}" type="pres">
      <dgm:prSet presAssocID="{172611F8-ED5E-4178-BCDE-F947CC9FFF07}" presName="sibTrans" presStyleLbl="sibTrans2D1" presStyleIdx="1" presStyleCnt="3"/>
      <dgm:spPr/>
      <dgm:t>
        <a:bodyPr/>
        <a:lstStyle/>
        <a:p>
          <a:endParaRPr lang="en-US"/>
        </a:p>
      </dgm:t>
    </dgm:pt>
    <dgm:pt modelId="{AEA121CE-F0B3-4E8E-BC98-816EE29EBC62}" type="pres">
      <dgm:prSet presAssocID="{172611F8-ED5E-4178-BCDE-F947CC9FFF07}" presName="connectorText" presStyleLbl="sibTrans2D1" presStyleIdx="1" presStyleCnt="3"/>
      <dgm:spPr/>
      <dgm:t>
        <a:bodyPr/>
        <a:lstStyle/>
        <a:p>
          <a:endParaRPr lang="en-US"/>
        </a:p>
      </dgm:t>
    </dgm:pt>
    <dgm:pt modelId="{8C280314-EE50-4120-B532-47AB615CF5D5}" type="pres">
      <dgm:prSet presAssocID="{941EDDD9-0CEE-4675-861E-0CC3FD79382F}" presName="node" presStyleLbl="node1" presStyleIdx="2" presStyleCnt="3">
        <dgm:presLayoutVars>
          <dgm:bulletEnabled val="1"/>
        </dgm:presLayoutVars>
      </dgm:prSet>
      <dgm:spPr/>
      <dgm:t>
        <a:bodyPr/>
        <a:lstStyle/>
        <a:p>
          <a:endParaRPr lang="en-US"/>
        </a:p>
      </dgm:t>
    </dgm:pt>
    <dgm:pt modelId="{C49E74D1-5B19-4CE8-B78B-4E3FD3C8C1AA}" type="pres">
      <dgm:prSet presAssocID="{755C3C65-4950-4CCC-A90E-D481ED1F151B}" presName="sibTrans" presStyleLbl="sibTrans2D1" presStyleIdx="2" presStyleCnt="3"/>
      <dgm:spPr/>
      <dgm:t>
        <a:bodyPr/>
        <a:lstStyle/>
        <a:p>
          <a:endParaRPr lang="en-US"/>
        </a:p>
      </dgm:t>
    </dgm:pt>
    <dgm:pt modelId="{C434B487-EACC-47F3-869F-6371C6137560}" type="pres">
      <dgm:prSet presAssocID="{755C3C65-4950-4CCC-A90E-D481ED1F151B}" presName="connectorText" presStyleLbl="sibTrans2D1" presStyleIdx="2" presStyleCnt="3"/>
      <dgm:spPr/>
      <dgm:t>
        <a:bodyPr/>
        <a:lstStyle/>
        <a:p>
          <a:endParaRPr lang="en-US"/>
        </a:p>
      </dgm:t>
    </dgm:pt>
  </dgm:ptLst>
  <dgm:cxnLst>
    <dgm:cxn modelId="{8E8D479C-A4A7-43E1-B759-794A02B90C26}" srcId="{D6A7F019-4C59-4484-A2CD-62E04DD62ECF}" destId="{1DE21A51-ACC6-4C83-94A9-766ADF620449}" srcOrd="0" destOrd="0" parTransId="{801F69E9-C065-469C-9C16-22C707670C33}" sibTransId="{2F0E21E3-3B72-46DE-8F12-FA02DB755677}"/>
    <dgm:cxn modelId="{24F72D25-C2B6-4832-A27A-37F56FF22BC4}" type="presOf" srcId="{2F0E21E3-3B72-46DE-8F12-FA02DB755677}" destId="{EA15C754-FD58-4ED8-B0A5-D5D48876AFFB}" srcOrd="0" destOrd="0" presId="urn:microsoft.com/office/officeart/2005/8/layout/cycle2"/>
    <dgm:cxn modelId="{9595B209-30D4-4BE1-AA8A-3BB973F2E8D5}" type="presOf" srcId="{1DE21A51-ACC6-4C83-94A9-766ADF620449}" destId="{A3FC658A-81B8-42F6-B326-7CC78C76E43B}" srcOrd="0" destOrd="0" presId="urn:microsoft.com/office/officeart/2005/8/layout/cycle2"/>
    <dgm:cxn modelId="{F2B6FF83-2949-4139-AD24-1628C15511BA}" type="presOf" srcId="{172611F8-ED5E-4178-BCDE-F947CC9FFF07}" destId="{C6370060-06B1-4822-A351-62AD9B469E86}" srcOrd="0" destOrd="0" presId="urn:microsoft.com/office/officeart/2005/8/layout/cycle2"/>
    <dgm:cxn modelId="{CEE092E8-26C7-4923-AE82-C00A245D4791}" type="presOf" srcId="{2F0E21E3-3B72-46DE-8F12-FA02DB755677}" destId="{949F9501-E51E-444D-8CEC-18FBB030BD6E}" srcOrd="1" destOrd="0" presId="urn:microsoft.com/office/officeart/2005/8/layout/cycle2"/>
    <dgm:cxn modelId="{1E8FBC8B-F77F-418A-8E65-AAE9E8FF1228}" srcId="{D6A7F019-4C59-4484-A2CD-62E04DD62ECF}" destId="{3B8C3439-79E6-4751-8BAE-270B9E175A6F}" srcOrd="1" destOrd="0" parTransId="{C51034E6-D816-498E-9FDD-2E5726628CAB}" sibTransId="{172611F8-ED5E-4178-BCDE-F947CC9FFF07}"/>
    <dgm:cxn modelId="{7538A060-FA00-4E4C-A093-A9910C59A004}" type="presOf" srcId="{D6A7F019-4C59-4484-A2CD-62E04DD62ECF}" destId="{2FFA3994-3B1E-483C-A90F-15C765CC589F}" srcOrd="0" destOrd="0" presId="urn:microsoft.com/office/officeart/2005/8/layout/cycle2"/>
    <dgm:cxn modelId="{9B203DD5-4AB3-46CE-AF47-727AA1F58042}" type="presOf" srcId="{3B8C3439-79E6-4751-8BAE-270B9E175A6F}" destId="{0BE35A80-18DB-47F0-BEF3-7C140BF3C031}" srcOrd="0" destOrd="0" presId="urn:microsoft.com/office/officeart/2005/8/layout/cycle2"/>
    <dgm:cxn modelId="{BF89537E-EB26-4954-A6C4-2E73A5FB0535}" srcId="{D6A7F019-4C59-4484-A2CD-62E04DD62ECF}" destId="{941EDDD9-0CEE-4675-861E-0CC3FD79382F}" srcOrd="2" destOrd="0" parTransId="{D8E73529-83C0-4341-B18C-945B2A546F3D}" sibTransId="{755C3C65-4950-4CCC-A90E-D481ED1F151B}"/>
    <dgm:cxn modelId="{36527A3C-0339-443F-B742-EFA40D368AAF}" type="presOf" srcId="{755C3C65-4950-4CCC-A90E-D481ED1F151B}" destId="{C49E74D1-5B19-4CE8-B78B-4E3FD3C8C1AA}" srcOrd="0" destOrd="0" presId="urn:microsoft.com/office/officeart/2005/8/layout/cycle2"/>
    <dgm:cxn modelId="{A608D00B-BC2B-436D-900B-4A24C5266BE5}" type="presOf" srcId="{172611F8-ED5E-4178-BCDE-F947CC9FFF07}" destId="{AEA121CE-F0B3-4E8E-BC98-816EE29EBC62}" srcOrd="1" destOrd="0" presId="urn:microsoft.com/office/officeart/2005/8/layout/cycle2"/>
    <dgm:cxn modelId="{7D46C86D-CB66-4CFF-A687-71B8837E98D2}" type="presOf" srcId="{755C3C65-4950-4CCC-A90E-D481ED1F151B}" destId="{C434B487-EACC-47F3-869F-6371C6137560}" srcOrd="1" destOrd="0" presId="urn:microsoft.com/office/officeart/2005/8/layout/cycle2"/>
    <dgm:cxn modelId="{4FEABEC1-B1CC-49D5-8976-8B20DC8F9A4E}" type="presOf" srcId="{941EDDD9-0CEE-4675-861E-0CC3FD79382F}" destId="{8C280314-EE50-4120-B532-47AB615CF5D5}" srcOrd="0" destOrd="0" presId="urn:microsoft.com/office/officeart/2005/8/layout/cycle2"/>
    <dgm:cxn modelId="{6BDECE19-0CFB-4493-9625-E84DFB7574C0}" type="presParOf" srcId="{2FFA3994-3B1E-483C-A90F-15C765CC589F}" destId="{A3FC658A-81B8-42F6-B326-7CC78C76E43B}" srcOrd="0" destOrd="0" presId="urn:microsoft.com/office/officeart/2005/8/layout/cycle2"/>
    <dgm:cxn modelId="{4C3B2115-2AD4-42A4-8B3E-290252962999}" type="presParOf" srcId="{2FFA3994-3B1E-483C-A90F-15C765CC589F}" destId="{EA15C754-FD58-4ED8-B0A5-D5D48876AFFB}" srcOrd="1" destOrd="0" presId="urn:microsoft.com/office/officeart/2005/8/layout/cycle2"/>
    <dgm:cxn modelId="{578039D9-9377-4989-A706-92886FFFCDF8}" type="presParOf" srcId="{EA15C754-FD58-4ED8-B0A5-D5D48876AFFB}" destId="{949F9501-E51E-444D-8CEC-18FBB030BD6E}" srcOrd="0" destOrd="0" presId="urn:microsoft.com/office/officeart/2005/8/layout/cycle2"/>
    <dgm:cxn modelId="{04B4F0E7-829F-41EA-999E-9AF5D8BBE9F6}" type="presParOf" srcId="{2FFA3994-3B1E-483C-A90F-15C765CC589F}" destId="{0BE35A80-18DB-47F0-BEF3-7C140BF3C031}" srcOrd="2" destOrd="0" presId="urn:microsoft.com/office/officeart/2005/8/layout/cycle2"/>
    <dgm:cxn modelId="{F31E9468-96F3-42C0-9208-D54CD3560A3F}" type="presParOf" srcId="{2FFA3994-3B1E-483C-A90F-15C765CC589F}" destId="{C6370060-06B1-4822-A351-62AD9B469E86}" srcOrd="3" destOrd="0" presId="urn:microsoft.com/office/officeart/2005/8/layout/cycle2"/>
    <dgm:cxn modelId="{605A805D-BB54-4A5A-9C95-ED8BE68BA63A}" type="presParOf" srcId="{C6370060-06B1-4822-A351-62AD9B469E86}" destId="{AEA121CE-F0B3-4E8E-BC98-816EE29EBC62}" srcOrd="0" destOrd="0" presId="urn:microsoft.com/office/officeart/2005/8/layout/cycle2"/>
    <dgm:cxn modelId="{13CF59FC-8EC4-429F-AE56-76F6E6154542}" type="presParOf" srcId="{2FFA3994-3B1E-483C-A90F-15C765CC589F}" destId="{8C280314-EE50-4120-B532-47AB615CF5D5}" srcOrd="4" destOrd="0" presId="urn:microsoft.com/office/officeart/2005/8/layout/cycle2"/>
    <dgm:cxn modelId="{8A73844A-66C7-4ED0-AA39-BC731D22000E}" type="presParOf" srcId="{2FFA3994-3B1E-483C-A90F-15C765CC589F}" destId="{C49E74D1-5B19-4CE8-B78B-4E3FD3C8C1AA}" srcOrd="5" destOrd="0" presId="urn:microsoft.com/office/officeart/2005/8/layout/cycle2"/>
    <dgm:cxn modelId="{E00D97FE-AE95-4596-991D-945841459E1C}" type="presParOf" srcId="{C49E74D1-5B19-4CE8-B78B-4E3FD3C8C1AA}" destId="{C434B487-EACC-47F3-869F-6371C6137560}"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C658A-81B8-42F6-B326-7CC78C76E43B}">
      <dsp:nvSpPr>
        <dsp:cNvPr id="0" name=""/>
        <dsp:cNvSpPr/>
      </dsp:nvSpPr>
      <dsp:spPr>
        <a:xfrm>
          <a:off x="730754" y="340"/>
          <a:ext cx="914022" cy="914022"/>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Increased school quality</a:t>
          </a:r>
        </a:p>
      </dsp:txBody>
      <dsp:txXfrm>
        <a:off x="864609" y="134195"/>
        <a:ext cx="646312" cy="646312"/>
      </dsp:txXfrm>
    </dsp:sp>
    <dsp:sp modelId="{EA15C754-FD58-4ED8-B0A5-D5D48876AFFB}">
      <dsp:nvSpPr>
        <dsp:cNvPr id="0" name=""/>
        <dsp:cNvSpPr/>
      </dsp:nvSpPr>
      <dsp:spPr>
        <a:xfrm rot="3600000">
          <a:off x="1405960" y="891365"/>
          <a:ext cx="242868" cy="308482"/>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424175" y="921512"/>
        <a:ext cx="170008" cy="185090"/>
      </dsp:txXfrm>
    </dsp:sp>
    <dsp:sp modelId="{0BE35A80-18DB-47F0-BEF3-7C140BF3C031}">
      <dsp:nvSpPr>
        <dsp:cNvPr id="0" name=""/>
        <dsp:cNvSpPr/>
      </dsp:nvSpPr>
      <dsp:spPr>
        <a:xfrm>
          <a:off x="1416886" y="1188756"/>
          <a:ext cx="914022" cy="914022"/>
        </a:xfrm>
        <a:prstGeom prst="ellipse">
          <a:avLst/>
        </a:prstGeom>
        <a:solidFill>
          <a:srgbClr val="131D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Decreased resident out-migration</a:t>
          </a:r>
        </a:p>
      </dsp:txBody>
      <dsp:txXfrm>
        <a:off x="1550741" y="1322611"/>
        <a:ext cx="646312" cy="646312"/>
      </dsp:txXfrm>
    </dsp:sp>
    <dsp:sp modelId="{C6370060-06B1-4822-A351-62AD9B469E86}">
      <dsp:nvSpPr>
        <dsp:cNvPr id="0" name=""/>
        <dsp:cNvSpPr/>
      </dsp:nvSpPr>
      <dsp:spPr>
        <a:xfrm rot="10800000">
          <a:off x="1073204" y="1491526"/>
          <a:ext cx="242868" cy="308482"/>
        </a:xfrm>
        <a:prstGeom prst="rightArrow">
          <a:avLst>
            <a:gd name="adj1" fmla="val 60000"/>
            <a:gd name="adj2" fmla="val 50000"/>
          </a:avLst>
        </a:prstGeom>
        <a:solidFill>
          <a:srgbClr val="131D4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1146064" y="1553222"/>
        <a:ext cx="170008" cy="185090"/>
      </dsp:txXfrm>
    </dsp:sp>
    <dsp:sp modelId="{8C280314-EE50-4120-B532-47AB615CF5D5}">
      <dsp:nvSpPr>
        <dsp:cNvPr id="0" name=""/>
        <dsp:cNvSpPr/>
      </dsp:nvSpPr>
      <dsp:spPr>
        <a:xfrm>
          <a:off x="44621" y="1188756"/>
          <a:ext cx="914022" cy="914022"/>
        </a:xfrm>
        <a:prstGeom prst="ellipse">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Increased SES integration of school</a:t>
          </a:r>
        </a:p>
      </dsp:txBody>
      <dsp:txXfrm>
        <a:off x="178476" y="1322611"/>
        <a:ext cx="646312" cy="646312"/>
      </dsp:txXfrm>
    </dsp:sp>
    <dsp:sp modelId="{C49E74D1-5B19-4CE8-B78B-4E3FD3C8C1AA}">
      <dsp:nvSpPr>
        <dsp:cNvPr id="0" name=""/>
        <dsp:cNvSpPr/>
      </dsp:nvSpPr>
      <dsp:spPr>
        <a:xfrm rot="18000000">
          <a:off x="719828" y="903271"/>
          <a:ext cx="242868" cy="308482"/>
        </a:xfrm>
        <a:prstGeom prst="rightArrow">
          <a:avLst>
            <a:gd name="adj1" fmla="val 60000"/>
            <a:gd name="adj2" fmla="val 50000"/>
          </a:avLst>
        </a:prstGeom>
        <a:solidFill>
          <a:srgbClr val="FF993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738043" y="996516"/>
        <a:ext cx="170008" cy="18509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84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0483" name="Rectangle 3"/>
          <p:cNvSpPr>
            <a:spLocks noGrp="1" noChangeArrowheads="1"/>
          </p:cNvSpPr>
          <p:nvPr>
            <p:ph type="dt" sz="quarter" idx="1"/>
          </p:nvPr>
        </p:nvSpPr>
        <p:spPr bwMode="auto">
          <a:xfrm>
            <a:off x="3971925" y="0"/>
            <a:ext cx="30384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484" name="Rectangle 4"/>
          <p:cNvSpPr>
            <a:spLocks noGrp="1" noChangeArrowheads="1"/>
          </p:cNvSpPr>
          <p:nvPr>
            <p:ph type="ftr" sz="quarter" idx="2"/>
          </p:nvPr>
        </p:nvSpPr>
        <p:spPr bwMode="auto">
          <a:xfrm>
            <a:off x="0" y="8839200"/>
            <a:ext cx="30384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0485" name="Rectangle 5"/>
          <p:cNvSpPr>
            <a:spLocks noGrp="1" noChangeArrowheads="1"/>
          </p:cNvSpPr>
          <p:nvPr>
            <p:ph type="sldNum" sz="quarter" idx="3"/>
          </p:nvPr>
        </p:nvSpPr>
        <p:spPr bwMode="auto">
          <a:xfrm>
            <a:off x="3971925" y="8839200"/>
            <a:ext cx="30384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99B1B3B-67FF-DA46-8DD1-82FF4C0DBBE2}" type="slidenum">
              <a:rPr lang="en-US"/>
              <a:pPr/>
              <a:t>‹#›</a:t>
            </a:fld>
            <a:endParaRPr lang="en-US"/>
          </a:p>
        </p:txBody>
      </p:sp>
    </p:spTree>
    <p:extLst>
      <p:ext uri="{BB962C8B-B14F-4D97-AF65-F5344CB8AC3E}">
        <p14:creationId xmlns:p14="http://schemas.microsoft.com/office/powerpoint/2010/main" val="131877200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8-07-29T16:15:12.991"/>
    </inkml:context>
    <inkml:brush xml:id="br0">
      <inkml:brushProperty name="width" value="0.05292" units="cm"/>
      <inkml:brushProperty name="height" value="0.05292" units="cm"/>
      <inkml:brushProperty name="color" value="#FF0000"/>
    </inkml:brush>
  </inkml:definitions>
  <inkml:trace contextRef="#ctx0" brushRef="#br0">71152 8657 1153 0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FontTx/>
              <a:buNone/>
              <a:defRPr sz="1200"/>
            </a:lvl1pPr>
          </a:lstStyle>
          <a:p>
            <a:endParaRPr lang="en-US"/>
          </a:p>
        </p:txBody>
      </p:sp>
      <p:sp>
        <p:nvSpPr>
          <p:cNvPr id="1126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a:lvl1pPr>
          </a:lstStyle>
          <a:p>
            <a:endParaRPr lang="en-US"/>
          </a:p>
        </p:txBody>
      </p:sp>
      <p:sp>
        <p:nvSpPr>
          <p:cNvPr id="3076" name="Rectangle 4"/>
          <p:cNvSpPr>
            <a:spLocks noGrp="1" noRot="1" noChangeAspect="1" noChangeArrowheads="1" noTextEdit="1"/>
          </p:cNvSpPr>
          <p:nvPr>
            <p:ph type="sldImg" idx="2"/>
          </p:nvPr>
        </p:nvSpPr>
        <p:spPr bwMode="auto">
          <a:xfrm>
            <a:off x="890588" y="696913"/>
            <a:ext cx="5229225"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buFontTx/>
              <a:buNone/>
              <a:defRPr sz="1200"/>
            </a:lvl1pPr>
          </a:lstStyle>
          <a:p>
            <a:endParaRPr lang="en-US"/>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a:lvl1pPr>
          </a:lstStyle>
          <a:p>
            <a:fld id="{D90F0264-542A-C046-96EF-9E2BBD8C533A}" type="slidenum">
              <a:rPr lang="en-US"/>
              <a:pPr/>
              <a:t>‹#›</a:t>
            </a:fld>
            <a:endParaRPr lang="en-US"/>
          </a:p>
        </p:txBody>
      </p:sp>
    </p:spTree>
    <p:extLst>
      <p:ext uri="{BB962C8B-B14F-4D97-AF65-F5344CB8AC3E}">
        <p14:creationId xmlns:p14="http://schemas.microsoft.com/office/powerpoint/2010/main" val="21180049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632" kern="1200">
        <a:solidFill>
          <a:schemeClr val="tx1"/>
        </a:solidFill>
        <a:latin typeface="Arial" pitchFamily="-110" charset="0"/>
        <a:ea typeface="ＭＳ Ｐゴシック" pitchFamily="-110" charset="-128"/>
        <a:cs typeface="ＭＳ Ｐゴシック" pitchFamily="-110" charset="-128"/>
      </a:defRPr>
    </a:lvl1pPr>
    <a:lvl2pPr marL="240624" algn="l" rtl="0" eaLnBrk="0" fontAlgn="base" hangingPunct="0">
      <a:spcBef>
        <a:spcPct val="30000"/>
      </a:spcBef>
      <a:spcAft>
        <a:spcPct val="0"/>
      </a:spcAft>
      <a:defRPr sz="632" kern="1200">
        <a:solidFill>
          <a:schemeClr val="tx1"/>
        </a:solidFill>
        <a:latin typeface="Arial" pitchFamily="-110" charset="0"/>
        <a:ea typeface="ＭＳ Ｐゴシック" pitchFamily="-110" charset="-128"/>
        <a:cs typeface="+mn-cs"/>
      </a:defRPr>
    </a:lvl2pPr>
    <a:lvl3pPr marL="481249" algn="l" rtl="0" eaLnBrk="0" fontAlgn="base" hangingPunct="0">
      <a:spcBef>
        <a:spcPct val="30000"/>
      </a:spcBef>
      <a:spcAft>
        <a:spcPct val="0"/>
      </a:spcAft>
      <a:defRPr sz="632" kern="1200">
        <a:solidFill>
          <a:schemeClr val="tx1"/>
        </a:solidFill>
        <a:latin typeface="Arial" pitchFamily="-110" charset="0"/>
        <a:ea typeface="ＭＳ Ｐゴシック" pitchFamily="-110" charset="-128"/>
        <a:cs typeface="+mn-cs"/>
      </a:defRPr>
    </a:lvl3pPr>
    <a:lvl4pPr marL="721873" algn="l" rtl="0" eaLnBrk="0" fontAlgn="base" hangingPunct="0">
      <a:spcBef>
        <a:spcPct val="30000"/>
      </a:spcBef>
      <a:spcAft>
        <a:spcPct val="0"/>
      </a:spcAft>
      <a:defRPr sz="632" kern="1200">
        <a:solidFill>
          <a:schemeClr val="tx1"/>
        </a:solidFill>
        <a:latin typeface="Arial" pitchFamily="-110" charset="0"/>
        <a:ea typeface="ＭＳ Ｐゴシック" pitchFamily="-110" charset="-128"/>
        <a:cs typeface="+mn-cs"/>
      </a:defRPr>
    </a:lvl4pPr>
    <a:lvl5pPr marL="962497" algn="l" rtl="0" eaLnBrk="0" fontAlgn="base" hangingPunct="0">
      <a:spcBef>
        <a:spcPct val="30000"/>
      </a:spcBef>
      <a:spcAft>
        <a:spcPct val="0"/>
      </a:spcAft>
      <a:defRPr sz="632" kern="1200">
        <a:solidFill>
          <a:schemeClr val="tx1"/>
        </a:solidFill>
        <a:latin typeface="Arial" pitchFamily="-110" charset="0"/>
        <a:ea typeface="ＭＳ Ｐゴシック" pitchFamily="-110" charset="-128"/>
        <a:cs typeface="+mn-cs"/>
      </a:defRPr>
    </a:lvl5pPr>
    <a:lvl6pPr marL="1203122" algn="l" defTabSz="240624" rtl="0" eaLnBrk="1" latinLnBrk="0" hangingPunct="1">
      <a:defRPr sz="632" kern="1200">
        <a:solidFill>
          <a:schemeClr val="tx1"/>
        </a:solidFill>
        <a:latin typeface="+mn-lt"/>
        <a:ea typeface="+mn-ea"/>
        <a:cs typeface="+mn-cs"/>
      </a:defRPr>
    </a:lvl6pPr>
    <a:lvl7pPr marL="1443746" algn="l" defTabSz="240624" rtl="0" eaLnBrk="1" latinLnBrk="0" hangingPunct="1">
      <a:defRPr sz="632" kern="1200">
        <a:solidFill>
          <a:schemeClr val="tx1"/>
        </a:solidFill>
        <a:latin typeface="+mn-lt"/>
        <a:ea typeface="+mn-ea"/>
        <a:cs typeface="+mn-cs"/>
      </a:defRPr>
    </a:lvl7pPr>
    <a:lvl8pPr marL="1684371" algn="l" defTabSz="240624" rtl="0" eaLnBrk="1" latinLnBrk="0" hangingPunct="1">
      <a:defRPr sz="632" kern="1200">
        <a:solidFill>
          <a:schemeClr val="tx1"/>
        </a:solidFill>
        <a:latin typeface="+mn-lt"/>
        <a:ea typeface="+mn-ea"/>
        <a:cs typeface="+mn-cs"/>
      </a:defRPr>
    </a:lvl8pPr>
    <a:lvl9pPr marL="1924995" algn="l" defTabSz="240624" rtl="0" eaLnBrk="1" latinLnBrk="0" hangingPunct="1">
      <a:defRPr sz="63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890588" y="696913"/>
            <a:ext cx="5229225" cy="3486150"/>
          </a:xfrm>
          <a:ln/>
        </p:spPr>
      </p:sp>
      <p:sp>
        <p:nvSpPr>
          <p:cNvPr id="4099" name="Notes Placeholder 2"/>
          <p:cNvSpPr>
            <a:spLocks noGrp="1"/>
          </p:cNvSpPr>
          <p:nvPr>
            <p:ph type="body" idx="1"/>
          </p:nvPr>
        </p:nvSpPr>
        <p:spPr>
          <a:noFill/>
          <a:ln/>
        </p:spPr>
        <p:txBody>
          <a:bodyPr/>
          <a:lstStyle/>
          <a:p>
            <a:pPr marL="0" indent="0">
              <a:buFont typeface="Arial" panose="020B0604020202020204" pitchFamily="34" charset="0"/>
              <a:buNone/>
            </a:pPr>
            <a:r>
              <a:rPr lang="en-US" i="0" baseline="0" dirty="0">
                <a:latin typeface="Arial" pitchFamily="-109" charset="0"/>
                <a:ea typeface="ＭＳ Ｐゴシック" pitchFamily="-109" charset="-128"/>
                <a:cs typeface="ＭＳ Ｐゴシック" pitchFamily="-109" charset="-128"/>
              </a:rPr>
              <a:t>Reduce amount of text, more pictures, stats</a:t>
            </a:r>
          </a:p>
        </p:txBody>
      </p:sp>
      <p:sp>
        <p:nvSpPr>
          <p:cNvPr id="4100" name="Slide Number Placeholder 3"/>
          <p:cNvSpPr>
            <a:spLocks noGrp="1"/>
          </p:cNvSpPr>
          <p:nvPr>
            <p:ph type="sldNum" sz="quarter" idx="5"/>
          </p:nvPr>
        </p:nvSpPr>
        <p:spPr>
          <a:noFill/>
        </p:spPr>
        <p:txBody>
          <a:bodyPr/>
          <a:lstStyle/>
          <a:p>
            <a:fld id="{EC79E2EB-B462-2149-923F-0356EA4C64D6}" type="slidenum">
              <a:rPr lang="en-US"/>
              <a:pPr/>
              <a:t>1</a:t>
            </a:fld>
            <a:endParaRPr lang="en-US"/>
          </a:p>
        </p:txBody>
      </p:sp>
    </p:spTree>
    <p:extLst>
      <p:ext uri="{BB962C8B-B14F-4D97-AF65-F5344CB8AC3E}">
        <p14:creationId xmlns:p14="http://schemas.microsoft.com/office/powerpoint/2010/main" val="1879429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231" y="5680983"/>
            <a:ext cx="23317540" cy="3920369"/>
          </a:xfrm>
        </p:spPr>
        <p:txBody>
          <a:bodyPr/>
          <a:lstStyle/>
          <a:p>
            <a:r>
              <a:rPr lang="en-US"/>
              <a:t>Click to edit Master title style</a:t>
            </a:r>
          </a:p>
        </p:txBody>
      </p:sp>
      <p:sp>
        <p:nvSpPr>
          <p:cNvPr id="3" name="Subtitle 2"/>
          <p:cNvSpPr>
            <a:spLocks noGrp="1"/>
          </p:cNvSpPr>
          <p:nvPr>
            <p:ph type="subTitle" idx="1"/>
          </p:nvPr>
        </p:nvSpPr>
        <p:spPr>
          <a:xfrm>
            <a:off x="4114460" y="10363352"/>
            <a:ext cx="19203080" cy="4673298"/>
          </a:xfrm>
        </p:spPr>
        <p:txBody>
          <a:bodyPr/>
          <a:lstStyle>
            <a:lvl1pPr marL="0" indent="0" algn="ctr">
              <a:buNone/>
              <a:defRPr/>
            </a:lvl1pPr>
            <a:lvl2pPr marL="163281" indent="0" algn="ctr">
              <a:buNone/>
              <a:defRPr/>
            </a:lvl2pPr>
            <a:lvl3pPr marL="326561" indent="0" algn="ctr">
              <a:buNone/>
              <a:defRPr/>
            </a:lvl3pPr>
            <a:lvl4pPr marL="489842" indent="0" algn="ctr">
              <a:buNone/>
              <a:defRPr/>
            </a:lvl4pPr>
            <a:lvl5pPr marL="653124" indent="0" algn="ctr">
              <a:buNone/>
              <a:defRPr/>
            </a:lvl5pPr>
            <a:lvl6pPr marL="816404" indent="0" algn="ctr">
              <a:buNone/>
              <a:defRPr/>
            </a:lvl6pPr>
            <a:lvl7pPr marL="979685" indent="0" algn="ctr">
              <a:buNone/>
              <a:defRPr/>
            </a:lvl7pPr>
            <a:lvl8pPr marL="1142966" indent="0" algn="ctr">
              <a:buNone/>
              <a:defRPr/>
            </a:lvl8pPr>
            <a:lvl9pPr marL="130624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76A8B6B-9EEC-5A47-AD71-2193E86CC2C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E2E6538-CA9E-F040-B170-26B53E7E1D7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541" y="733276"/>
            <a:ext cx="6172540" cy="156028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920" y="733276"/>
            <a:ext cx="18435978" cy="156028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18518A-7B6C-7044-B523-94AD34D11DB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4859D28-B59A-DC48-AD03-DC19A4B5AC7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8" y="11752036"/>
            <a:ext cx="23317540" cy="3631596"/>
          </a:xfrm>
        </p:spPr>
        <p:txBody>
          <a:bodyPr anchor="t"/>
          <a:lstStyle>
            <a:lvl1pPr algn="l">
              <a:defRPr sz="1429" b="1" cap="all"/>
            </a:lvl1pPr>
          </a:lstStyle>
          <a:p>
            <a:r>
              <a:rPr lang="en-US"/>
              <a:t>Click to edit Master title style</a:t>
            </a:r>
          </a:p>
        </p:txBody>
      </p:sp>
      <p:sp>
        <p:nvSpPr>
          <p:cNvPr id="3" name="Text Placeholder 2"/>
          <p:cNvSpPr>
            <a:spLocks noGrp="1"/>
          </p:cNvSpPr>
          <p:nvPr>
            <p:ph type="body" idx="1"/>
          </p:nvPr>
        </p:nvSpPr>
        <p:spPr>
          <a:xfrm>
            <a:off x="2166938" y="7751536"/>
            <a:ext cx="23317540" cy="4000500"/>
          </a:xfrm>
        </p:spPr>
        <p:txBody>
          <a:bodyPr anchor="b"/>
          <a:lstStyle>
            <a:lvl1pPr marL="0" indent="0">
              <a:buNone/>
              <a:defRPr sz="714"/>
            </a:lvl1pPr>
            <a:lvl2pPr marL="163281" indent="0">
              <a:buNone/>
              <a:defRPr sz="642"/>
            </a:lvl2pPr>
            <a:lvl3pPr marL="326561" indent="0">
              <a:buNone/>
              <a:defRPr sz="572"/>
            </a:lvl3pPr>
            <a:lvl4pPr marL="489842" indent="0">
              <a:buNone/>
              <a:defRPr sz="500"/>
            </a:lvl4pPr>
            <a:lvl5pPr marL="653124" indent="0">
              <a:buNone/>
              <a:defRPr sz="500"/>
            </a:lvl5pPr>
            <a:lvl6pPr marL="816404" indent="0">
              <a:buNone/>
              <a:defRPr sz="500"/>
            </a:lvl6pPr>
            <a:lvl7pPr marL="979685" indent="0">
              <a:buNone/>
              <a:defRPr sz="500"/>
            </a:lvl7pPr>
            <a:lvl8pPr marL="1142966" indent="0">
              <a:buNone/>
              <a:defRPr sz="500"/>
            </a:lvl8pPr>
            <a:lvl9pPr marL="1306246" indent="0">
              <a:buNone/>
              <a:defRPr sz="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0EF43F0-AC6B-1349-9739-34DF48AE215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922" y="4268107"/>
            <a:ext cx="12304259" cy="12068024"/>
          </a:xfrm>
        </p:spPr>
        <p:txBody>
          <a:bodyPr/>
          <a:lstStyle>
            <a:lvl1pPr>
              <a:defRPr sz="1000"/>
            </a:lvl1pPr>
            <a:lvl2pPr>
              <a:defRPr sz="857"/>
            </a:lvl2pPr>
            <a:lvl3pPr>
              <a:defRPr sz="714"/>
            </a:lvl3pPr>
            <a:lvl4pPr>
              <a:defRPr sz="642"/>
            </a:lvl4pPr>
            <a:lvl5pPr>
              <a:defRPr sz="642"/>
            </a:lvl5pPr>
            <a:lvl6pPr>
              <a:defRPr sz="642"/>
            </a:lvl6pPr>
            <a:lvl7pPr>
              <a:defRPr sz="642"/>
            </a:lvl7pPr>
            <a:lvl8pPr>
              <a:defRPr sz="642"/>
            </a:lvl8pPr>
            <a:lvl9pPr>
              <a:defRPr sz="6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756823" y="4268107"/>
            <a:ext cx="12304259" cy="12068024"/>
          </a:xfrm>
        </p:spPr>
        <p:txBody>
          <a:bodyPr/>
          <a:lstStyle>
            <a:lvl1pPr>
              <a:defRPr sz="1000"/>
            </a:lvl1pPr>
            <a:lvl2pPr>
              <a:defRPr sz="857"/>
            </a:lvl2pPr>
            <a:lvl3pPr>
              <a:defRPr sz="714"/>
            </a:lvl3pPr>
            <a:lvl4pPr>
              <a:defRPr sz="642"/>
            </a:lvl4pPr>
            <a:lvl5pPr>
              <a:defRPr sz="642"/>
            </a:lvl5pPr>
            <a:lvl6pPr>
              <a:defRPr sz="642"/>
            </a:lvl6pPr>
            <a:lvl7pPr>
              <a:defRPr sz="642"/>
            </a:lvl7pPr>
            <a:lvl8pPr>
              <a:defRPr sz="642"/>
            </a:lvl8pPr>
            <a:lvl9pPr>
              <a:defRPr sz="6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7EA482A-3CC8-3A46-B8B9-FB651C3D3C8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771" y="732518"/>
            <a:ext cx="24688460" cy="3048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770" y="4093484"/>
            <a:ext cx="12120563" cy="1706184"/>
          </a:xfrm>
        </p:spPr>
        <p:txBody>
          <a:bodyPr anchor="b"/>
          <a:lstStyle>
            <a:lvl1pPr marL="0" indent="0">
              <a:buNone/>
              <a:defRPr sz="857" b="1"/>
            </a:lvl1pPr>
            <a:lvl2pPr marL="163281" indent="0">
              <a:buNone/>
              <a:defRPr sz="714" b="1"/>
            </a:lvl2pPr>
            <a:lvl3pPr marL="326561" indent="0">
              <a:buNone/>
              <a:defRPr sz="642" b="1"/>
            </a:lvl3pPr>
            <a:lvl4pPr marL="489842" indent="0">
              <a:buNone/>
              <a:defRPr sz="572" b="1"/>
            </a:lvl4pPr>
            <a:lvl5pPr marL="653124" indent="0">
              <a:buNone/>
              <a:defRPr sz="572" b="1"/>
            </a:lvl5pPr>
            <a:lvl6pPr marL="816404" indent="0">
              <a:buNone/>
              <a:defRPr sz="572" b="1"/>
            </a:lvl6pPr>
            <a:lvl7pPr marL="979685" indent="0">
              <a:buNone/>
              <a:defRPr sz="572" b="1"/>
            </a:lvl7pPr>
            <a:lvl8pPr marL="1142966" indent="0">
              <a:buNone/>
              <a:defRPr sz="572" b="1"/>
            </a:lvl8pPr>
            <a:lvl9pPr marL="1306246" indent="0">
              <a:buNone/>
              <a:defRPr sz="572" b="1"/>
            </a:lvl9pPr>
          </a:lstStyle>
          <a:p>
            <a:pPr lvl="0"/>
            <a:r>
              <a:rPr lang="en-US"/>
              <a:t>Click to edit Master text styles</a:t>
            </a:r>
          </a:p>
        </p:txBody>
      </p:sp>
      <p:sp>
        <p:nvSpPr>
          <p:cNvPr id="4" name="Content Placeholder 3"/>
          <p:cNvSpPr>
            <a:spLocks noGrp="1"/>
          </p:cNvSpPr>
          <p:nvPr>
            <p:ph sz="half" idx="2"/>
          </p:nvPr>
        </p:nvSpPr>
        <p:spPr>
          <a:xfrm>
            <a:off x="1371770" y="5799668"/>
            <a:ext cx="12120563" cy="10536464"/>
          </a:xfrm>
        </p:spPr>
        <p:txBody>
          <a:bodyPr/>
          <a:lstStyle>
            <a:lvl1pPr>
              <a:defRPr sz="857"/>
            </a:lvl1pPr>
            <a:lvl2pPr>
              <a:defRPr sz="714"/>
            </a:lvl2pPr>
            <a:lvl3pPr>
              <a:defRPr sz="642"/>
            </a:lvl3pPr>
            <a:lvl4pPr>
              <a:defRPr sz="572"/>
            </a:lvl4pPr>
            <a:lvl5pPr>
              <a:defRPr sz="572"/>
            </a:lvl5pPr>
            <a:lvl6pPr>
              <a:defRPr sz="572"/>
            </a:lvl6pPr>
            <a:lvl7pPr>
              <a:defRPr sz="572"/>
            </a:lvl7pPr>
            <a:lvl8pPr>
              <a:defRPr sz="572"/>
            </a:lvl8pPr>
            <a:lvl9pPr>
              <a:defRPr sz="5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417" y="4093484"/>
            <a:ext cx="12124815" cy="1706184"/>
          </a:xfrm>
        </p:spPr>
        <p:txBody>
          <a:bodyPr anchor="b"/>
          <a:lstStyle>
            <a:lvl1pPr marL="0" indent="0">
              <a:buNone/>
              <a:defRPr sz="857" b="1"/>
            </a:lvl1pPr>
            <a:lvl2pPr marL="163281" indent="0">
              <a:buNone/>
              <a:defRPr sz="714" b="1"/>
            </a:lvl2pPr>
            <a:lvl3pPr marL="326561" indent="0">
              <a:buNone/>
              <a:defRPr sz="642" b="1"/>
            </a:lvl3pPr>
            <a:lvl4pPr marL="489842" indent="0">
              <a:buNone/>
              <a:defRPr sz="572" b="1"/>
            </a:lvl4pPr>
            <a:lvl5pPr marL="653124" indent="0">
              <a:buNone/>
              <a:defRPr sz="572" b="1"/>
            </a:lvl5pPr>
            <a:lvl6pPr marL="816404" indent="0">
              <a:buNone/>
              <a:defRPr sz="572" b="1"/>
            </a:lvl6pPr>
            <a:lvl7pPr marL="979685" indent="0">
              <a:buNone/>
              <a:defRPr sz="572" b="1"/>
            </a:lvl7pPr>
            <a:lvl8pPr marL="1142966" indent="0">
              <a:buNone/>
              <a:defRPr sz="572" b="1"/>
            </a:lvl8pPr>
            <a:lvl9pPr marL="1306246" indent="0">
              <a:buNone/>
              <a:defRPr sz="572" b="1"/>
            </a:lvl9pPr>
          </a:lstStyle>
          <a:p>
            <a:pPr lvl="0"/>
            <a:r>
              <a:rPr lang="en-US"/>
              <a:t>Click to edit Master text styles</a:t>
            </a:r>
          </a:p>
        </p:txBody>
      </p:sp>
      <p:sp>
        <p:nvSpPr>
          <p:cNvPr id="6" name="Content Placeholder 5"/>
          <p:cNvSpPr>
            <a:spLocks noGrp="1"/>
          </p:cNvSpPr>
          <p:nvPr>
            <p:ph sz="quarter" idx="4"/>
          </p:nvPr>
        </p:nvSpPr>
        <p:spPr>
          <a:xfrm>
            <a:off x="13935417" y="5799668"/>
            <a:ext cx="12124815" cy="10536464"/>
          </a:xfrm>
        </p:spPr>
        <p:txBody>
          <a:bodyPr/>
          <a:lstStyle>
            <a:lvl1pPr>
              <a:defRPr sz="857"/>
            </a:lvl1pPr>
            <a:lvl2pPr>
              <a:defRPr sz="714"/>
            </a:lvl2pPr>
            <a:lvl3pPr>
              <a:defRPr sz="642"/>
            </a:lvl3pPr>
            <a:lvl4pPr>
              <a:defRPr sz="572"/>
            </a:lvl4pPr>
            <a:lvl5pPr>
              <a:defRPr sz="572"/>
            </a:lvl5pPr>
            <a:lvl6pPr>
              <a:defRPr sz="572"/>
            </a:lvl6pPr>
            <a:lvl7pPr>
              <a:defRPr sz="572"/>
            </a:lvl7pPr>
            <a:lvl8pPr>
              <a:defRPr sz="572"/>
            </a:lvl8pPr>
            <a:lvl9pPr>
              <a:defRPr sz="5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E13B8A3-971F-084E-8E2B-591A0AB7A89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8C036E22-5EB1-9048-86F0-99C2674C9B4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7AF8900A-635A-DE43-851E-D217FC3C0A8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772" y="727982"/>
            <a:ext cx="9024937" cy="3098649"/>
          </a:xfrm>
        </p:spPr>
        <p:txBody>
          <a:bodyPr anchor="b"/>
          <a:lstStyle>
            <a:lvl1pPr algn="l">
              <a:defRPr sz="714" b="1"/>
            </a:lvl1pPr>
          </a:lstStyle>
          <a:p>
            <a:r>
              <a:rPr lang="en-US"/>
              <a:t>Click to edit Master title style</a:t>
            </a:r>
          </a:p>
        </p:txBody>
      </p:sp>
      <p:sp>
        <p:nvSpPr>
          <p:cNvPr id="3" name="Content Placeholder 2"/>
          <p:cNvSpPr>
            <a:spLocks noGrp="1"/>
          </p:cNvSpPr>
          <p:nvPr>
            <p:ph idx="1"/>
          </p:nvPr>
        </p:nvSpPr>
        <p:spPr>
          <a:xfrm>
            <a:off x="10724980" y="727982"/>
            <a:ext cx="15335250" cy="15608149"/>
          </a:xfrm>
        </p:spPr>
        <p:txBody>
          <a:bodyPr/>
          <a:lstStyle>
            <a:lvl1pPr>
              <a:defRPr sz="1143"/>
            </a:lvl1pPr>
            <a:lvl2pPr>
              <a:defRPr sz="1000"/>
            </a:lvl2pPr>
            <a:lvl3pPr>
              <a:defRPr sz="857"/>
            </a:lvl3pPr>
            <a:lvl4pPr>
              <a:defRPr sz="714"/>
            </a:lvl4pPr>
            <a:lvl5pPr>
              <a:defRPr sz="714"/>
            </a:lvl5pPr>
            <a:lvl6pPr>
              <a:defRPr sz="714"/>
            </a:lvl6pPr>
            <a:lvl7pPr>
              <a:defRPr sz="714"/>
            </a:lvl7pPr>
            <a:lvl8pPr>
              <a:defRPr sz="714"/>
            </a:lvl8pPr>
            <a:lvl9pPr>
              <a:defRPr sz="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772" y="3826631"/>
            <a:ext cx="9024937" cy="12509500"/>
          </a:xfrm>
        </p:spPr>
        <p:txBody>
          <a:bodyPr/>
          <a:lstStyle>
            <a:lvl1pPr marL="0" indent="0">
              <a:buNone/>
              <a:defRPr sz="500"/>
            </a:lvl1pPr>
            <a:lvl2pPr marL="163281" indent="0">
              <a:buNone/>
              <a:defRPr sz="428"/>
            </a:lvl2pPr>
            <a:lvl3pPr marL="326561" indent="0">
              <a:buNone/>
              <a:defRPr sz="357"/>
            </a:lvl3pPr>
            <a:lvl4pPr marL="489842" indent="0">
              <a:buNone/>
              <a:defRPr sz="322"/>
            </a:lvl4pPr>
            <a:lvl5pPr marL="653124" indent="0">
              <a:buNone/>
              <a:defRPr sz="322"/>
            </a:lvl5pPr>
            <a:lvl6pPr marL="816404" indent="0">
              <a:buNone/>
              <a:defRPr sz="322"/>
            </a:lvl6pPr>
            <a:lvl7pPr marL="979685" indent="0">
              <a:buNone/>
              <a:defRPr sz="322"/>
            </a:lvl7pPr>
            <a:lvl8pPr marL="1142966" indent="0">
              <a:buNone/>
              <a:defRPr sz="322"/>
            </a:lvl8pPr>
            <a:lvl9pPr marL="1306246" indent="0">
              <a:buNone/>
              <a:defRPr sz="32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3A1B1BB-126E-2942-B777-F58DD55A544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523" y="12801298"/>
            <a:ext cx="16459540" cy="1511906"/>
          </a:xfrm>
        </p:spPr>
        <p:txBody>
          <a:bodyPr anchor="b"/>
          <a:lstStyle>
            <a:lvl1pPr algn="l">
              <a:defRPr sz="714" b="1"/>
            </a:lvl1pPr>
          </a:lstStyle>
          <a:p>
            <a:r>
              <a:rPr lang="en-US"/>
              <a:t>Click to edit Master title style</a:t>
            </a:r>
          </a:p>
        </p:txBody>
      </p:sp>
      <p:sp>
        <p:nvSpPr>
          <p:cNvPr id="3" name="Picture Placeholder 2"/>
          <p:cNvSpPr>
            <a:spLocks noGrp="1"/>
          </p:cNvSpPr>
          <p:nvPr>
            <p:ph type="pic" idx="1"/>
          </p:nvPr>
        </p:nvSpPr>
        <p:spPr>
          <a:xfrm>
            <a:off x="5376523" y="1634371"/>
            <a:ext cx="16459540" cy="10972649"/>
          </a:xfrm>
        </p:spPr>
        <p:txBody>
          <a:bodyPr/>
          <a:lstStyle>
            <a:lvl1pPr marL="0" indent="0">
              <a:buNone/>
              <a:defRPr sz="1143"/>
            </a:lvl1pPr>
            <a:lvl2pPr marL="163281" indent="0">
              <a:buNone/>
              <a:defRPr sz="1000"/>
            </a:lvl2pPr>
            <a:lvl3pPr marL="326561" indent="0">
              <a:buNone/>
              <a:defRPr sz="857"/>
            </a:lvl3pPr>
            <a:lvl4pPr marL="489842" indent="0">
              <a:buNone/>
              <a:defRPr sz="714"/>
            </a:lvl4pPr>
            <a:lvl5pPr marL="653124" indent="0">
              <a:buNone/>
              <a:defRPr sz="714"/>
            </a:lvl5pPr>
            <a:lvl6pPr marL="816404" indent="0">
              <a:buNone/>
              <a:defRPr sz="714"/>
            </a:lvl6pPr>
            <a:lvl7pPr marL="979685" indent="0">
              <a:buNone/>
              <a:defRPr sz="714"/>
            </a:lvl7pPr>
            <a:lvl8pPr marL="1142966" indent="0">
              <a:buNone/>
              <a:defRPr sz="714"/>
            </a:lvl8pPr>
            <a:lvl9pPr marL="1306246" indent="0">
              <a:buNone/>
              <a:defRPr sz="714"/>
            </a:lvl9pPr>
          </a:lstStyle>
          <a:p>
            <a:pPr lvl="0"/>
            <a:endParaRPr lang="en-US" noProof="0"/>
          </a:p>
        </p:txBody>
      </p:sp>
      <p:sp>
        <p:nvSpPr>
          <p:cNvPr id="4" name="Text Placeholder 3"/>
          <p:cNvSpPr>
            <a:spLocks noGrp="1"/>
          </p:cNvSpPr>
          <p:nvPr>
            <p:ph type="body" sz="half" idx="2"/>
          </p:nvPr>
        </p:nvSpPr>
        <p:spPr>
          <a:xfrm>
            <a:off x="5376523" y="14313203"/>
            <a:ext cx="16459540" cy="2146149"/>
          </a:xfrm>
        </p:spPr>
        <p:txBody>
          <a:bodyPr/>
          <a:lstStyle>
            <a:lvl1pPr marL="0" indent="0">
              <a:buNone/>
              <a:defRPr sz="500"/>
            </a:lvl1pPr>
            <a:lvl2pPr marL="163281" indent="0">
              <a:buNone/>
              <a:defRPr sz="428"/>
            </a:lvl2pPr>
            <a:lvl3pPr marL="326561" indent="0">
              <a:buNone/>
              <a:defRPr sz="357"/>
            </a:lvl3pPr>
            <a:lvl4pPr marL="489842" indent="0">
              <a:buNone/>
              <a:defRPr sz="322"/>
            </a:lvl4pPr>
            <a:lvl5pPr marL="653124" indent="0">
              <a:buNone/>
              <a:defRPr sz="322"/>
            </a:lvl5pPr>
            <a:lvl6pPr marL="816404" indent="0">
              <a:buNone/>
              <a:defRPr sz="322"/>
            </a:lvl6pPr>
            <a:lvl7pPr marL="979685" indent="0">
              <a:buNone/>
              <a:defRPr sz="322"/>
            </a:lvl7pPr>
            <a:lvl8pPr marL="1142966" indent="0">
              <a:buNone/>
              <a:defRPr sz="322"/>
            </a:lvl8pPr>
            <a:lvl9pPr marL="1306246" indent="0">
              <a:buNone/>
              <a:defRPr sz="32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F4318D8-A33A-D648-ACC7-79E0956AB02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243" y="733274"/>
            <a:ext cx="24689519" cy="3048000"/>
          </a:xfrm>
          <a:prstGeom prst="rect">
            <a:avLst/>
          </a:prstGeom>
          <a:noFill/>
          <a:ln w="9525">
            <a:noFill/>
            <a:miter lim="800000"/>
            <a:headEnd/>
            <a:tailEnd/>
          </a:ln>
        </p:spPr>
        <p:txBody>
          <a:bodyPr vert="horz" wrap="square" lIns="512036" tIns="256018" rIns="512036" bIns="2560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371243" y="4268107"/>
            <a:ext cx="24689519" cy="12068024"/>
          </a:xfrm>
          <a:prstGeom prst="rect">
            <a:avLst/>
          </a:prstGeom>
          <a:noFill/>
          <a:ln w="9525">
            <a:noFill/>
            <a:miter lim="800000"/>
            <a:headEnd/>
            <a:tailEnd/>
          </a:ln>
        </p:spPr>
        <p:txBody>
          <a:bodyPr vert="horz" wrap="square" lIns="512036" tIns="256018" rIns="512036" bIns="2560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371243" y="16653631"/>
            <a:ext cx="6401519" cy="1270000"/>
          </a:xfrm>
          <a:prstGeom prst="rect">
            <a:avLst/>
          </a:prstGeom>
          <a:noFill/>
          <a:ln w="9525">
            <a:noFill/>
            <a:miter lim="800000"/>
            <a:headEnd/>
            <a:tailEnd/>
          </a:ln>
          <a:effectLst/>
        </p:spPr>
        <p:txBody>
          <a:bodyPr vert="horz" wrap="square" lIns="512036" tIns="256018" rIns="512036" bIns="256018" numCol="1" anchor="t" anchorCtr="0" compatLnSpc="1">
            <a:prstTxWarp prst="textNoShape">
              <a:avLst/>
            </a:prstTxWarp>
          </a:bodyPr>
          <a:lstStyle>
            <a:lvl1pPr algn="l">
              <a:buFontTx/>
              <a:buNone/>
              <a:defRPr sz="2786"/>
            </a:lvl1pPr>
          </a:lstStyle>
          <a:p>
            <a:endParaRPr lang="en-US"/>
          </a:p>
        </p:txBody>
      </p:sp>
      <p:sp>
        <p:nvSpPr>
          <p:cNvPr id="1029" name="Rectangle 5"/>
          <p:cNvSpPr>
            <a:spLocks noGrp="1" noChangeArrowheads="1"/>
          </p:cNvSpPr>
          <p:nvPr>
            <p:ph type="ftr" sz="quarter" idx="3"/>
          </p:nvPr>
        </p:nvSpPr>
        <p:spPr bwMode="auto">
          <a:xfrm>
            <a:off x="9372243" y="16653631"/>
            <a:ext cx="8687519" cy="1270000"/>
          </a:xfrm>
          <a:prstGeom prst="rect">
            <a:avLst/>
          </a:prstGeom>
          <a:noFill/>
          <a:ln w="9525">
            <a:noFill/>
            <a:miter lim="800000"/>
            <a:headEnd/>
            <a:tailEnd/>
          </a:ln>
          <a:effectLst/>
        </p:spPr>
        <p:txBody>
          <a:bodyPr vert="horz" wrap="square" lIns="512036" tIns="256018" rIns="512036" bIns="256018" numCol="1" anchor="t" anchorCtr="0" compatLnSpc="1">
            <a:prstTxWarp prst="textNoShape">
              <a:avLst/>
            </a:prstTxWarp>
          </a:bodyPr>
          <a:lstStyle>
            <a:lvl1pPr>
              <a:buFontTx/>
              <a:buNone/>
              <a:defRPr sz="2786"/>
            </a:lvl1pPr>
          </a:lstStyle>
          <a:p>
            <a:endParaRPr lang="en-US"/>
          </a:p>
        </p:txBody>
      </p:sp>
      <p:sp>
        <p:nvSpPr>
          <p:cNvPr id="1030" name="Rectangle 6"/>
          <p:cNvSpPr>
            <a:spLocks noGrp="1" noChangeArrowheads="1"/>
          </p:cNvSpPr>
          <p:nvPr>
            <p:ph type="sldNum" sz="quarter" idx="4"/>
          </p:nvPr>
        </p:nvSpPr>
        <p:spPr bwMode="auto">
          <a:xfrm>
            <a:off x="19659243" y="16653631"/>
            <a:ext cx="6401519" cy="1270000"/>
          </a:xfrm>
          <a:prstGeom prst="rect">
            <a:avLst/>
          </a:prstGeom>
          <a:noFill/>
          <a:ln w="9525">
            <a:noFill/>
            <a:miter lim="800000"/>
            <a:headEnd/>
            <a:tailEnd/>
          </a:ln>
          <a:effectLst/>
        </p:spPr>
        <p:txBody>
          <a:bodyPr vert="horz" wrap="square" lIns="512036" tIns="256018" rIns="512036" bIns="256018" numCol="1" anchor="t" anchorCtr="0" compatLnSpc="1">
            <a:prstTxWarp prst="textNoShape">
              <a:avLst/>
            </a:prstTxWarp>
          </a:bodyPr>
          <a:lstStyle>
            <a:lvl1pPr algn="r">
              <a:buFontTx/>
              <a:buNone/>
              <a:defRPr sz="2786"/>
            </a:lvl1pPr>
          </a:lstStyle>
          <a:p>
            <a:fld id="{6B8D3427-DA42-A04A-B872-3E523A22C1A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405" rtl="0" eaLnBrk="0" fontAlgn="base" hangingPunct="0">
        <a:spcBef>
          <a:spcPct val="0"/>
        </a:spcBef>
        <a:spcAft>
          <a:spcPct val="0"/>
        </a:spcAft>
        <a:defRPr sz="8786">
          <a:solidFill>
            <a:schemeClr val="tx2"/>
          </a:solidFill>
          <a:latin typeface="+mj-lt"/>
          <a:ea typeface="ＭＳ Ｐゴシック" pitchFamily="-110" charset="-128"/>
          <a:cs typeface="ＭＳ Ｐゴシック" pitchFamily="-110" charset="-128"/>
        </a:defRPr>
      </a:lvl1pPr>
      <a:lvl2pPr algn="ctr" defTabSz="1828405" rtl="0" eaLnBrk="0" fontAlgn="base" hangingPunct="0">
        <a:spcBef>
          <a:spcPct val="0"/>
        </a:spcBef>
        <a:spcAft>
          <a:spcPct val="0"/>
        </a:spcAft>
        <a:defRPr sz="8786">
          <a:solidFill>
            <a:schemeClr val="tx2"/>
          </a:solidFill>
          <a:latin typeface="Arial" pitchFamily="-110" charset="0"/>
          <a:ea typeface="ＭＳ Ｐゴシック" pitchFamily="-110" charset="-128"/>
          <a:cs typeface="ＭＳ Ｐゴシック" pitchFamily="-110" charset="-128"/>
        </a:defRPr>
      </a:lvl2pPr>
      <a:lvl3pPr algn="ctr" defTabSz="1828405" rtl="0" eaLnBrk="0" fontAlgn="base" hangingPunct="0">
        <a:spcBef>
          <a:spcPct val="0"/>
        </a:spcBef>
        <a:spcAft>
          <a:spcPct val="0"/>
        </a:spcAft>
        <a:defRPr sz="8786">
          <a:solidFill>
            <a:schemeClr val="tx2"/>
          </a:solidFill>
          <a:latin typeface="Arial" pitchFamily="-110" charset="0"/>
          <a:ea typeface="ＭＳ Ｐゴシック" pitchFamily="-110" charset="-128"/>
          <a:cs typeface="ＭＳ Ｐゴシック" pitchFamily="-110" charset="-128"/>
        </a:defRPr>
      </a:lvl3pPr>
      <a:lvl4pPr algn="ctr" defTabSz="1828405" rtl="0" eaLnBrk="0" fontAlgn="base" hangingPunct="0">
        <a:spcBef>
          <a:spcPct val="0"/>
        </a:spcBef>
        <a:spcAft>
          <a:spcPct val="0"/>
        </a:spcAft>
        <a:defRPr sz="8786">
          <a:solidFill>
            <a:schemeClr val="tx2"/>
          </a:solidFill>
          <a:latin typeface="Arial" pitchFamily="-110" charset="0"/>
          <a:ea typeface="ＭＳ Ｐゴシック" pitchFamily="-110" charset="-128"/>
          <a:cs typeface="ＭＳ Ｐゴシック" pitchFamily="-110" charset="-128"/>
        </a:defRPr>
      </a:lvl4pPr>
      <a:lvl5pPr algn="ctr" defTabSz="1828405" rtl="0" eaLnBrk="0" fontAlgn="base" hangingPunct="0">
        <a:spcBef>
          <a:spcPct val="0"/>
        </a:spcBef>
        <a:spcAft>
          <a:spcPct val="0"/>
        </a:spcAft>
        <a:defRPr sz="8786">
          <a:solidFill>
            <a:schemeClr val="tx2"/>
          </a:solidFill>
          <a:latin typeface="Arial" pitchFamily="-110" charset="0"/>
          <a:ea typeface="ＭＳ Ｐゴシック" pitchFamily="-110" charset="-128"/>
          <a:cs typeface="ＭＳ Ｐゴシック" pitchFamily="-110" charset="-128"/>
        </a:defRPr>
      </a:lvl5pPr>
      <a:lvl6pPr marL="163281" algn="ctr" defTabSz="1828405" rtl="0" fontAlgn="base">
        <a:spcBef>
          <a:spcPct val="0"/>
        </a:spcBef>
        <a:spcAft>
          <a:spcPct val="0"/>
        </a:spcAft>
        <a:defRPr sz="8786">
          <a:solidFill>
            <a:schemeClr val="tx2"/>
          </a:solidFill>
          <a:latin typeface="Arial" pitchFamily="-110" charset="0"/>
        </a:defRPr>
      </a:lvl6pPr>
      <a:lvl7pPr marL="326561" algn="ctr" defTabSz="1828405" rtl="0" fontAlgn="base">
        <a:spcBef>
          <a:spcPct val="0"/>
        </a:spcBef>
        <a:spcAft>
          <a:spcPct val="0"/>
        </a:spcAft>
        <a:defRPr sz="8786">
          <a:solidFill>
            <a:schemeClr val="tx2"/>
          </a:solidFill>
          <a:latin typeface="Arial" pitchFamily="-110" charset="0"/>
        </a:defRPr>
      </a:lvl7pPr>
      <a:lvl8pPr marL="489842" algn="ctr" defTabSz="1828405" rtl="0" fontAlgn="base">
        <a:spcBef>
          <a:spcPct val="0"/>
        </a:spcBef>
        <a:spcAft>
          <a:spcPct val="0"/>
        </a:spcAft>
        <a:defRPr sz="8786">
          <a:solidFill>
            <a:schemeClr val="tx2"/>
          </a:solidFill>
          <a:latin typeface="Arial" pitchFamily="-110" charset="0"/>
        </a:defRPr>
      </a:lvl8pPr>
      <a:lvl9pPr marL="653124" algn="ctr" defTabSz="1828405" rtl="0" fontAlgn="base">
        <a:spcBef>
          <a:spcPct val="0"/>
        </a:spcBef>
        <a:spcAft>
          <a:spcPct val="0"/>
        </a:spcAft>
        <a:defRPr sz="8786">
          <a:solidFill>
            <a:schemeClr val="tx2"/>
          </a:solidFill>
          <a:latin typeface="Arial" pitchFamily="-110" charset="0"/>
        </a:defRPr>
      </a:lvl9pPr>
    </p:titleStyle>
    <p:bodyStyle>
      <a:lvl1pPr marL="686007" indent="-686007" algn="l" defTabSz="1828405" rtl="0" eaLnBrk="0" fontAlgn="base" hangingPunct="0">
        <a:spcBef>
          <a:spcPct val="20000"/>
        </a:spcBef>
        <a:spcAft>
          <a:spcPct val="0"/>
        </a:spcAft>
        <a:buChar char="•"/>
        <a:defRPr sz="6356">
          <a:solidFill>
            <a:schemeClr val="tx1"/>
          </a:solidFill>
          <a:latin typeface="+mn-lt"/>
          <a:ea typeface="ＭＳ Ｐゴシック" pitchFamily="-110" charset="-128"/>
          <a:cs typeface="ＭＳ Ｐゴシック" pitchFamily="-110" charset="-128"/>
        </a:defRPr>
      </a:lvl1pPr>
      <a:lvl2pPr marL="1485969" indent="-571483" algn="l" defTabSz="1828405" rtl="0" eaLnBrk="0" fontAlgn="base" hangingPunct="0">
        <a:spcBef>
          <a:spcPct val="20000"/>
        </a:spcBef>
        <a:spcAft>
          <a:spcPct val="0"/>
        </a:spcAft>
        <a:buChar char="–"/>
        <a:defRPr sz="5606">
          <a:solidFill>
            <a:schemeClr val="tx1"/>
          </a:solidFill>
          <a:latin typeface="+mn-lt"/>
          <a:ea typeface="ＭＳ Ｐゴシック" pitchFamily="-110" charset="-128"/>
        </a:defRPr>
      </a:lvl2pPr>
      <a:lvl3pPr marL="2285932" indent="-457526" algn="l" defTabSz="1828405" rtl="0" eaLnBrk="0" fontAlgn="base" hangingPunct="0">
        <a:spcBef>
          <a:spcPct val="20000"/>
        </a:spcBef>
        <a:spcAft>
          <a:spcPct val="0"/>
        </a:spcAft>
        <a:buChar char="•"/>
        <a:defRPr sz="4786">
          <a:solidFill>
            <a:schemeClr val="tx1"/>
          </a:solidFill>
          <a:latin typeface="+mn-lt"/>
          <a:ea typeface="ＭＳ Ｐゴシック" pitchFamily="-110" charset="-128"/>
        </a:defRPr>
      </a:lvl3pPr>
      <a:lvl4pPr marL="3200418" indent="-457526" algn="l" defTabSz="1828405" rtl="0" eaLnBrk="0" fontAlgn="base" hangingPunct="0">
        <a:spcBef>
          <a:spcPct val="20000"/>
        </a:spcBef>
        <a:spcAft>
          <a:spcPct val="0"/>
        </a:spcAft>
        <a:buChar char="–"/>
        <a:defRPr sz="4000">
          <a:solidFill>
            <a:schemeClr val="tx1"/>
          </a:solidFill>
          <a:latin typeface="+mn-lt"/>
          <a:ea typeface="ＭＳ Ｐゴシック" pitchFamily="-110" charset="-128"/>
        </a:defRPr>
      </a:lvl4pPr>
      <a:lvl5pPr marL="4114336" indent="-457526" algn="l" defTabSz="1828405" rtl="0" eaLnBrk="0" fontAlgn="base" hangingPunct="0">
        <a:spcBef>
          <a:spcPct val="20000"/>
        </a:spcBef>
        <a:spcAft>
          <a:spcPct val="0"/>
        </a:spcAft>
        <a:buChar char="»"/>
        <a:defRPr sz="4000">
          <a:solidFill>
            <a:schemeClr val="tx1"/>
          </a:solidFill>
          <a:latin typeface="+mn-lt"/>
          <a:ea typeface="ＭＳ Ｐゴシック" pitchFamily="-110" charset="-128"/>
        </a:defRPr>
      </a:lvl5pPr>
      <a:lvl6pPr marL="4277618" indent="-457526" algn="l" defTabSz="1828405" rtl="0" fontAlgn="base">
        <a:spcBef>
          <a:spcPct val="20000"/>
        </a:spcBef>
        <a:spcAft>
          <a:spcPct val="0"/>
        </a:spcAft>
        <a:buChar char="»"/>
        <a:defRPr sz="4000">
          <a:solidFill>
            <a:schemeClr val="tx1"/>
          </a:solidFill>
          <a:latin typeface="+mn-lt"/>
          <a:ea typeface="ＭＳ Ｐゴシック" pitchFamily="-110" charset="-128"/>
        </a:defRPr>
      </a:lvl6pPr>
      <a:lvl7pPr marL="4440899" indent="-457526" algn="l" defTabSz="1828405" rtl="0" fontAlgn="base">
        <a:spcBef>
          <a:spcPct val="20000"/>
        </a:spcBef>
        <a:spcAft>
          <a:spcPct val="0"/>
        </a:spcAft>
        <a:buChar char="»"/>
        <a:defRPr sz="4000">
          <a:solidFill>
            <a:schemeClr val="tx1"/>
          </a:solidFill>
          <a:latin typeface="+mn-lt"/>
          <a:ea typeface="ＭＳ Ｐゴシック" pitchFamily="-110" charset="-128"/>
        </a:defRPr>
      </a:lvl7pPr>
      <a:lvl8pPr marL="4604179" indent="-457526" algn="l" defTabSz="1828405" rtl="0" fontAlgn="base">
        <a:spcBef>
          <a:spcPct val="20000"/>
        </a:spcBef>
        <a:spcAft>
          <a:spcPct val="0"/>
        </a:spcAft>
        <a:buChar char="»"/>
        <a:defRPr sz="4000">
          <a:solidFill>
            <a:schemeClr val="tx1"/>
          </a:solidFill>
          <a:latin typeface="+mn-lt"/>
          <a:ea typeface="ＭＳ Ｐゴシック" pitchFamily="-110" charset="-128"/>
        </a:defRPr>
      </a:lvl8pPr>
      <a:lvl9pPr marL="4767460" indent="-457526" algn="l" defTabSz="1828405" rtl="0" fontAlgn="base">
        <a:spcBef>
          <a:spcPct val="20000"/>
        </a:spcBef>
        <a:spcAft>
          <a:spcPct val="0"/>
        </a:spcAft>
        <a:buChar char="»"/>
        <a:defRPr sz="4000">
          <a:solidFill>
            <a:schemeClr val="tx1"/>
          </a:solidFill>
          <a:latin typeface="+mn-lt"/>
          <a:ea typeface="ＭＳ Ｐゴシック" pitchFamily="-110" charset="-128"/>
        </a:defRPr>
      </a:lvl9pPr>
    </p:bodyStyle>
    <p:otherStyle>
      <a:defPPr>
        <a:defRPr lang="en-US"/>
      </a:defPPr>
      <a:lvl1pPr marL="0" algn="l" defTabSz="163281" rtl="0" eaLnBrk="1" latinLnBrk="0" hangingPunct="1">
        <a:defRPr sz="642" kern="1200">
          <a:solidFill>
            <a:schemeClr val="tx1"/>
          </a:solidFill>
          <a:latin typeface="+mn-lt"/>
          <a:ea typeface="+mn-ea"/>
          <a:cs typeface="+mn-cs"/>
        </a:defRPr>
      </a:lvl1pPr>
      <a:lvl2pPr marL="163281" algn="l" defTabSz="163281" rtl="0" eaLnBrk="1" latinLnBrk="0" hangingPunct="1">
        <a:defRPr sz="642" kern="1200">
          <a:solidFill>
            <a:schemeClr val="tx1"/>
          </a:solidFill>
          <a:latin typeface="+mn-lt"/>
          <a:ea typeface="+mn-ea"/>
          <a:cs typeface="+mn-cs"/>
        </a:defRPr>
      </a:lvl2pPr>
      <a:lvl3pPr marL="326561" algn="l" defTabSz="163281" rtl="0" eaLnBrk="1" latinLnBrk="0" hangingPunct="1">
        <a:defRPr sz="642" kern="1200">
          <a:solidFill>
            <a:schemeClr val="tx1"/>
          </a:solidFill>
          <a:latin typeface="+mn-lt"/>
          <a:ea typeface="+mn-ea"/>
          <a:cs typeface="+mn-cs"/>
        </a:defRPr>
      </a:lvl3pPr>
      <a:lvl4pPr marL="489842" algn="l" defTabSz="163281" rtl="0" eaLnBrk="1" latinLnBrk="0" hangingPunct="1">
        <a:defRPr sz="642" kern="1200">
          <a:solidFill>
            <a:schemeClr val="tx1"/>
          </a:solidFill>
          <a:latin typeface="+mn-lt"/>
          <a:ea typeface="+mn-ea"/>
          <a:cs typeface="+mn-cs"/>
        </a:defRPr>
      </a:lvl4pPr>
      <a:lvl5pPr marL="653124" algn="l" defTabSz="163281" rtl="0" eaLnBrk="1" latinLnBrk="0" hangingPunct="1">
        <a:defRPr sz="642" kern="1200">
          <a:solidFill>
            <a:schemeClr val="tx1"/>
          </a:solidFill>
          <a:latin typeface="+mn-lt"/>
          <a:ea typeface="+mn-ea"/>
          <a:cs typeface="+mn-cs"/>
        </a:defRPr>
      </a:lvl5pPr>
      <a:lvl6pPr marL="816404" algn="l" defTabSz="163281" rtl="0" eaLnBrk="1" latinLnBrk="0" hangingPunct="1">
        <a:defRPr sz="642" kern="1200">
          <a:solidFill>
            <a:schemeClr val="tx1"/>
          </a:solidFill>
          <a:latin typeface="+mn-lt"/>
          <a:ea typeface="+mn-ea"/>
          <a:cs typeface="+mn-cs"/>
        </a:defRPr>
      </a:lvl6pPr>
      <a:lvl7pPr marL="979685" algn="l" defTabSz="163281" rtl="0" eaLnBrk="1" latinLnBrk="0" hangingPunct="1">
        <a:defRPr sz="642" kern="1200">
          <a:solidFill>
            <a:schemeClr val="tx1"/>
          </a:solidFill>
          <a:latin typeface="+mn-lt"/>
          <a:ea typeface="+mn-ea"/>
          <a:cs typeface="+mn-cs"/>
        </a:defRPr>
      </a:lvl7pPr>
      <a:lvl8pPr marL="1142966" algn="l" defTabSz="163281" rtl="0" eaLnBrk="1" latinLnBrk="0" hangingPunct="1">
        <a:defRPr sz="642" kern="1200">
          <a:solidFill>
            <a:schemeClr val="tx1"/>
          </a:solidFill>
          <a:latin typeface="+mn-lt"/>
          <a:ea typeface="+mn-ea"/>
          <a:cs typeface="+mn-cs"/>
        </a:defRPr>
      </a:lvl8pPr>
      <a:lvl9pPr marL="1306246" algn="l" defTabSz="163281" rtl="0" eaLnBrk="1" latinLnBrk="0" hangingPunct="1">
        <a:defRPr sz="6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5.png"/><Relationship Id="rId3" Type="http://schemas.openxmlformats.org/officeDocument/2006/relationships/image" Target="../media/image1.tif"/><Relationship Id="rId7" Type="http://schemas.openxmlformats.org/officeDocument/2006/relationships/diagramColors" Target="../diagrams/colors1.xml"/><Relationship Id="rId12" Type="http://schemas.openxmlformats.org/officeDocument/2006/relationships/image" Target="../media/image4.png"/><Relationship Id="rId17" Type="http://schemas.openxmlformats.org/officeDocument/2006/relationships/image" Target="../media/image6.jpg"/><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image" Target="../media/image3.emf"/><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2.png"/><Relationship Id="rId1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1" name="Picture 2240" descr="A close up of a logo&#10;&#10;Description generated with very high confidence">
            <a:extLst>
              <a:ext uri="{FF2B5EF4-FFF2-40B4-BE49-F238E27FC236}">
                <a16:creationId xmlns:a16="http://schemas.microsoft.com/office/drawing/2014/main" xmlns="" id="{8573EF5A-DB4F-4CBA-9AC4-2642B9331C57}"/>
              </a:ext>
            </a:extLst>
          </p:cNvPr>
          <p:cNvPicPr>
            <a:picLocks noChangeAspect="1"/>
          </p:cNvPicPr>
          <p:nvPr/>
        </p:nvPicPr>
        <p:blipFill>
          <a:blip r:embed="rId3"/>
          <a:stretch>
            <a:fillRect/>
          </a:stretch>
        </p:blipFill>
        <p:spPr>
          <a:xfrm>
            <a:off x="13459986" y="13792200"/>
            <a:ext cx="5001538" cy="3200400"/>
          </a:xfrm>
          <a:prstGeom prst="rect">
            <a:avLst/>
          </a:prstGeom>
        </p:spPr>
      </p:pic>
      <p:sp>
        <p:nvSpPr>
          <p:cNvPr id="25" name="Rectangle: Rounded Corners 24">
            <a:extLst>
              <a:ext uri="{FF2B5EF4-FFF2-40B4-BE49-F238E27FC236}">
                <a16:creationId xmlns:a16="http://schemas.microsoft.com/office/drawing/2014/main" xmlns="" id="{D985EBA6-FC4B-44A0-9B36-6395CC81D080}"/>
              </a:ext>
            </a:extLst>
          </p:cNvPr>
          <p:cNvSpPr/>
          <p:nvPr/>
        </p:nvSpPr>
        <p:spPr bwMode="auto">
          <a:xfrm>
            <a:off x="19168872" y="4127473"/>
            <a:ext cx="7881964" cy="1371600"/>
          </a:xfrm>
          <a:prstGeom prst="roundRect">
            <a:avLst/>
          </a:prstGeom>
          <a:solidFill>
            <a:srgbClr val="FBC01E"/>
          </a:solidFill>
          <a:ln>
            <a:solidFill>
              <a:srgbClr val="FFCC00"/>
            </a:solidFill>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ctr" anchorCtr="0" compatLnSpc="1">
            <a:prstTxWarp prst="textNoShape">
              <a:avLst/>
            </a:prstTxWarp>
          </a:bodyPr>
          <a:lstStyle/>
          <a:p>
            <a:pPr marL="0" marR="0" indent="0" algn="ctr" defTabSz="5119688" rtl="0" eaLnBrk="1" fontAlgn="base" latinLnBrk="0" hangingPunct="1">
              <a:lnSpc>
                <a:spcPct val="100000"/>
              </a:lnSpc>
              <a:spcBef>
                <a:spcPct val="0"/>
              </a:spcBef>
              <a:spcAft>
                <a:spcPct val="0"/>
              </a:spcAft>
              <a:buClrTx/>
              <a:buSzTx/>
              <a:buFontTx/>
              <a:buChar char="•"/>
              <a:tabLst/>
            </a:pPr>
            <a:endParaRPr kumimoji="0" lang="en-US" sz="3900" b="0" i="0" u="none" strike="noStrike" cap="none" normalizeH="0" baseline="0" dirty="0">
              <a:ln>
                <a:noFill/>
              </a:ln>
              <a:solidFill>
                <a:schemeClr val="tx1"/>
              </a:solidFill>
              <a:effectLst/>
              <a:latin typeface="Arial" pitchFamily="-110" charset="0"/>
            </a:endParaRPr>
          </a:p>
        </p:txBody>
      </p:sp>
      <p:sp>
        <p:nvSpPr>
          <p:cNvPr id="2" name="AutoShape 163"/>
          <p:cNvSpPr>
            <a:spLocks noChangeArrowheads="1"/>
          </p:cNvSpPr>
          <p:nvPr/>
        </p:nvSpPr>
        <p:spPr bwMode="auto">
          <a:xfrm>
            <a:off x="406542" y="3273043"/>
            <a:ext cx="8016683" cy="731520"/>
          </a:xfrm>
          <a:prstGeom prst="roundRect">
            <a:avLst>
              <a:gd name="adj" fmla="val 16667"/>
            </a:avLst>
          </a:prstGeom>
          <a:solidFill>
            <a:schemeClr val="tx2">
              <a:lumMod val="50000"/>
            </a:schemeClr>
          </a:solidFill>
          <a:ln w="9525">
            <a:solidFill>
              <a:schemeClr val="tx1"/>
            </a:solidFill>
            <a:round/>
            <a:headEnd/>
            <a:tailEnd/>
          </a:ln>
        </p:spPr>
        <p:txBody>
          <a:bodyPr wrap="none" anchor="ctr"/>
          <a:lstStyle/>
          <a:p>
            <a:pPr>
              <a:buFontTx/>
              <a:buNone/>
              <a:defRPr/>
            </a:pPr>
            <a:r>
              <a:rPr lang="en-US" sz="3000" b="1" dirty="0">
                <a:solidFill>
                  <a:schemeClr val="bg1"/>
                </a:solidFill>
                <a:latin typeface="Arial" charset="0"/>
                <a:ea typeface="+mn-ea"/>
                <a:cs typeface="+mn-cs"/>
              </a:rPr>
              <a:t>Introduction</a:t>
            </a:r>
          </a:p>
        </p:txBody>
      </p:sp>
      <p:sp>
        <p:nvSpPr>
          <p:cNvPr id="2071" name="TextBox 3"/>
          <p:cNvSpPr txBox="1">
            <a:spLocks noChangeArrowheads="1"/>
          </p:cNvSpPr>
          <p:nvPr/>
        </p:nvSpPr>
        <p:spPr bwMode="auto">
          <a:xfrm>
            <a:off x="4601308" y="457200"/>
            <a:ext cx="22221091" cy="1569660"/>
          </a:xfrm>
          <a:prstGeom prst="rect">
            <a:avLst/>
          </a:prstGeom>
          <a:noFill/>
          <a:ln w="9525">
            <a:noFill/>
            <a:miter lim="800000"/>
            <a:headEnd/>
            <a:tailEnd/>
          </a:ln>
        </p:spPr>
        <p:txBody>
          <a:bodyPr wrap="square">
            <a:prstTxWarp prst="textNoShape">
              <a:avLst/>
            </a:prstTxWarp>
            <a:spAutoFit/>
          </a:bodyPr>
          <a:lstStyle/>
          <a:p>
            <a:pPr>
              <a:buNone/>
            </a:pPr>
            <a:r>
              <a:rPr lang="en-US" sz="4800" b="1" dirty="0"/>
              <a:t>Assessment of Feasibility of Socioeconomic Integration of Rochester City School District Schools through Reversal of Middle-Class Flight</a:t>
            </a:r>
          </a:p>
        </p:txBody>
      </p:sp>
      <p:sp>
        <p:nvSpPr>
          <p:cNvPr id="5" name="Rectangle 2"/>
          <p:cNvSpPr>
            <a:spLocks noChangeArrowheads="1"/>
          </p:cNvSpPr>
          <p:nvPr/>
        </p:nvSpPr>
        <p:spPr bwMode="auto">
          <a:xfrm>
            <a:off x="13666193" y="2213119"/>
            <a:ext cx="99617" cy="14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32658" tIns="16328" rIns="32658" bIns="16328" numCol="1" anchor="ctr" anchorCtr="0" compatLnSpc="1">
            <a:prstTxWarp prst="textNoShape">
              <a:avLst/>
            </a:prstTxWarp>
            <a:spAutoFit/>
          </a:bodyPr>
          <a:lstStyle/>
          <a:p>
            <a:endParaRPr lang="en-US" sz="733"/>
          </a:p>
        </p:txBody>
      </p:sp>
      <p:sp>
        <p:nvSpPr>
          <p:cNvPr id="6" name="Rectangle 4"/>
          <p:cNvSpPr>
            <a:spLocks noChangeArrowheads="1"/>
          </p:cNvSpPr>
          <p:nvPr/>
        </p:nvSpPr>
        <p:spPr bwMode="auto">
          <a:xfrm>
            <a:off x="13720621" y="2267548"/>
            <a:ext cx="99617" cy="14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32658" tIns="16328" rIns="32658" bIns="16328" numCol="1" anchor="ctr" anchorCtr="0" compatLnSpc="1">
            <a:prstTxWarp prst="textNoShape">
              <a:avLst/>
            </a:prstTxWarp>
            <a:spAutoFit/>
          </a:bodyPr>
          <a:lstStyle/>
          <a:p>
            <a:endParaRPr lang="en-US" sz="733"/>
          </a:p>
        </p:txBody>
      </p:sp>
      <p:sp>
        <p:nvSpPr>
          <p:cNvPr id="12" name="Rectangle 6"/>
          <p:cNvSpPr>
            <a:spLocks noChangeArrowheads="1"/>
          </p:cNvSpPr>
          <p:nvPr/>
        </p:nvSpPr>
        <p:spPr bwMode="auto">
          <a:xfrm>
            <a:off x="13775051" y="2321977"/>
            <a:ext cx="99617" cy="14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32658" tIns="16328" rIns="32658" bIns="16328" numCol="1" anchor="ctr" anchorCtr="0" compatLnSpc="1">
            <a:prstTxWarp prst="textNoShape">
              <a:avLst/>
            </a:prstTxWarp>
            <a:spAutoFit/>
          </a:bodyPr>
          <a:lstStyle/>
          <a:p>
            <a:endParaRPr lang="en-US" sz="733"/>
          </a:p>
        </p:txBody>
      </p:sp>
      <p:sp>
        <p:nvSpPr>
          <p:cNvPr id="13" name="Rectangle 8"/>
          <p:cNvSpPr>
            <a:spLocks noChangeArrowheads="1"/>
          </p:cNvSpPr>
          <p:nvPr/>
        </p:nvSpPr>
        <p:spPr bwMode="auto">
          <a:xfrm>
            <a:off x="13829480" y="2376405"/>
            <a:ext cx="99617" cy="14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32658" tIns="16328" rIns="32658" bIns="16328" numCol="1" anchor="ctr" anchorCtr="0" compatLnSpc="1">
            <a:prstTxWarp prst="textNoShape">
              <a:avLst/>
            </a:prstTxWarp>
            <a:spAutoFit/>
          </a:bodyPr>
          <a:lstStyle/>
          <a:p>
            <a:endParaRPr lang="en-US" sz="733"/>
          </a:p>
        </p:txBody>
      </p:sp>
      <p:sp>
        <p:nvSpPr>
          <p:cNvPr id="14" name="Rectangle 10"/>
          <p:cNvSpPr>
            <a:spLocks noChangeArrowheads="1"/>
          </p:cNvSpPr>
          <p:nvPr/>
        </p:nvSpPr>
        <p:spPr bwMode="auto">
          <a:xfrm>
            <a:off x="13883908" y="2430833"/>
            <a:ext cx="99617" cy="14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32658" tIns="16328" rIns="32658" bIns="16328" numCol="1" anchor="ctr" anchorCtr="0" compatLnSpc="1">
            <a:prstTxWarp prst="textNoShape">
              <a:avLst/>
            </a:prstTxWarp>
            <a:spAutoFit/>
          </a:bodyPr>
          <a:lstStyle/>
          <a:p>
            <a:endParaRPr lang="en-US" sz="733"/>
          </a:p>
        </p:txBody>
      </p:sp>
      <p:sp>
        <p:nvSpPr>
          <p:cNvPr id="15" name="Rectangle 12"/>
          <p:cNvSpPr>
            <a:spLocks noChangeArrowheads="1"/>
          </p:cNvSpPr>
          <p:nvPr/>
        </p:nvSpPr>
        <p:spPr bwMode="auto">
          <a:xfrm>
            <a:off x="13938337" y="2485262"/>
            <a:ext cx="99617" cy="14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32658" tIns="16328" rIns="32658" bIns="16328" numCol="1" anchor="ctr" anchorCtr="0" compatLnSpc="1">
            <a:prstTxWarp prst="textNoShape">
              <a:avLst/>
            </a:prstTxWarp>
            <a:spAutoFit/>
          </a:bodyPr>
          <a:lstStyle/>
          <a:p>
            <a:endParaRPr lang="en-US" sz="733"/>
          </a:p>
        </p:txBody>
      </p:sp>
      <p:sp>
        <p:nvSpPr>
          <p:cNvPr id="16" name="Rectangle 14"/>
          <p:cNvSpPr>
            <a:spLocks noChangeArrowheads="1"/>
          </p:cNvSpPr>
          <p:nvPr/>
        </p:nvSpPr>
        <p:spPr bwMode="auto">
          <a:xfrm>
            <a:off x="13992765" y="2539691"/>
            <a:ext cx="99617" cy="14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32658" tIns="16328" rIns="32658" bIns="16328" numCol="1" anchor="ctr" anchorCtr="0" compatLnSpc="1">
            <a:prstTxWarp prst="textNoShape">
              <a:avLst/>
            </a:prstTxWarp>
            <a:spAutoFit/>
          </a:bodyPr>
          <a:lstStyle/>
          <a:p>
            <a:endParaRPr lang="en-US" sz="733"/>
          </a:p>
        </p:txBody>
      </p:sp>
      <p:sp>
        <p:nvSpPr>
          <p:cNvPr id="17" name="Rectangle 16"/>
          <p:cNvSpPr>
            <a:spLocks noChangeArrowheads="1"/>
          </p:cNvSpPr>
          <p:nvPr/>
        </p:nvSpPr>
        <p:spPr bwMode="auto">
          <a:xfrm>
            <a:off x="14047195" y="2594119"/>
            <a:ext cx="99617" cy="14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32658" tIns="16328" rIns="32658" bIns="16328" numCol="1" anchor="ctr" anchorCtr="0" compatLnSpc="1">
            <a:prstTxWarp prst="textNoShape">
              <a:avLst/>
            </a:prstTxWarp>
            <a:spAutoFit/>
          </a:bodyPr>
          <a:lstStyle/>
          <a:p>
            <a:endParaRPr lang="en-US" sz="733"/>
          </a:p>
        </p:txBody>
      </p:sp>
      <p:sp>
        <p:nvSpPr>
          <p:cNvPr id="18" name="Rectangle 18"/>
          <p:cNvSpPr>
            <a:spLocks noChangeArrowheads="1"/>
          </p:cNvSpPr>
          <p:nvPr/>
        </p:nvSpPr>
        <p:spPr bwMode="auto">
          <a:xfrm>
            <a:off x="14101623" y="2648549"/>
            <a:ext cx="99617" cy="14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32658" tIns="16328" rIns="32658" bIns="16328" numCol="1" anchor="ctr" anchorCtr="0" compatLnSpc="1">
            <a:prstTxWarp prst="textNoShape">
              <a:avLst/>
            </a:prstTxWarp>
            <a:spAutoFit/>
          </a:bodyPr>
          <a:lstStyle/>
          <a:p>
            <a:endParaRPr lang="en-US" sz="733"/>
          </a:p>
        </p:txBody>
      </p:sp>
      <p:sp>
        <p:nvSpPr>
          <p:cNvPr id="19" name="Rectangle 20"/>
          <p:cNvSpPr>
            <a:spLocks noChangeArrowheads="1"/>
          </p:cNvSpPr>
          <p:nvPr/>
        </p:nvSpPr>
        <p:spPr bwMode="auto">
          <a:xfrm>
            <a:off x="14156051" y="2702977"/>
            <a:ext cx="99617" cy="14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32658" tIns="16328" rIns="32658" bIns="16328" numCol="1" anchor="ctr" anchorCtr="0" compatLnSpc="1">
            <a:prstTxWarp prst="textNoShape">
              <a:avLst/>
            </a:prstTxWarp>
            <a:spAutoFit/>
          </a:bodyPr>
          <a:lstStyle/>
          <a:p>
            <a:endParaRPr lang="en-US" sz="733"/>
          </a:p>
        </p:txBody>
      </p:sp>
      <p:sp>
        <p:nvSpPr>
          <p:cNvPr id="20" name="Rectangle 22"/>
          <p:cNvSpPr>
            <a:spLocks noChangeArrowheads="1"/>
          </p:cNvSpPr>
          <p:nvPr/>
        </p:nvSpPr>
        <p:spPr bwMode="auto">
          <a:xfrm>
            <a:off x="14210480" y="2757405"/>
            <a:ext cx="99617" cy="14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32658" tIns="16328" rIns="32658" bIns="16328" numCol="1" anchor="ctr" anchorCtr="0" compatLnSpc="1">
            <a:prstTxWarp prst="textNoShape">
              <a:avLst/>
            </a:prstTxWarp>
            <a:spAutoFit/>
          </a:bodyPr>
          <a:lstStyle/>
          <a:p>
            <a:endParaRPr lang="en-US" sz="733"/>
          </a:p>
        </p:txBody>
      </p:sp>
      <p:sp>
        <p:nvSpPr>
          <p:cNvPr id="21" name="Rectangle 24"/>
          <p:cNvSpPr>
            <a:spLocks noChangeArrowheads="1"/>
          </p:cNvSpPr>
          <p:nvPr/>
        </p:nvSpPr>
        <p:spPr bwMode="auto">
          <a:xfrm>
            <a:off x="13666193" y="2213119"/>
            <a:ext cx="99617" cy="14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32658" tIns="16328" rIns="32658" bIns="16328" numCol="1" anchor="ctr" anchorCtr="0" compatLnSpc="1">
            <a:prstTxWarp prst="textNoShape">
              <a:avLst/>
            </a:prstTxWarp>
            <a:spAutoFit/>
          </a:bodyPr>
          <a:lstStyle/>
          <a:p>
            <a:endParaRPr lang="en-US" sz="733"/>
          </a:p>
        </p:txBody>
      </p:sp>
      <p:sp>
        <p:nvSpPr>
          <p:cNvPr id="23" name="Rectangle 26"/>
          <p:cNvSpPr>
            <a:spLocks noChangeArrowheads="1"/>
          </p:cNvSpPr>
          <p:nvPr/>
        </p:nvSpPr>
        <p:spPr bwMode="auto">
          <a:xfrm>
            <a:off x="13720621" y="2267548"/>
            <a:ext cx="99617" cy="14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32658" tIns="16328" rIns="32658" bIns="16328" numCol="1" anchor="ctr" anchorCtr="0" compatLnSpc="1">
            <a:prstTxWarp prst="textNoShape">
              <a:avLst/>
            </a:prstTxWarp>
            <a:spAutoFit/>
          </a:bodyPr>
          <a:lstStyle/>
          <a:p>
            <a:endParaRPr lang="en-US" sz="733"/>
          </a:p>
        </p:txBody>
      </p:sp>
      <p:sp>
        <p:nvSpPr>
          <p:cNvPr id="2244" name="Rectangle 6"/>
          <p:cNvSpPr>
            <a:spLocks noChangeArrowheads="1"/>
          </p:cNvSpPr>
          <p:nvPr/>
        </p:nvSpPr>
        <p:spPr bwMode="auto">
          <a:xfrm>
            <a:off x="13666193" y="2213119"/>
            <a:ext cx="99617" cy="14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32658" tIns="16328" rIns="32658" bIns="16328" numCol="1" anchor="ctr" anchorCtr="0" compatLnSpc="1">
            <a:prstTxWarp prst="textNoShape">
              <a:avLst/>
            </a:prstTxWarp>
            <a:spAutoFit/>
          </a:bodyPr>
          <a:lstStyle/>
          <a:p>
            <a:endParaRPr lang="en-US" sz="733"/>
          </a:p>
        </p:txBody>
      </p:sp>
      <p:sp>
        <p:nvSpPr>
          <p:cNvPr id="2246" name="Rectangle 8"/>
          <p:cNvSpPr>
            <a:spLocks noChangeArrowheads="1"/>
          </p:cNvSpPr>
          <p:nvPr/>
        </p:nvSpPr>
        <p:spPr bwMode="auto">
          <a:xfrm>
            <a:off x="17115895" y="9408383"/>
            <a:ext cx="36157212" cy="14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32658" tIns="16328" rIns="32658" bIns="16328" numCol="1" anchor="ctr" anchorCtr="0" compatLnSpc="1">
            <a:prstTxWarp prst="textNoShape">
              <a:avLst/>
            </a:prstTxWarp>
            <a:spAutoFit/>
          </a:bodyPr>
          <a:lstStyle/>
          <a:p>
            <a:endParaRPr lang="en-US" sz="733"/>
          </a:p>
        </p:txBody>
      </p:sp>
      <p:sp>
        <p:nvSpPr>
          <p:cNvPr id="2251" name="TextBox 2250"/>
          <p:cNvSpPr txBox="1"/>
          <p:nvPr/>
        </p:nvSpPr>
        <p:spPr>
          <a:xfrm>
            <a:off x="4345920" y="2097464"/>
            <a:ext cx="22704916" cy="830997"/>
          </a:xfrm>
          <a:prstGeom prst="rect">
            <a:avLst/>
          </a:prstGeom>
          <a:noFill/>
        </p:spPr>
        <p:txBody>
          <a:bodyPr wrap="square" rtlCol="0">
            <a:spAutoFit/>
          </a:bodyPr>
          <a:lstStyle/>
          <a:p>
            <a:pPr>
              <a:buNone/>
            </a:pPr>
            <a:r>
              <a:rPr lang="en-US" sz="2400" b="1" dirty="0">
                <a:latin typeface="+mj-lt"/>
                <a:cs typeface="Helvetica" pitchFamily="34" charset="0"/>
              </a:rPr>
              <a:t>D. Vitharana</a:t>
            </a:r>
            <a:r>
              <a:rPr lang="en-US" sz="2400" b="1" baseline="30000" dirty="0">
                <a:latin typeface="+mj-lt"/>
                <a:cs typeface="Helvetica" pitchFamily="34" charset="0"/>
              </a:rPr>
              <a:t>1</a:t>
            </a:r>
            <a:r>
              <a:rPr lang="en-US" sz="2400" b="1" dirty="0">
                <a:latin typeface="+mj-lt"/>
                <a:cs typeface="Helvetica" pitchFamily="34" charset="0"/>
              </a:rPr>
              <a:t>, Morehouse School of Medicine</a:t>
            </a:r>
            <a:r>
              <a:rPr lang="en-US" sz="2400" b="1" baseline="30000" dirty="0">
                <a:cs typeface="Helvetica" pitchFamily="34" charset="0"/>
              </a:rPr>
              <a:t>1</a:t>
            </a:r>
            <a:r>
              <a:rPr lang="en-US" sz="2400" b="1" dirty="0">
                <a:latin typeface="+mj-lt"/>
                <a:cs typeface="Helvetica" pitchFamily="34" charset="0"/>
              </a:rPr>
              <a:t>, A. Aligne, MD, MPH</a:t>
            </a:r>
            <a:r>
              <a:rPr lang="en-US" sz="2400" b="1" baseline="30000" dirty="0">
                <a:latin typeface="+mj-lt"/>
                <a:cs typeface="Helvetica" pitchFamily="34" charset="0"/>
              </a:rPr>
              <a:t>2</a:t>
            </a:r>
            <a:r>
              <a:rPr lang="en-US" sz="2400" b="1" dirty="0">
                <a:latin typeface="+mj-lt"/>
                <a:cs typeface="Helvetica" pitchFamily="34" charset="0"/>
              </a:rPr>
              <a:t>, University of Rochester Medical Center, The </a:t>
            </a:r>
            <a:r>
              <a:rPr lang="en-US" sz="2400" b="1" dirty="0" err="1">
                <a:latin typeface="+mj-lt"/>
                <a:cs typeface="Helvetica" pitchFamily="34" charset="0"/>
              </a:rPr>
              <a:t>Hoekelman</a:t>
            </a:r>
            <a:r>
              <a:rPr lang="en-US" sz="2400" b="1" dirty="0">
                <a:latin typeface="+mj-lt"/>
                <a:cs typeface="Helvetica" pitchFamily="34" charset="0"/>
              </a:rPr>
              <a:t> Center, Department of Pediatrics</a:t>
            </a:r>
            <a:r>
              <a:rPr lang="en-US" sz="2400" b="1" baseline="30000" dirty="0">
                <a:cs typeface="Helvetica" pitchFamily="34" charset="0"/>
              </a:rPr>
              <a:t>2</a:t>
            </a:r>
            <a:r>
              <a:rPr lang="en-US" sz="2400" b="1" dirty="0">
                <a:latin typeface="+mj-lt"/>
                <a:cs typeface="Helvetica" pitchFamily="34" charset="0"/>
              </a:rPr>
              <a:t>, SCRC Summer Program</a:t>
            </a:r>
            <a:r>
              <a:rPr lang="en-US" sz="2400" b="1" baseline="30000" dirty="0">
                <a:latin typeface="+mj-lt"/>
                <a:cs typeface="Helvetica" pitchFamily="34" charset="0"/>
              </a:rPr>
              <a:t>3</a:t>
            </a:r>
            <a:endParaRPr lang="en-US" sz="2400" b="1" dirty="0">
              <a:latin typeface="+mj-lt"/>
              <a:cs typeface="Helvetica" pitchFamily="34" charset="0"/>
            </a:endParaRPr>
          </a:p>
        </p:txBody>
      </p:sp>
      <p:sp>
        <p:nvSpPr>
          <p:cNvPr id="47" name="AutoShape 715"/>
          <p:cNvSpPr>
            <a:spLocks noChangeArrowheads="1"/>
          </p:cNvSpPr>
          <p:nvPr/>
        </p:nvSpPr>
        <p:spPr bwMode="auto">
          <a:xfrm>
            <a:off x="8579956" y="3275685"/>
            <a:ext cx="18470880" cy="731520"/>
          </a:xfrm>
          <a:prstGeom prst="roundRect">
            <a:avLst>
              <a:gd name="adj" fmla="val 16667"/>
            </a:avLst>
          </a:prstGeom>
          <a:solidFill>
            <a:schemeClr val="tx2">
              <a:lumMod val="50000"/>
            </a:schemeClr>
          </a:solidFill>
          <a:ln w="9525">
            <a:solidFill>
              <a:schemeClr val="tx1"/>
            </a:solidFill>
            <a:round/>
            <a:headEnd/>
            <a:tailEnd/>
          </a:ln>
        </p:spPr>
        <p:txBody>
          <a:bodyPr wrap="none" anchor="ctr"/>
          <a:lstStyle/>
          <a:p>
            <a:pPr>
              <a:buFontTx/>
              <a:buNone/>
              <a:defRPr/>
            </a:pPr>
            <a:r>
              <a:rPr lang="en-US" sz="3000" b="1" dirty="0">
                <a:solidFill>
                  <a:srgbClr val="FFFFFF"/>
                </a:solidFill>
                <a:latin typeface="Arial" charset="0"/>
                <a:ea typeface="ＭＳ Ｐゴシック" pitchFamily="34" charset="-128"/>
                <a:cs typeface="+mn-cs"/>
              </a:rPr>
              <a:t>Results</a:t>
            </a:r>
          </a:p>
        </p:txBody>
      </p:sp>
      <p:sp>
        <p:nvSpPr>
          <p:cNvPr id="4" name="Rectangle 3">
            <a:extLst>
              <a:ext uri="{FF2B5EF4-FFF2-40B4-BE49-F238E27FC236}">
                <a16:creationId xmlns:a16="http://schemas.microsoft.com/office/drawing/2014/main" xmlns="" id="{FC410133-7F4A-4D47-9183-C49089C2D30A}"/>
              </a:ext>
            </a:extLst>
          </p:cNvPr>
          <p:cNvSpPr/>
          <p:nvPr/>
        </p:nvSpPr>
        <p:spPr>
          <a:xfrm>
            <a:off x="496859" y="4191000"/>
            <a:ext cx="7646936" cy="2811026"/>
          </a:xfrm>
          <a:prstGeom prst="rect">
            <a:avLst/>
          </a:prstGeom>
        </p:spPr>
        <p:txBody>
          <a:bodyPr wrap="square">
            <a:spAutoFit/>
          </a:bodyPr>
          <a:lstStyle/>
          <a:p>
            <a:pPr marL="285735" indent="-285735" algn="just">
              <a:spcBef>
                <a:spcPts val="0"/>
              </a:spcBef>
              <a:spcAft>
                <a:spcPts val="600"/>
              </a:spcAft>
            </a:pPr>
            <a:r>
              <a:rPr lang="en-US" sz="1300" dirty="0">
                <a:solidFill>
                  <a:srgbClr val="000000"/>
                </a:solidFill>
                <a:latin typeface="+mj-lt"/>
                <a:ea typeface="Times New Roman" panose="02020603050405020304" pitchFamily="18" charset="0"/>
              </a:rPr>
              <a:t>Rochester City School District (RCSD) schools, with a total enrollment of 26, 687 students, are considered to be high-poverty (86%), low-achieving schools.</a:t>
            </a:r>
            <a:r>
              <a:rPr lang="en-US" sz="1300" baseline="30000" dirty="0">
                <a:solidFill>
                  <a:srgbClr val="000000"/>
                </a:solidFill>
                <a:ea typeface="Times New Roman" panose="02020603050405020304" pitchFamily="18" charset="0"/>
              </a:rPr>
              <a:t> 1, 2</a:t>
            </a:r>
            <a:endParaRPr lang="en-US" sz="1300" dirty="0">
              <a:solidFill>
                <a:srgbClr val="000000"/>
              </a:solidFill>
              <a:latin typeface="+mj-lt"/>
              <a:ea typeface="Times New Roman" panose="02020603050405020304" pitchFamily="18" charset="0"/>
            </a:endParaRPr>
          </a:p>
          <a:p>
            <a:pPr marL="285735" indent="-285735" algn="just">
              <a:spcBef>
                <a:spcPts val="0"/>
              </a:spcBef>
              <a:spcAft>
                <a:spcPts val="600"/>
              </a:spcAft>
            </a:pPr>
            <a:r>
              <a:rPr lang="en-US" sz="1300" dirty="0">
                <a:solidFill>
                  <a:srgbClr val="000000"/>
                </a:solidFill>
                <a:latin typeface="+mj-lt"/>
                <a:ea typeface="Times New Roman" panose="02020603050405020304" pitchFamily="18" charset="0"/>
              </a:rPr>
              <a:t>Poor educational attainment is associated with an increased risk of intergenerational poverty and health problems.</a:t>
            </a:r>
            <a:r>
              <a:rPr lang="en-US" sz="1300" baseline="30000" dirty="0">
                <a:solidFill>
                  <a:srgbClr val="000000"/>
                </a:solidFill>
                <a:latin typeface="+mj-lt"/>
                <a:ea typeface="Times New Roman" panose="02020603050405020304" pitchFamily="18" charset="0"/>
              </a:rPr>
              <a:t> 3</a:t>
            </a:r>
          </a:p>
          <a:p>
            <a:pPr marL="285735" indent="-285735" algn="just">
              <a:spcBef>
                <a:spcPts val="0"/>
              </a:spcBef>
              <a:spcAft>
                <a:spcPts val="600"/>
              </a:spcAft>
            </a:pPr>
            <a:r>
              <a:rPr lang="en-US" sz="1300" dirty="0">
                <a:solidFill>
                  <a:srgbClr val="000000"/>
                </a:solidFill>
                <a:latin typeface="+mj-lt"/>
                <a:ea typeface="Times New Roman" panose="02020603050405020304" pitchFamily="18" charset="0"/>
              </a:rPr>
              <a:t>Students in schools integrated by socioeconomic status (SES) with a 60 to 40 percent ratio of middle-class to low-income students (eligible for free or reduced-price lunches (FRL)), perform better academically. </a:t>
            </a:r>
            <a:r>
              <a:rPr lang="en-US" sz="1300" baseline="30000" dirty="0">
                <a:solidFill>
                  <a:srgbClr val="000000"/>
                </a:solidFill>
                <a:latin typeface="+mj-lt"/>
                <a:ea typeface="Times New Roman" panose="02020603050405020304" pitchFamily="18" charset="0"/>
              </a:rPr>
              <a:t>4, 5</a:t>
            </a:r>
          </a:p>
          <a:p>
            <a:pPr marL="285735" indent="-285735" algn="just">
              <a:spcBef>
                <a:spcPts val="0"/>
              </a:spcBef>
              <a:spcAft>
                <a:spcPts val="600"/>
              </a:spcAft>
            </a:pPr>
            <a:r>
              <a:rPr lang="en-US" sz="1300" dirty="0">
                <a:solidFill>
                  <a:srgbClr val="000000"/>
                </a:solidFill>
                <a:ea typeface="Times New Roman" panose="02020603050405020304" pitchFamily="18" charset="0"/>
              </a:rPr>
              <a:t>Genesee Community Charter School (GCCS) is integrated by SES and is the only high-achieving school in the city.</a:t>
            </a:r>
            <a:endParaRPr lang="en-US" sz="1300" dirty="0">
              <a:solidFill>
                <a:srgbClr val="000000"/>
              </a:solidFill>
              <a:latin typeface="+mj-lt"/>
              <a:ea typeface="Times New Roman" panose="02020603050405020304" pitchFamily="18" charset="0"/>
            </a:endParaRPr>
          </a:p>
          <a:p>
            <a:pPr marL="285735" indent="-285735" algn="just">
              <a:spcBef>
                <a:spcPts val="0"/>
              </a:spcBef>
              <a:spcAft>
                <a:spcPts val="600"/>
              </a:spcAft>
            </a:pPr>
            <a:r>
              <a:rPr lang="en-US" sz="1300" dirty="0">
                <a:solidFill>
                  <a:srgbClr val="000000"/>
                </a:solidFill>
                <a:latin typeface="+mj-lt"/>
                <a:ea typeface="Times New Roman" panose="02020603050405020304" pitchFamily="18" charset="0"/>
              </a:rPr>
              <a:t>A major barrier to SES integration is the perceived lack of middle-class students to integrate RCSD’s high-poverty schools. </a:t>
            </a:r>
            <a:r>
              <a:rPr lang="en-US" sz="1300" baseline="30000" dirty="0">
                <a:solidFill>
                  <a:srgbClr val="000000"/>
                </a:solidFill>
                <a:latin typeface="+mj-lt"/>
                <a:ea typeface="Times New Roman" panose="02020603050405020304" pitchFamily="18" charset="0"/>
              </a:rPr>
              <a:t>6</a:t>
            </a:r>
            <a:endParaRPr lang="en-US" sz="1300" dirty="0"/>
          </a:p>
          <a:p>
            <a:pPr marL="285735" indent="-285735" algn="just">
              <a:spcBef>
                <a:spcPts val="0"/>
              </a:spcBef>
              <a:spcAft>
                <a:spcPts val="600"/>
              </a:spcAft>
            </a:pPr>
            <a:endParaRPr lang="en-US" sz="1300" baseline="30000" dirty="0">
              <a:solidFill>
                <a:srgbClr val="000000"/>
              </a:solidFill>
              <a:latin typeface="+mj-lt"/>
              <a:ea typeface="Times New Roman" panose="02020603050405020304" pitchFamily="18" charset="0"/>
            </a:endParaRPr>
          </a:p>
        </p:txBody>
      </p:sp>
      <p:sp>
        <p:nvSpPr>
          <p:cNvPr id="27" name="AutoShape 715">
            <a:extLst>
              <a:ext uri="{FF2B5EF4-FFF2-40B4-BE49-F238E27FC236}">
                <a16:creationId xmlns:a16="http://schemas.microsoft.com/office/drawing/2014/main" xmlns="" id="{78507885-61EE-4AD1-AF05-7CF673C9B411}"/>
              </a:ext>
            </a:extLst>
          </p:cNvPr>
          <p:cNvSpPr>
            <a:spLocks noChangeArrowheads="1"/>
          </p:cNvSpPr>
          <p:nvPr/>
        </p:nvSpPr>
        <p:spPr bwMode="auto">
          <a:xfrm>
            <a:off x="406542" y="9753600"/>
            <a:ext cx="8051528" cy="731520"/>
          </a:xfrm>
          <a:prstGeom prst="roundRect">
            <a:avLst>
              <a:gd name="adj" fmla="val 16667"/>
            </a:avLst>
          </a:prstGeom>
          <a:solidFill>
            <a:schemeClr val="tx2">
              <a:lumMod val="50000"/>
            </a:schemeClr>
          </a:solidFill>
          <a:ln w="9525">
            <a:solidFill>
              <a:schemeClr val="tx1"/>
            </a:solidFill>
            <a:round/>
            <a:headEnd/>
            <a:tailEnd/>
          </a:ln>
        </p:spPr>
        <p:txBody>
          <a:bodyPr wrap="none" anchor="ctr"/>
          <a:lstStyle/>
          <a:p>
            <a:pPr>
              <a:buFontTx/>
              <a:buNone/>
              <a:defRPr/>
            </a:pPr>
            <a:r>
              <a:rPr lang="en-US" sz="3000" b="1" dirty="0">
                <a:solidFill>
                  <a:srgbClr val="FFFFFF"/>
                </a:solidFill>
                <a:latin typeface="Arial" charset="0"/>
                <a:ea typeface="ＭＳ Ｐゴシック" pitchFamily="34" charset="-128"/>
                <a:cs typeface="+mn-cs"/>
              </a:rPr>
              <a:t>Objectives</a:t>
            </a:r>
          </a:p>
        </p:txBody>
      </p:sp>
      <p:sp>
        <p:nvSpPr>
          <p:cNvPr id="3" name="Rectangle 2">
            <a:extLst>
              <a:ext uri="{FF2B5EF4-FFF2-40B4-BE49-F238E27FC236}">
                <a16:creationId xmlns:a16="http://schemas.microsoft.com/office/drawing/2014/main" xmlns="" id="{588D375A-67E3-4821-B374-F470B3F2D9D3}"/>
              </a:ext>
            </a:extLst>
          </p:cNvPr>
          <p:cNvSpPr/>
          <p:nvPr/>
        </p:nvSpPr>
        <p:spPr>
          <a:xfrm>
            <a:off x="533400" y="10668000"/>
            <a:ext cx="7683162" cy="1169551"/>
          </a:xfrm>
          <a:prstGeom prst="rect">
            <a:avLst/>
          </a:prstGeom>
        </p:spPr>
        <p:txBody>
          <a:bodyPr wrap="square">
            <a:spAutoFit/>
          </a:bodyPr>
          <a:lstStyle/>
          <a:p>
            <a:pPr marL="171450" indent="-171450" algn="just">
              <a:spcAft>
                <a:spcPts val="600"/>
              </a:spcAft>
            </a:pPr>
            <a:r>
              <a:rPr lang="en-US" sz="1300" dirty="0"/>
              <a:t>Investigate the feasibility of achieving socioeconomic integration of RCSD, with a 60 to 40 percent ratio of middle-class to low-income students, through the introduction of middle-class students over a 20-year time period.</a:t>
            </a:r>
          </a:p>
          <a:p>
            <a:pPr marL="171450" indent="-171450" algn="just"/>
            <a:r>
              <a:rPr lang="en-US" sz="1300" dirty="0"/>
              <a:t> Determine of the number of middle-class households leaving the City of Rochester for the suburbs of Rochester each year. </a:t>
            </a:r>
          </a:p>
        </p:txBody>
      </p:sp>
      <p:graphicFrame>
        <p:nvGraphicFramePr>
          <p:cNvPr id="30" name="Diagram 29">
            <a:extLst>
              <a:ext uri="{FF2B5EF4-FFF2-40B4-BE49-F238E27FC236}">
                <a16:creationId xmlns:a16="http://schemas.microsoft.com/office/drawing/2014/main" xmlns="" id="{2CBA7679-9D09-4558-8B6D-9EB77FD726D4}"/>
              </a:ext>
            </a:extLst>
          </p:cNvPr>
          <p:cNvGraphicFramePr>
            <a:graphicFrameLocks noChangeAspect="1"/>
          </p:cNvGraphicFramePr>
          <p:nvPr>
            <p:extLst>
              <p:ext uri="{D42A27DB-BD31-4B8C-83A1-F6EECF244321}">
                <p14:modId xmlns:p14="http://schemas.microsoft.com/office/powerpoint/2010/main" val="4012073088"/>
              </p:ext>
            </p:extLst>
          </p:nvPr>
        </p:nvGraphicFramePr>
        <p:xfrm>
          <a:off x="1340585" y="6858000"/>
          <a:ext cx="2375531" cy="2103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xmlns="" id="{B328BD43-3308-4FFB-AC92-08E067603CB3}"/>
              </a:ext>
            </a:extLst>
          </p:cNvPr>
          <p:cNvSpPr txBox="1"/>
          <p:nvPr/>
        </p:nvSpPr>
        <p:spPr>
          <a:xfrm>
            <a:off x="1340585" y="9017169"/>
            <a:ext cx="2426774" cy="507831"/>
          </a:xfrm>
          <a:prstGeom prst="rect">
            <a:avLst/>
          </a:prstGeom>
          <a:noFill/>
        </p:spPr>
        <p:txBody>
          <a:bodyPr wrap="square" rtlCol="0">
            <a:spAutoFit/>
          </a:bodyPr>
          <a:lstStyle/>
          <a:p>
            <a:pPr algn="just">
              <a:buNone/>
            </a:pPr>
            <a:r>
              <a:rPr lang="en-US" sz="900" b="1" dirty="0"/>
              <a:t>Figure 1.</a:t>
            </a:r>
            <a:r>
              <a:rPr lang="en-US" sz="900" dirty="0"/>
              <a:t> </a:t>
            </a:r>
            <a:r>
              <a:rPr lang="en-US" sz="900" b="1" dirty="0"/>
              <a:t>School quality, resident out-migration, and socioeconomic integration are inherently linked.</a:t>
            </a:r>
          </a:p>
        </p:txBody>
      </p:sp>
      <p:sp>
        <p:nvSpPr>
          <p:cNvPr id="32" name="AutoShape 715">
            <a:extLst>
              <a:ext uri="{FF2B5EF4-FFF2-40B4-BE49-F238E27FC236}">
                <a16:creationId xmlns:a16="http://schemas.microsoft.com/office/drawing/2014/main" xmlns="" id="{900B8943-01BB-4957-88CF-03A35944F6F8}"/>
              </a:ext>
            </a:extLst>
          </p:cNvPr>
          <p:cNvSpPr>
            <a:spLocks noChangeArrowheads="1"/>
          </p:cNvSpPr>
          <p:nvPr/>
        </p:nvSpPr>
        <p:spPr bwMode="auto">
          <a:xfrm>
            <a:off x="441387" y="12039600"/>
            <a:ext cx="8016683" cy="731520"/>
          </a:xfrm>
          <a:prstGeom prst="roundRect">
            <a:avLst>
              <a:gd name="adj" fmla="val 16667"/>
            </a:avLst>
          </a:prstGeom>
          <a:solidFill>
            <a:schemeClr val="tx2">
              <a:lumMod val="50000"/>
            </a:schemeClr>
          </a:solidFill>
          <a:ln w="9525">
            <a:solidFill>
              <a:schemeClr val="tx1"/>
            </a:solidFill>
            <a:round/>
            <a:headEnd/>
            <a:tailEnd/>
          </a:ln>
        </p:spPr>
        <p:txBody>
          <a:bodyPr wrap="none" anchor="ctr"/>
          <a:lstStyle/>
          <a:p>
            <a:pPr>
              <a:buFontTx/>
              <a:buNone/>
              <a:defRPr/>
            </a:pPr>
            <a:r>
              <a:rPr lang="en-US" sz="3000" b="1" dirty="0">
                <a:solidFill>
                  <a:srgbClr val="FFFFFF"/>
                </a:solidFill>
                <a:latin typeface="Arial" charset="0"/>
                <a:ea typeface="ＭＳ Ｐゴシック" pitchFamily="34" charset="-128"/>
                <a:cs typeface="+mn-cs"/>
              </a:rPr>
              <a:t>Methods</a:t>
            </a:r>
          </a:p>
        </p:txBody>
      </p:sp>
      <p:sp>
        <p:nvSpPr>
          <p:cNvPr id="34" name="Rectangle 33">
            <a:extLst>
              <a:ext uri="{FF2B5EF4-FFF2-40B4-BE49-F238E27FC236}">
                <a16:creationId xmlns:a16="http://schemas.microsoft.com/office/drawing/2014/main" xmlns="" id="{9844D06C-AE51-4C18-9B87-95E8687BB5BA}"/>
              </a:ext>
            </a:extLst>
          </p:cNvPr>
          <p:cNvSpPr/>
          <p:nvPr/>
        </p:nvSpPr>
        <p:spPr>
          <a:xfrm>
            <a:off x="562484" y="13015585"/>
            <a:ext cx="7686326" cy="4662815"/>
          </a:xfrm>
          <a:prstGeom prst="rect">
            <a:avLst/>
          </a:prstGeom>
        </p:spPr>
        <p:txBody>
          <a:bodyPr wrap="square">
            <a:spAutoFit/>
          </a:bodyPr>
          <a:lstStyle/>
          <a:p>
            <a:pPr algn="just">
              <a:spcBef>
                <a:spcPts val="0"/>
              </a:spcBef>
              <a:spcAft>
                <a:spcPts val="600"/>
              </a:spcAft>
              <a:buNone/>
            </a:pPr>
            <a:r>
              <a:rPr lang="en-US" sz="1300" i="1" dirty="0"/>
              <a:t>1. Determine of number of households moving from the city to the suburbs of Rochester each year</a:t>
            </a:r>
          </a:p>
          <a:p>
            <a:pPr marL="342900" indent="-342900" algn="just">
              <a:spcBef>
                <a:spcPts val="0"/>
              </a:spcBef>
              <a:spcAft>
                <a:spcPts val="600"/>
              </a:spcAft>
            </a:pPr>
            <a:r>
              <a:rPr lang="en-US" sz="1300" dirty="0"/>
              <a:t>2017 property sales for Monroe County, NY and Victor, NY were obtained from The New York State Office of Real Property Tax Services (NYSORPTS) </a:t>
            </a:r>
            <a:r>
              <a:rPr lang="en-US" sz="1300" i="1" dirty="0" err="1"/>
              <a:t>SalesWeb</a:t>
            </a:r>
            <a:r>
              <a:rPr lang="en-US" sz="1300" dirty="0"/>
              <a:t> to quantify out-migration from the City to the suburbs of Rochester.</a:t>
            </a:r>
          </a:p>
          <a:p>
            <a:pPr marL="583524" lvl="1" indent="-342900" algn="just">
              <a:spcBef>
                <a:spcPts val="0"/>
              </a:spcBef>
              <a:spcAft>
                <a:spcPts val="600"/>
              </a:spcAft>
            </a:pPr>
            <a:r>
              <a:rPr lang="en-US" sz="1300" dirty="0"/>
              <a:t>Previous addresses of buyers were determined using </a:t>
            </a:r>
            <a:r>
              <a:rPr lang="en-US" sz="1300" i="1" dirty="0"/>
              <a:t>The White Pages</a:t>
            </a:r>
            <a:r>
              <a:rPr lang="en-US" sz="1300" dirty="0"/>
              <a:t>, and the number of households moving from the City of Rochester was counted.</a:t>
            </a:r>
          </a:p>
          <a:p>
            <a:pPr marL="583524" lvl="1" indent="-342900" algn="just">
              <a:spcBef>
                <a:spcPts val="0"/>
              </a:spcBef>
              <a:spcAft>
                <a:spcPts val="600"/>
              </a:spcAft>
            </a:pPr>
            <a:r>
              <a:rPr lang="en-US" sz="1300" dirty="0"/>
              <a:t>Each household was assumed to have two children.</a:t>
            </a:r>
          </a:p>
          <a:p>
            <a:pPr algn="just">
              <a:spcBef>
                <a:spcPts val="0"/>
              </a:spcBef>
              <a:spcAft>
                <a:spcPts val="600"/>
              </a:spcAft>
              <a:buNone/>
            </a:pPr>
            <a:r>
              <a:rPr lang="en-US" sz="1300" i="1" dirty="0"/>
              <a:t>2. Estimate the number of middle-class families that would need to stay in city to completely integrate the district by SES</a:t>
            </a:r>
          </a:p>
          <a:p>
            <a:pPr marL="285750" indent="-285750" algn="just">
              <a:spcBef>
                <a:spcPts val="0"/>
              </a:spcBef>
              <a:spcAft>
                <a:spcPts val="600"/>
              </a:spcAft>
            </a:pPr>
            <a:r>
              <a:rPr lang="en-US" sz="1300" dirty="0"/>
              <a:t>Estimated based on RCSD school poverty rate and kindergarten enrollment.</a:t>
            </a:r>
          </a:p>
          <a:p>
            <a:pPr algn="just">
              <a:spcBef>
                <a:spcPts val="0"/>
              </a:spcBef>
              <a:spcAft>
                <a:spcPts val="600"/>
              </a:spcAft>
              <a:buNone/>
            </a:pPr>
            <a:r>
              <a:rPr lang="en-US" sz="1300" i="1" dirty="0"/>
              <a:t>3. Predict changes in numbers of low-income and middle-class kindergarten students entering RCSD schools each year over 20 years</a:t>
            </a:r>
            <a:endParaRPr lang="en-US" sz="1300" dirty="0"/>
          </a:p>
          <a:p>
            <a:pPr marL="342900" indent="-342900" algn="just">
              <a:spcBef>
                <a:spcPts val="0"/>
              </a:spcBef>
              <a:spcAft>
                <a:spcPts val="600"/>
              </a:spcAft>
            </a:pPr>
            <a:r>
              <a:rPr lang="en-US" sz="1300" dirty="0"/>
              <a:t>Predictive models were created to determine the numbers of low-income and middle-class students entering kindergarten in RCSD schools each year.</a:t>
            </a:r>
          </a:p>
          <a:p>
            <a:pPr algn="just">
              <a:spcBef>
                <a:spcPts val="0"/>
              </a:spcBef>
              <a:spcAft>
                <a:spcPts val="600"/>
              </a:spcAft>
              <a:buNone/>
            </a:pPr>
            <a:r>
              <a:rPr lang="en-US" sz="1300" i="1" dirty="0"/>
              <a:t>4. Predict the rate of reversal of middle-class flight from the city to the suburbs of Rochester based on Diffusion of Innovation Theory</a:t>
            </a:r>
          </a:p>
          <a:p>
            <a:pPr marL="285750" indent="-285750" algn="just">
              <a:spcBef>
                <a:spcPts val="0"/>
              </a:spcBef>
              <a:spcAft>
                <a:spcPts val="600"/>
              </a:spcAft>
            </a:pPr>
            <a:r>
              <a:rPr lang="en-US" sz="1300" dirty="0"/>
              <a:t>Modeled the change in the number of middle-class households living in the City of Rochester that would have otherwise moved to the suburbs of Rochester (middle-class flight reversals).</a:t>
            </a:r>
            <a:endParaRPr lang="en-US" sz="1300" i="1" dirty="0"/>
          </a:p>
          <a:p>
            <a:pPr marL="285750" indent="-285750" algn="just">
              <a:spcBef>
                <a:spcPts val="0"/>
              </a:spcBef>
              <a:spcAft>
                <a:spcPts val="600"/>
              </a:spcAft>
            </a:pPr>
            <a:r>
              <a:rPr lang="en-US" sz="1300" dirty="0"/>
              <a:t>Modeled as a logistic model using diffusion of innovation theory.</a:t>
            </a:r>
          </a:p>
        </p:txBody>
      </p:sp>
      <p:sp>
        <p:nvSpPr>
          <p:cNvPr id="35" name="AutoShape 715">
            <a:extLst>
              <a:ext uri="{FF2B5EF4-FFF2-40B4-BE49-F238E27FC236}">
                <a16:creationId xmlns:a16="http://schemas.microsoft.com/office/drawing/2014/main" xmlns="" id="{37B2F4E2-2799-407F-9E8C-459AD5F97B51}"/>
              </a:ext>
            </a:extLst>
          </p:cNvPr>
          <p:cNvSpPr>
            <a:spLocks noChangeArrowheads="1"/>
          </p:cNvSpPr>
          <p:nvPr/>
        </p:nvSpPr>
        <p:spPr bwMode="auto">
          <a:xfrm>
            <a:off x="19168872" y="11811000"/>
            <a:ext cx="7882128" cy="731520"/>
          </a:xfrm>
          <a:prstGeom prst="roundRect">
            <a:avLst>
              <a:gd name="adj" fmla="val 16667"/>
            </a:avLst>
          </a:prstGeom>
          <a:solidFill>
            <a:schemeClr val="tx2">
              <a:lumMod val="50000"/>
            </a:schemeClr>
          </a:solidFill>
          <a:ln w="9525">
            <a:solidFill>
              <a:schemeClr val="tx1"/>
            </a:solidFill>
            <a:round/>
            <a:headEnd/>
            <a:tailEnd/>
          </a:ln>
        </p:spPr>
        <p:txBody>
          <a:bodyPr wrap="none" anchor="ctr"/>
          <a:lstStyle/>
          <a:p>
            <a:pPr>
              <a:buFontTx/>
              <a:buNone/>
              <a:defRPr/>
            </a:pPr>
            <a:r>
              <a:rPr lang="en-US" sz="3000" b="1" dirty="0">
                <a:solidFill>
                  <a:srgbClr val="FFFFFF"/>
                </a:solidFill>
                <a:latin typeface="Arial" charset="0"/>
                <a:ea typeface="ＭＳ Ｐゴシック" pitchFamily="34" charset="-128"/>
                <a:cs typeface="+mn-cs"/>
              </a:rPr>
              <a:t>References</a:t>
            </a:r>
          </a:p>
        </p:txBody>
      </p:sp>
      <p:sp>
        <p:nvSpPr>
          <p:cNvPr id="36" name="AutoShape 715">
            <a:extLst>
              <a:ext uri="{FF2B5EF4-FFF2-40B4-BE49-F238E27FC236}">
                <a16:creationId xmlns:a16="http://schemas.microsoft.com/office/drawing/2014/main" xmlns="" id="{18E35B9F-C57A-4046-A389-3B4E88E8751E}"/>
              </a:ext>
            </a:extLst>
          </p:cNvPr>
          <p:cNvSpPr>
            <a:spLocks noChangeArrowheads="1"/>
          </p:cNvSpPr>
          <p:nvPr/>
        </p:nvSpPr>
        <p:spPr bwMode="auto">
          <a:xfrm>
            <a:off x="19161265" y="8763000"/>
            <a:ext cx="7882808" cy="731520"/>
          </a:xfrm>
          <a:prstGeom prst="roundRect">
            <a:avLst>
              <a:gd name="adj" fmla="val 16667"/>
            </a:avLst>
          </a:prstGeom>
          <a:solidFill>
            <a:schemeClr val="tx2">
              <a:lumMod val="50000"/>
            </a:schemeClr>
          </a:solidFill>
          <a:ln w="9525">
            <a:solidFill>
              <a:schemeClr val="tx1"/>
            </a:solidFill>
            <a:round/>
            <a:headEnd/>
            <a:tailEnd/>
          </a:ln>
        </p:spPr>
        <p:txBody>
          <a:bodyPr wrap="none" anchor="ctr"/>
          <a:lstStyle/>
          <a:p>
            <a:pPr>
              <a:buFontTx/>
              <a:buNone/>
              <a:defRPr/>
            </a:pPr>
            <a:r>
              <a:rPr lang="en-US" sz="3000" b="1" dirty="0">
                <a:solidFill>
                  <a:srgbClr val="FFFFFF"/>
                </a:solidFill>
                <a:latin typeface="Arial" charset="0"/>
                <a:ea typeface="ＭＳ Ｐゴシック" pitchFamily="34" charset="-128"/>
                <a:cs typeface="+mn-cs"/>
              </a:rPr>
              <a:t>Future Directions</a:t>
            </a:r>
          </a:p>
        </p:txBody>
      </p:sp>
      <p:sp>
        <p:nvSpPr>
          <p:cNvPr id="8" name="TextBox 7">
            <a:extLst>
              <a:ext uri="{FF2B5EF4-FFF2-40B4-BE49-F238E27FC236}">
                <a16:creationId xmlns:a16="http://schemas.microsoft.com/office/drawing/2014/main" xmlns="" id="{017AE41D-788E-4668-9FDB-8264B7720C8D}"/>
              </a:ext>
            </a:extLst>
          </p:cNvPr>
          <p:cNvSpPr txBox="1"/>
          <p:nvPr/>
        </p:nvSpPr>
        <p:spPr>
          <a:xfrm>
            <a:off x="19202400" y="12768620"/>
            <a:ext cx="7745101" cy="4901342"/>
          </a:xfrm>
          <a:prstGeom prst="rect">
            <a:avLst/>
          </a:prstGeom>
          <a:noFill/>
        </p:spPr>
        <p:txBody>
          <a:bodyPr wrap="square" rtlCol="0">
            <a:spAutoFit/>
          </a:bodyPr>
          <a:lstStyle/>
          <a:p>
            <a:pPr marL="457200" indent="-457200" algn="just">
              <a:spcAft>
                <a:spcPts val="600"/>
              </a:spcAft>
              <a:buFont typeface="+mj-lt"/>
              <a:buAutoNum type="arabicPeriod"/>
            </a:pPr>
            <a:r>
              <a:rPr lang="en-US" sz="1250" dirty="0"/>
              <a:t>New York State Education Department. (n.d.). School Report Card Data [2016 – 17] Retrieved from https://data.nysed.gov/reportcard.php?instid=800000050065&amp;year=2017&amp;createreport=1&amp;freelunch=1.</a:t>
            </a:r>
          </a:p>
          <a:p>
            <a:pPr marL="457200" indent="-457200" algn="just">
              <a:spcAft>
                <a:spcPts val="600"/>
              </a:spcAft>
              <a:buFont typeface="+mj-lt"/>
              <a:buAutoNum type="arabicPeriod"/>
            </a:pPr>
            <a:r>
              <a:rPr lang="en-US" sz="1250" dirty="0"/>
              <a:t>New York State Education Department. (n.d.). Rochester City School District Enrollment (2016 – 17). Retrieved from https://data.nysed.gov/enrollment.php?year=2017&amp;instid=800000050065.</a:t>
            </a:r>
          </a:p>
          <a:p>
            <a:pPr marL="457200" lvl="0" indent="-457200" algn="just">
              <a:spcAft>
                <a:spcPts val="600"/>
              </a:spcAft>
              <a:buFont typeface="+mj-lt"/>
              <a:buAutoNum type="arabicPeriod"/>
            </a:pPr>
            <a:r>
              <a:rPr lang="en-US" sz="1250" dirty="0"/>
              <a:t>Ross, C. E., &amp; Wu, C. (1995, October). The Links Between Education and Health. </a:t>
            </a:r>
            <a:r>
              <a:rPr lang="en-US" sz="1250" i="1" dirty="0"/>
              <a:t>American Sociological Review, 60</a:t>
            </a:r>
            <a:r>
              <a:rPr lang="en-US" sz="1250" dirty="0"/>
              <a:t>(5), 719-745.</a:t>
            </a:r>
          </a:p>
          <a:p>
            <a:pPr marL="457200" lvl="0" indent="-457200" algn="just">
              <a:spcAft>
                <a:spcPts val="600"/>
              </a:spcAft>
              <a:buFont typeface="+mj-lt"/>
              <a:buAutoNum type="arabicPeriod"/>
            </a:pPr>
            <a:r>
              <a:rPr lang="en-US" sz="1250" dirty="0"/>
              <a:t>McFarland, J., Hussar, B., Wang, X., Zhang, J., Wang, K., Rathbun, A., </a:t>
            </a:r>
            <a:r>
              <a:rPr lang="en-US" sz="1250" dirty="0" err="1"/>
              <a:t>Barmer</a:t>
            </a:r>
            <a:r>
              <a:rPr lang="en-US" sz="1250" dirty="0"/>
              <a:t>, A., Forrest </a:t>
            </a:r>
            <a:r>
              <a:rPr lang="en-US" sz="1250" dirty="0" err="1"/>
              <a:t>Cataldi</a:t>
            </a:r>
            <a:r>
              <a:rPr lang="en-US" sz="1250" dirty="0"/>
              <a:t>, E., &amp; Bullock Mann, F. (2018, May). Characteristics of Traditional Public Schools and Public Charter Schools. </a:t>
            </a:r>
            <a:r>
              <a:rPr lang="en-US" sz="1250" i="1" dirty="0"/>
              <a:t>The Condition of Education 2018</a:t>
            </a:r>
            <a:r>
              <a:rPr lang="en-US" sz="1250" dirty="0"/>
              <a:t>.</a:t>
            </a:r>
            <a:r>
              <a:rPr lang="en-US" sz="1250" i="1" dirty="0"/>
              <a:t> </a:t>
            </a:r>
            <a:r>
              <a:rPr lang="en-US" sz="1250" dirty="0"/>
              <a:t>Retrieved from https://nces.ed.gov/pubs2018/2018144.pdf.</a:t>
            </a:r>
          </a:p>
          <a:p>
            <a:pPr marL="457200" lvl="0" indent="-457200" algn="just">
              <a:spcAft>
                <a:spcPts val="600"/>
              </a:spcAft>
              <a:buFont typeface="+mj-lt"/>
              <a:buAutoNum type="arabicPeriod"/>
            </a:pPr>
            <a:r>
              <a:rPr lang="en-US" sz="1250" dirty="0"/>
              <a:t>Grant, G. (2011). </a:t>
            </a:r>
            <a:r>
              <a:rPr lang="en-US" sz="1250" i="1" dirty="0"/>
              <a:t>Hope and despair in the American city</a:t>
            </a:r>
            <a:r>
              <a:rPr lang="en-US" sz="1250" dirty="0"/>
              <a:t>, 104.</a:t>
            </a:r>
          </a:p>
          <a:p>
            <a:pPr marL="457200" indent="-457200" algn="just">
              <a:spcAft>
                <a:spcPts val="600"/>
              </a:spcAft>
              <a:buFont typeface="+mj-lt"/>
              <a:buAutoNum type="arabicPeriod"/>
            </a:pPr>
            <a:r>
              <a:rPr lang="en-US" sz="1250" dirty="0" err="1"/>
              <a:t>Kahlenberg</a:t>
            </a:r>
            <a:r>
              <a:rPr lang="en-US" sz="1250" dirty="0"/>
              <a:t>, R. D. (2012). </a:t>
            </a:r>
            <a:r>
              <a:rPr lang="en-US" sz="1250" i="1" dirty="0"/>
              <a:t>The Future of School Integration, Socioeconomic Diversity as an Education Reform Strategy, </a:t>
            </a:r>
            <a:r>
              <a:rPr lang="en-US" sz="1250" dirty="0"/>
              <a:t>186.</a:t>
            </a:r>
          </a:p>
          <a:p>
            <a:pPr marL="457200" lvl="0" indent="-457200" algn="just">
              <a:spcAft>
                <a:spcPts val="600"/>
              </a:spcAft>
              <a:buFont typeface="+mj-lt"/>
              <a:buAutoNum type="arabicPeriod"/>
            </a:pPr>
            <a:r>
              <a:rPr lang="en-US" sz="1250" dirty="0"/>
              <a:t>LARC4CO. (n. d.). Poverty. Retrieved from http://www.larc4co.com/poverty/.</a:t>
            </a:r>
          </a:p>
          <a:p>
            <a:pPr marL="457200" lvl="0" indent="-457200" algn="just">
              <a:spcAft>
                <a:spcPts val="600"/>
              </a:spcAft>
              <a:buFont typeface="+mj-lt"/>
              <a:buAutoNum type="arabicPeriod"/>
            </a:pPr>
            <a:r>
              <a:rPr lang="en-US" sz="1250" dirty="0" err="1"/>
              <a:t>Voit</a:t>
            </a:r>
            <a:r>
              <a:rPr lang="en-US" sz="1250" dirty="0"/>
              <a:t>, E. O. (2013). A First Course in Systems Biology. </a:t>
            </a:r>
          </a:p>
          <a:p>
            <a:pPr marL="457200" indent="-457200" algn="l">
              <a:spcAft>
                <a:spcPts val="600"/>
              </a:spcAft>
              <a:buFont typeface="+mj-lt"/>
              <a:buAutoNum type="arabicPeriod"/>
            </a:pPr>
            <a:r>
              <a:rPr lang="en-US" sz="1250" dirty="0"/>
              <a:t>Kumar, Naresh. (2015, June). Review of Innovation Diffusion Models. Retrieved from https://www.researchgate.net/publication/279099570_Review_of_Innovation_Diffusion_Models.</a:t>
            </a:r>
          </a:p>
          <a:p>
            <a:pPr marL="457200" lvl="0" indent="-457200" algn="l">
              <a:spcAft>
                <a:spcPts val="600"/>
              </a:spcAft>
              <a:buFont typeface="+mj-lt"/>
              <a:buAutoNum type="arabicPeriod"/>
            </a:pPr>
            <a:r>
              <a:rPr lang="en-US" sz="1250" dirty="0"/>
              <a:t>Aligne, A. (2018). </a:t>
            </a:r>
            <a:r>
              <a:rPr lang="en-US" sz="1250" i="1" dirty="0"/>
              <a:t>LARC Initiative for 2WB 2018 </a:t>
            </a:r>
            <a:r>
              <a:rPr lang="en-US" sz="1250" dirty="0"/>
              <a:t>[PowerPoint slide].</a:t>
            </a:r>
          </a:p>
          <a:p>
            <a:pPr marL="457200" lvl="0" indent="-457200" algn="l">
              <a:spcAft>
                <a:spcPts val="600"/>
              </a:spcAft>
              <a:buFont typeface="+mj-lt"/>
              <a:buAutoNum type="arabicPeriod"/>
            </a:pPr>
            <a:r>
              <a:rPr lang="en-US" sz="1250" dirty="0"/>
              <a:t>Orr, G. (2003, March). Diffusion of Innovations, by Everett Rogers (1995). Retrieved from https://web.stanford.edu/class/symbsys205/Diffusion%20of%20Innovations.htm.</a:t>
            </a:r>
          </a:p>
        </p:txBody>
      </p:sp>
      <p:sp>
        <p:nvSpPr>
          <p:cNvPr id="9" name="Rectangle 4">
            <a:extLst>
              <a:ext uri="{FF2B5EF4-FFF2-40B4-BE49-F238E27FC236}">
                <a16:creationId xmlns:a16="http://schemas.microsoft.com/office/drawing/2014/main" xmlns="" id="{A0D36106-3F07-4D8E-A861-31960FA707C5}"/>
              </a:ext>
            </a:extLst>
          </p:cNvPr>
          <p:cNvSpPr>
            <a:spLocks noChangeArrowheads="1"/>
          </p:cNvSpPr>
          <p:nvPr/>
        </p:nvSpPr>
        <p:spPr bwMode="auto">
          <a:xfrm>
            <a:off x="31728161" y="2643952"/>
            <a:ext cx="2743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2" name="Group 21">
            <a:extLst>
              <a:ext uri="{FF2B5EF4-FFF2-40B4-BE49-F238E27FC236}">
                <a16:creationId xmlns:a16="http://schemas.microsoft.com/office/drawing/2014/main" xmlns="" id="{763A9592-6ACB-41AD-967B-D3542AB2FCD6}"/>
              </a:ext>
            </a:extLst>
          </p:cNvPr>
          <p:cNvGrpSpPr/>
          <p:nvPr/>
        </p:nvGrpSpPr>
        <p:grpSpPr>
          <a:xfrm>
            <a:off x="4616767" y="6858000"/>
            <a:ext cx="2774633" cy="2011680"/>
            <a:chOff x="4616767" y="6858000"/>
            <a:chExt cx="2774633" cy="2011680"/>
          </a:xfrm>
        </p:grpSpPr>
        <p:pic>
          <p:nvPicPr>
            <p:cNvPr id="51" name="Picture 50">
              <a:extLst>
                <a:ext uri="{FF2B5EF4-FFF2-40B4-BE49-F238E27FC236}">
                  <a16:creationId xmlns:a16="http://schemas.microsoft.com/office/drawing/2014/main" xmlns="" id="{0BA57E5F-17B3-44A9-9007-918CF887F70D}"/>
                </a:ext>
              </a:extLst>
            </p:cNvPr>
            <p:cNvPicPr>
              <a:picLocks noChangeAspect="1"/>
            </p:cNvPicPr>
            <p:nvPr/>
          </p:nvPicPr>
          <p:blipFill rotWithShape="1">
            <a:blip r:embed="rId9">
              <a:extLst>
                <a:ext uri="{28A0092B-C50C-407E-A947-70E740481C1C}">
                  <a14:useLocalDpi xmlns:a14="http://schemas.microsoft.com/office/drawing/2010/main" val="0"/>
                </a:ext>
              </a:extLst>
            </a:blip>
            <a:srcRect l="37613" t="47199" r="25329" b="19216"/>
            <a:stretch/>
          </p:blipFill>
          <p:spPr bwMode="auto">
            <a:xfrm>
              <a:off x="4616767" y="6858000"/>
              <a:ext cx="2774633" cy="2011680"/>
            </a:xfrm>
            <a:prstGeom prst="rect">
              <a:avLst/>
            </a:prstGeom>
            <a:noFill/>
            <a:ln>
              <a:noFill/>
            </a:ln>
          </p:spPr>
        </p:pic>
        <p:sp>
          <p:nvSpPr>
            <p:cNvPr id="11" name="Arrow: Left 10">
              <a:extLst>
                <a:ext uri="{FF2B5EF4-FFF2-40B4-BE49-F238E27FC236}">
                  <a16:creationId xmlns:a16="http://schemas.microsoft.com/office/drawing/2014/main" xmlns="" id="{FD6EF338-92A3-4BAA-AB61-0BD5B98C36CC}"/>
                </a:ext>
              </a:extLst>
            </p:cNvPr>
            <p:cNvSpPr/>
            <p:nvPr/>
          </p:nvSpPr>
          <p:spPr bwMode="auto">
            <a:xfrm>
              <a:off x="6034253" y="7822022"/>
              <a:ext cx="457200" cy="182880"/>
            </a:xfrm>
            <a:prstGeom prst="leftArrow">
              <a:avLst/>
            </a:prstGeom>
            <a:solidFill>
              <a:srgbClr val="131D43"/>
            </a:solidFill>
            <a:ln w="9525" cap="flat" cmpd="sng" algn="ctr">
              <a:solidFill>
                <a:srgbClr val="131D4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5119688" rtl="0" eaLnBrk="1" fontAlgn="base" latinLnBrk="0" hangingPunct="1">
                <a:lnSpc>
                  <a:spcPct val="100000"/>
                </a:lnSpc>
                <a:spcBef>
                  <a:spcPct val="0"/>
                </a:spcBef>
                <a:spcAft>
                  <a:spcPct val="0"/>
                </a:spcAft>
                <a:buClrTx/>
                <a:buSzTx/>
                <a:buFontTx/>
                <a:buChar char="•"/>
                <a:tabLst/>
              </a:pPr>
              <a:endParaRPr kumimoji="0" lang="en-US" sz="3900" b="0" i="0" u="none" strike="noStrike" cap="none" normalizeH="0" baseline="0">
                <a:ln>
                  <a:noFill/>
                </a:ln>
                <a:solidFill>
                  <a:srgbClr val="131D43"/>
                </a:solidFill>
                <a:effectLst/>
                <a:latin typeface="Arial" pitchFamily="-110" charset="0"/>
              </a:endParaRPr>
            </a:p>
          </p:txBody>
        </p:sp>
      </p:grpSp>
      <p:sp>
        <p:nvSpPr>
          <p:cNvPr id="50" name="TextBox 49">
            <a:extLst>
              <a:ext uri="{FF2B5EF4-FFF2-40B4-BE49-F238E27FC236}">
                <a16:creationId xmlns:a16="http://schemas.microsoft.com/office/drawing/2014/main" xmlns="" id="{CFB6FAFE-6173-4951-BD94-41BF54C3FD6B}"/>
              </a:ext>
            </a:extLst>
          </p:cNvPr>
          <p:cNvSpPr txBox="1"/>
          <p:nvPr/>
        </p:nvSpPr>
        <p:spPr>
          <a:xfrm>
            <a:off x="4537276" y="8935656"/>
            <a:ext cx="2942224" cy="646331"/>
          </a:xfrm>
          <a:prstGeom prst="rect">
            <a:avLst/>
          </a:prstGeom>
          <a:noFill/>
        </p:spPr>
        <p:txBody>
          <a:bodyPr wrap="square" rtlCol="0">
            <a:spAutoFit/>
          </a:bodyPr>
          <a:lstStyle/>
          <a:p>
            <a:pPr algn="just">
              <a:buNone/>
            </a:pPr>
            <a:r>
              <a:rPr lang="en-US" sz="900" b="1" dirty="0"/>
              <a:t>Figure 2. Map of school quality in Rochester, NY. </a:t>
            </a:r>
            <a:r>
              <a:rPr lang="en-US" sz="900" dirty="0"/>
              <a:t>GCCS (denoted by the arrow) is the only high-achieving school in the City of Rochester. Retrieved from greatschools!.org</a:t>
            </a:r>
          </a:p>
        </p:txBody>
      </p:sp>
      <p:sp>
        <p:nvSpPr>
          <p:cNvPr id="53" name="AutoShape 163">
            <a:extLst>
              <a:ext uri="{FF2B5EF4-FFF2-40B4-BE49-F238E27FC236}">
                <a16:creationId xmlns:a16="http://schemas.microsoft.com/office/drawing/2014/main" xmlns="" id="{517A75D0-B5CB-48FF-BF9B-83CCF43CA676}"/>
              </a:ext>
            </a:extLst>
          </p:cNvPr>
          <p:cNvSpPr>
            <a:spLocks noChangeArrowheads="1"/>
          </p:cNvSpPr>
          <p:nvPr/>
        </p:nvSpPr>
        <p:spPr bwMode="auto">
          <a:xfrm>
            <a:off x="19145068" y="5669280"/>
            <a:ext cx="7882808" cy="731520"/>
          </a:xfrm>
          <a:prstGeom prst="roundRect">
            <a:avLst>
              <a:gd name="adj" fmla="val 16667"/>
            </a:avLst>
          </a:prstGeom>
          <a:solidFill>
            <a:schemeClr val="tx2">
              <a:lumMod val="50000"/>
            </a:schemeClr>
          </a:solidFill>
          <a:ln w="9525">
            <a:solidFill>
              <a:schemeClr val="tx1"/>
            </a:solidFill>
            <a:round/>
            <a:headEnd/>
            <a:tailEnd/>
          </a:ln>
        </p:spPr>
        <p:txBody>
          <a:bodyPr wrap="none" anchor="ctr"/>
          <a:lstStyle/>
          <a:p>
            <a:pPr>
              <a:buFontTx/>
              <a:buNone/>
              <a:defRPr/>
            </a:pPr>
            <a:r>
              <a:rPr lang="en-US" sz="3000" b="1" dirty="0">
                <a:solidFill>
                  <a:schemeClr val="bg1"/>
                </a:solidFill>
                <a:latin typeface="Arial" charset="0"/>
                <a:ea typeface="+mn-ea"/>
                <a:cs typeface="+mn-cs"/>
              </a:rPr>
              <a:t>Conclusions</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E59CF36E-0622-44C1-8D3B-BFE885578DAE}"/>
                  </a:ext>
                </a:extLst>
              </p:cNvPr>
              <p:cNvSpPr txBox="1"/>
              <p:nvPr/>
            </p:nvSpPr>
            <p:spPr>
              <a:xfrm>
                <a:off x="8906363" y="11838802"/>
                <a:ext cx="9533469" cy="1610505"/>
              </a:xfrm>
              <a:prstGeom prst="rect">
                <a:avLst/>
              </a:prstGeom>
              <a:noFill/>
            </p:spPr>
            <p:txBody>
              <a:bodyPr wrap="square" rtlCol="0" anchor="ctr">
                <a:spAutoFit/>
              </a:bodyPr>
              <a:lstStyle/>
              <a:p>
                <a:pPr algn="l">
                  <a:spcAft>
                    <a:spcPts val="600"/>
                  </a:spcAft>
                  <a:buNone/>
                </a:pPr>
                <a:r>
                  <a:rPr lang="en-US" sz="1800" dirty="0"/>
                  <a:t>Prediction of rate of middle-class flight reversals</a:t>
                </a:r>
              </a:p>
              <a:p>
                <a:pPr algn="just">
                  <a:spcAft>
                    <a:spcPts val="600"/>
                  </a:spcAft>
                  <a:buNone/>
                </a:pPr>
                <a:r>
                  <a:rPr lang="en-US" sz="1300" dirty="0"/>
                  <a:t>The number of middle-class flight reversals (</a:t>
                </a:r>
                <a:r>
                  <a:rPr lang="en-US" sz="1300" i="1" dirty="0"/>
                  <a:t>n(t)</a:t>
                </a:r>
                <a:r>
                  <a:rPr lang="en-US" sz="1300" dirty="0"/>
                  <a:t>) over a 20-year period can be described by the following logistic model based on Diffusion of Innovation Theory </a:t>
                </a:r>
                <a:r>
                  <a:rPr lang="en-US" sz="1300" baseline="30000" dirty="0"/>
                  <a:t>8, 9</a:t>
                </a:r>
                <a:r>
                  <a:rPr lang="en-US" sz="1300" dirty="0"/>
                  <a:t>:</a:t>
                </a:r>
              </a:p>
              <a:p>
                <a:pPr>
                  <a:buNone/>
                </a:pPr>
                <a:r>
                  <a:rPr lang="en-US" sz="1300" i="1" dirty="0"/>
                  <a:t>n(t) = </a:t>
                </a:r>
                <a14:m>
                  <m:oMath xmlns:m="http://schemas.openxmlformats.org/officeDocument/2006/math">
                    <m:f>
                      <m:fPr>
                        <m:ctrlPr>
                          <a:rPr lang="en-US" sz="1300" i="1" smtClean="0">
                            <a:latin typeface="Cambria Math"/>
                          </a:rPr>
                        </m:ctrlPr>
                      </m:fPr>
                      <m:num>
                        <m:r>
                          <a:rPr lang="en-US" sz="1300" b="0" i="1" smtClean="0">
                            <a:latin typeface="Cambria Math" panose="02040503050406030204" pitchFamily="18" charset="0"/>
                          </a:rPr>
                          <m:t>2.65</m:t>
                        </m:r>
                      </m:num>
                      <m:den>
                        <m:sSup>
                          <m:sSupPr>
                            <m:ctrlPr>
                              <a:rPr lang="en-US" sz="1300" i="1" smtClean="0">
                                <a:latin typeface="Cambria Math"/>
                              </a:rPr>
                            </m:ctrlPr>
                          </m:sSupPr>
                          <m:e>
                            <m:r>
                              <a:rPr lang="en-US" sz="1300" b="0" i="1" smtClean="0">
                                <a:latin typeface="Cambria Math" panose="02040503050406030204" pitchFamily="18" charset="0"/>
                              </a:rPr>
                              <m:t>0.006+ </m:t>
                            </m:r>
                            <m:r>
                              <a:rPr lang="en-US" sz="1300" i="1" smtClean="0">
                                <a:latin typeface="Cambria Math" panose="02040503050406030204" pitchFamily="18" charset="0"/>
                              </a:rPr>
                              <m:t>𝑒</m:t>
                            </m:r>
                          </m:e>
                          <m:sup>
                            <m:r>
                              <a:rPr lang="en-US" sz="1300" i="1" smtClean="0">
                                <a:latin typeface="Cambria Math" panose="02040503050406030204" pitchFamily="18" charset="0"/>
                              </a:rPr>
                              <m:t>−</m:t>
                            </m:r>
                            <m:r>
                              <a:rPr lang="en-US" sz="1300" b="0" i="1" smtClean="0">
                                <a:latin typeface="Cambria Math" panose="02040503050406030204" pitchFamily="18" charset="0"/>
                              </a:rPr>
                              <m:t>2.128</m:t>
                            </m:r>
                            <m:r>
                              <a:rPr lang="en-US" sz="1300" b="0" i="1" smtClean="0">
                                <a:latin typeface="Cambria Math" panose="02040503050406030204" pitchFamily="18" charset="0"/>
                              </a:rPr>
                              <m:t>𝑡</m:t>
                            </m:r>
                          </m:sup>
                        </m:sSup>
                      </m:den>
                    </m:f>
                    <m:r>
                      <a:rPr lang="en-US" sz="1300" b="0" i="1" smtClean="0">
                        <a:latin typeface="Cambria Math" panose="02040503050406030204" pitchFamily="18" charset="0"/>
                      </a:rPr>
                      <m:t>+449</m:t>
                    </m:r>
                  </m:oMath>
                </a14:m>
                <a:endParaRPr lang="en-US" sz="1300" i="1" dirty="0"/>
              </a:p>
              <a:p>
                <a:pPr>
                  <a:buNone/>
                </a:pPr>
                <a:endParaRPr lang="en-US" sz="1300" dirty="0"/>
              </a:p>
              <a:p>
                <a:pPr algn="just">
                  <a:buNone/>
                </a:pPr>
                <a:r>
                  <a:rPr lang="en-US" sz="1300" dirty="0"/>
                  <a:t>Values of parameters were estimated given the absence of data on middle-class flight.</a:t>
                </a:r>
              </a:p>
            </p:txBody>
          </p:sp>
        </mc:Choice>
        <mc:Fallback xmlns="">
          <p:sp>
            <p:nvSpPr>
              <p:cNvPr id="31" name="TextBox 30">
                <a:extLst>
                  <a:ext uri="{FF2B5EF4-FFF2-40B4-BE49-F238E27FC236}">
                    <a16:creationId xmlns:a16="http://schemas.microsoft.com/office/drawing/2014/main" id="{E59CF36E-0622-44C1-8D3B-BFE885578DAE}"/>
                  </a:ext>
                </a:extLst>
              </p:cNvPr>
              <p:cNvSpPr txBox="1">
                <a:spLocks noRot="1" noChangeAspect="1" noMove="1" noResize="1" noEditPoints="1" noAdjustHandles="1" noChangeArrowheads="1" noChangeShapeType="1" noTextEdit="1"/>
              </p:cNvSpPr>
              <p:nvPr/>
            </p:nvSpPr>
            <p:spPr>
              <a:xfrm>
                <a:off x="8906363" y="11838802"/>
                <a:ext cx="9533469" cy="1610505"/>
              </a:xfrm>
              <a:prstGeom prst="rect">
                <a:avLst/>
              </a:prstGeom>
              <a:blipFill>
                <a:blip r:embed="rId10"/>
                <a:stretch>
                  <a:fillRect l="-512" t="-1515" r="-128" b="-2652"/>
                </a:stretch>
              </a:blipFill>
            </p:spPr>
            <p:txBody>
              <a:bodyPr/>
              <a:lstStyle/>
              <a:p>
                <a:r>
                  <a:rPr lang="en-US">
                    <a:noFill/>
                  </a:rPr>
                  <a:t> </a:t>
                </a:r>
              </a:p>
            </p:txBody>
          </p:sp>
        </mc:Fallback>
      </mc:AlternateContent>
      <p:sp>
        <p:nvSpPr>
          <p:cNvPr id="2240" name="TextBox 2239">
            <a:extLst>
              <a:ext uri="{FF2B5EF4-FFF2-40B4-BE49-F238E27FC236}">
                <a16:creationId xmlns:a16="http://schemas.microsoft.com/office/drawing/2014/main" xmlns="" id="{99E0C831-0BEF-4E55-B1C4-D41411A26E37}"/>
              </a:ext>
            </a:extLst>
          </p:cNvPr>
          <p:cNvSpPr txBox="1"/>
          <p:nvPr/>
        </p:nvSpPr>
        <p:spPr>
          <a:xfrm>
            <a:off x="19202400" y="9677400"/>
            <a:ext cx="7673762" cy="1923604"/>
          </a:xfrm>
          <a:prstGeom prst="rect">
            <a:avLst/>
          </a:prstGeom>
          <a:noFill/>
        </p:spPr>
        <p:txBody>
          <a:bodyPr wrap="square" rtlCol="0">
            <a:spAutoFit/>
          </a:bodyPr>
          <a:lstStyle/>
          <a:p>
            <a:pPr marL="342900" indent="-342900" algn="l">
              <a:spcAft>
                <a:spcPts val="600"/>
              </a:spcAft>
            </a:pPr>
            <a:r>
              <a:rPr lang="en-US" sz="1300" dirty="0"/>
              <a:t>Determine the number of middle-class students leaving the city of Rochester each year from property sales.</a:t>
            </a:r>
          </a:p>
          <a:p>
            <a:pPr marL="342900" indent="-342900" algn="l">
              <a:spcAft>
                <a:spcPts val="600"/>
              </a:spcAft>
            </a:pPr>
            <a:r>
              <a:rPr lang="en-US" sz="1300" dirty="0"/>
              <a:t>Validate the applicability of Diffusion of Innovation Theory for modeling middle-class flight reversals.</a:t>
            </a:r>
          </a:p>
          <a:p>
            <a:pPr marL="342900" indent="-342900" algn="l">
              <a:spcAft>
                <a:spcPts val="600"/>
              </a:spcAft>
            </a:pPr>
            <a:r>
              <a:rPr lang="en-US" sz="1300" dirty="0"/>
              <a:t>Compare the predicted number of middle-class flight reversals necessary to achieve SES integration to the actual value determined from property sales.</a:t>
            </a:r>
          </a:p>
          <a:p>
            <a:pPr marL="342900" indent="-342900" algn="just">
              <a:spcAft>
                <a:spcPts val="600"/>
              </a:spcAft>
            </a:pPr>
            <a:r>
              <a:rPr lang="en-US" sz="1300" dirty="0"/>
              <a:t>Investigate and identify evidence-based strategies that improve school quality in order to further supplement efforts to integrate RCSD schools by SES.</a:t>
            </a:r>
          </a:p>
        </p:txBody>
      </p:sp>
      <p:pic>
        <p:nvPicPr>
          <p:cNvPr id="26" name="Picture 25">
            <a:extLst>
              <a:ext uri="{FF2B5EF4-FFF2-40B4-BE49-F238E27FC236}">
                <a16:creationId xmlns:a16="http://schemas.microsoft.com/office/drawing/2014/main" xmlns="" id="{40806700-B81F-4DFE-AB00-0621EC5581AA}"/>
              </a:ext>
            </a:extLst>
          </p:cNvPr>
          <p:cNvPicPr>
            <a:picLocks noChangeAspect="1"/>
          </p:cNvPicPr>
          <p:nvPr/>
        </p:nvPicPr>
        <p:blipFill>
          <a:blip r:embed="rId11"/>
          <a:stretch>
            <a:fillRect/>
          </a:stretch>
        </p:blipFill>
        <p:spPr>
          <a:xfrm>
            <a:off x="9345483" y="13726671"/>
            <a:ext cx="3214723" cy="2743200"/>
          </a:xfrm>
          <a:prstGeom prst="rect">
            <a:avLst/>
          </a:prstGeom>
        </p:spPr>
      </p:pic>
      <p:sp>
        <p:nvSpPr>
          <p:cNvPr id="29" name="TextBox 28">
            <a:extLst>
              <a:ext uri="{FF2B5EF4-FFF2-40B4-BE49-F238E27FC236}">
                <a16:creationId xmlns:a16="http://schemas.microsoft.com/office/drawing/2014/main" xmlns="" id="{47576BEA-2392-4F30-9C32-A1D000CD7142}"/>
              </a:ext>
            </a:extLst>
          </p:cNvPr>
          <p:cNvSpPr txBox="1"/>
          <p:nvPr/>
        </p:nvSpPr>
        <p:spPr>
          <a:xfrm>
            <a:off x="9525000" y="16916400"/>
            <a:ext cx="3035206" cy="923330"/>
          </a:xfrm>
          <a:prstGeom prst="rect">
            <a:avLst/>
          </a:prstGeom>
          <a:noFill/>
        </p:spPr>
        <p:txBody>
          <a:bodyPr wrap="square" rtlCol="0">
            <a:spAutoFit/>
          </a:bodyPr>
          <a:lstStyle/>
          <a:p>
            <a:pPr algn="just">
              <a:buNone/>
            </a:pPr>
            <a:r>
              <a:rPr lang="en-US" sz="900" b="1" dirty="0"/>
              <a:t>Figure 5. Model of Diffusion of Innovation Theory. </a:t>
            </a:r>
            <a:r>
              <a:rPr lang="en-US" sz="900" b="1" baseline="30000" dirty="0"/>
              <a:t>10</a:t>
            </a:r>
            <a:r>
              <a:rPr lang="en-US" sz="900" b="1" dirty="0"/>
              <a:t> </a:t>
            </a:r>
            <a:r>
              <a:rPr lang="en-US" sz="900" dirty="0"/>
              <a:t>Diffusion of Innovation Theory describes how an innovation is disseminated in a social system over time, and can be modeled as a logistic model. </a:t>
            </a:r>
            <a:r>
              <a:rPr lang="en-US" sz="900" baseline="30000" dirty="0"/>
              <a:t>9, 11 </a:t>
            </a:r>
            <a:r>
              <a:rPr lang="en-US" sz="900" dirty="0"/>
              <a:t>At the tipping point, the rate of adoption increases dramatically.</a:t>
            </a:r>
            <a:r>
              <a:rPr lang="en-US" sz="900" baseline="30000" dirty="0"/>
              <a:t> 11</a:t>
            </a:r>
            <a:endParaRPr lang="en-US" sz="900" dirty="0"/>
          </a:p>
        </p:txBody>
      </p:sp>
      <p:sp>
        <p:nvSpPr>
          <p:cNvPr id="58" name="TextBox 57">
            <a:extLst>
              <a:ext uri="{FF2B5EF4-FFF2-40B4-BE49-F238E27FC236}">
                <a16:creationId xmlns:a16="http://schemas.microsoft.com/office/drawing/2014/main" xmlns="" id="{25669CAD-760C-41B4-9DEE-7D5A82C00F6D}"/>
              </a:ext>
            </a:extLst>
          </p:cNvPr>
          <p:cNvSpPr txBox="1"/>
          <p:nvPr/>
        </p:nvSpPr>
        <p:spPr>
          <a:xfrm>
            <a:off x="13985708" y="16916400"/>
            <a:ext cx="4103268" cy="784830"/>
          </a:xfrm>
          <a:prstGeom prst="rect">
            <a:avLst/>
          </a:prstGeom>
          <a:noFill/>
        </p:spPr>
        <p:txBody>
          <a:bodyPr wrap="square" rtlCol="0">
            <a:spAutoFit/>
          </a:bodyPr>
          <a:lstStyle/>
          <a:p>
            <a:pPr algn="just">
              <a:buNone/>
            </a:pPr>
            <a:r>
              <a:rPr lang="en-US" sz="900" b="1" dirty="0"/>
              <a:t>Figure 6. Predicted number of middle-class flight reversals over 20 years. </a:t>
            </a:r>
            <a:r>
              <a:rPr lang="en-US" sz="900" dirty="0"/>
              <a:t>The number of middle-class flight reversals is predicted to increase from 449 students to 974 students over a 20-year period. The rate of change of middle-class reversals is predicted to increase most dramatically approximately two to four years after middle-class flight reversal occurs.</a:t>
            </a:r>
          </a:p>
        </p:txBody>
      </p:sp>
      <p:pic>
        <p:nvPicPr>
          <p:cNvPr id="2245" name="Picture 2244" descr="A screenshot of a cell phone&#10;&#10;Description generated with very high confidence">
            <a:extLst>
              <a:ext uri="{FF2B5EF4-FFF2-40B4-BE49-F238E27FC236}">
                <a16:creationId xmlns:a16="http://schemas.microsoft.com/office/drawing/2014/main" xmlns="" id="{84EAD9A8-BA81-4062-BB53-15AACA46ED8E}"/>
              </a:ext>
            </a:extLst>
          </p:cNvPr>
          <p:cNvPicPr>
            <a:picLocks noChangeAspect="1"/>
          </p:cNvPicPr>
          <p:nvPr/>
        </p:nvPicPr>
        <p:blipFill>
          <a:blip r:embed="rId12"/>
          <a:stretch>
            <a:fillRect/>
          </a:stretch>
        </p:blipFill>
        <p:spPr>
          <a:xfrm>
            <a:off x="8931233" y="7908221"/>
            <a:ext cx="4509371" cy="2926080"/>
          </a:xfrm>
          <a:prstGeom prst="rect">
            <a:avLst/>
          </a:prstGeom>
        </p:spPr>
      </p:pic>
      <p:pic>
        <p:nvPicPr>
          <p:cNvPr id="2250" name="Picture 2249" descr="A screenshot of a cell phone&#10;&#10;Description generated with very high confidence">
            <a:extLst>
              <a:ext uri="{FF2B5EF4-FFF2-40B4-BE49-F238E27FC236}">
                <a16:creationId xmlns:a16="http://schemas.microsoft.com/office/drawing/2014/main" xmlns="" id="{5D00D200-B8CA-41A1-AB4D-081D5367BF9A}"/>
              </a:ext>
            </a:extLst>
          </p:cNvPr>
          <p:cNvPicPr>
            <a:picLocks noChangeAspect="1"/>
          </p:cNvPicPr>
          <p:nvPr/>
        </p:nvPicPr>
        <p:blipFill>
          <a:blip r:embed="rId13"/>
          <a:stretch>
            <a:fillRect/>
          </a:stretch>
        </p:blipFill>
        <p:spPr>
          <a:xfrm>
            <a:off x="13701504" y="7970520"/>
            <a:ext cx="4526072" cy="2926080"/>
          </a:xfrm>
          <a:prstGeom prst="rect">
            <a:avLst/>
          </a:prstGeom>
        </p:spPr>
      </p:pic>
      <p:sp>
        <p:nvSpPr>
          <p:cNvPr id="2253" name="TextBox 2252">
            <a:extLst>
              <a:ext uri="{FF2B5EF4-FFF2-40B4-BE49-F238E27FC236}">
                <a16:creationId xmlns:a16="http://schemas.microsoft.com/office/drawing/2014/main" xmlns="" id="{8C38FAD6-9622-4507-930E-F9E60C48D721}"/>
              </a:ext>
            </a:extLst>
          </p:cNvPr>
          <p:cNvSpPr txBox="1"/>
          <p:nvPr/>
        </p:nvSpPr>
        <p:spPr>
          <a:xfrm>
            <a:off x="9160666" y="10919937"/>
            <a:ext cx="4347477" cy="646331"/>
          </a:xfrm>
          <a:prstGeom prst="rect">
            <a:avLst/>
          </a:prstGeom>
          <a:noFill/>
        </p:spPr>
        <p:txBody>
          <a:bodyPr wrap="square" rtlCol="0">
            <a:spAutoFit/>
          </a:bodyPr>
          <a:lstStyle/>
          <a:p>
            <a:pPr algn="just">
              <a:buNone/>
            </a:pPr>
            <a:r>
              <a:rPr lang="en-US" sz="900" b="1" dirty="0"/>
              <a:t>Figure 3. Predicted change in the number of low-income students entering kindergarten in RCSD each year. </a:t>
            </a:r>
            <a:r>
              <a:rPr lang="en-US" sz="900" dirty="0"/>
              <a:t>The number of low-income students entering RCSD is predicted to decrease by 25 percent over the first five years, and then by 28 percent over the next 15 years, from 1851 students to 1000 students.</a:t>
            </a:r>
          </a:p>
        </p:txBody>
      </p:sp>
      <p:sp>
        <p:nvSpPr>
          <p:cNvPr id="69" name="TextBox 68">
            <a:extLst>
              <a:ext uri="{FF2B5EF4-FFF2-40B4-BE49-F238E27FC236}">
                <a16:creationId xmlns:a16="http://schemas.microsoft.com/office/drawing/2014/main" xmlns="" id="{967BF17B-C4C8-4EE7-A81A-A3597C0BE869}"/>
              </a:ext>
            </a:extLst>
          </p:cNvPr>
          <p:cNvSpPr txBox="1"/>
          <p:nvPr/>
        </p:nvSpPr>
        <p:spPr>
          <a:xfrm>
            <a:off x="14097000" y="10919937"/>
            <a:ext cx="4347477" cy="646331"/>
          </a:xfrm>
          <a:prstGeom prst="rect">
            <a:avLst/>
          </a:prstGeom>
          <a:noFill/>
        </p:spPr>
        <p:txBody>
          <a:bodyPr wrap="square" rtlCol="0">
            <a:spAutoFit/>
          </a:bodyPr>
          <a:lstStyle/>
          <a:p>
            <a:pPr algn="just">
              <a:buNone/>
            </a:pPr>
            <a:r>
              <a:rPr lang="en-US" sz="900" b="1" dirty="0"/>
              <a:t>Figure 4. Predicted change in the number of middle-class students entering kindergarten in RCSD each year. </a:t>
            </a:r>
            <a:r>
              <a:rPr lang="en-US" sz="900" dirty="0"/>
              <a:t>The number of middle-class students entering RCSD schools in kindergarten each year is predicted to increase almost three-fold over 20 years from 449 students to 1500 students.</a:t>
            </a:r>
          </a:p>
        </p:txBody>
      </p:sp>
      <p:sp>
        <p:nvSpPr>
          <p:cNvPr id="70" name="TextBox 69">
            <a:extLst>
              <a:ext uri="{FF2B5EF4-FFF2-40B4-BE49-F238E27FC236}">
                <a16:creationId xmlns:a16="http://schemas.microsoft.com/office/drawing/2014/main" xmlns="" id="{08C902E6-F090-4E72-916C-F878235380F4}"/>
              </a:ext>
            </a:extLst>
          </p:cNvPr>
          <p:cNvSpPr txBox="1"/>
          <p:nvPr/>
        </p:nvSpPr>
        <p:spPr>
          <a:xfrm>
            <a:off x="8906363" y="4191000"/>
            <a:ext cx="9533469" cy="3647152"/>
          </a:xfrm>
          <a:prstGeom prst="rect">
            <a:avLst/>
          </a:prstGeom>
          <a:noFill/>
        </p:spPr>
        <p:txBody>
          <a:bodyPr wrap="square" rtlCol="0">
            <a:spAutoFit/>
          </a:bodyPr>
          <a:lstStyle/>
          <a:p>
            <a:pPr algn="l">
              <a:spcAft>
                <a:spcPts val="600"/>
              </a:spcAft>
              <a:buNone/>
            </a:pPr>
            <a:r>
              <a:rPr lang="en-US" sz="1800" dirty="0"/>
              <a:t>Estimation of number of middle-class students necessary to integrate RCSD schools through prevention of middle-class flight alone</a:t>
            </a:r>
          </a:p>
          <a:p>
            <a:pPr marL="285750" indent="-285750" algn="l">
              <a:spcAft>
                <a:spcPts val="600"/>
              </a:spcAft>
            </a:pPr>
            <a:r>
              <a:rPr lang="en-US" sz="1300" dirty="0"/>
              <a:t>2474 middle-class students per year for 20 years.</a:t>
            </a:r>
          </a:p>
          <a:p>
            <a:pPr algn="l">
              <a:spcAft>
                <a:spcPts val="600"/>
              </a:spcAft>
              <a:buNone/>
            </a:pPr>
            <a:endParaRPr lang="en-US" sz="200" dirty="0"/>
          </a:p>
          <a:p>
            <a:pPr algn="just">
              <a:spcAft>
                <a:spcPts val="600"/>
              </a:spcAft>
              <a:buNone/>
            </a:pPr>
            <a:r>
              <a:rPr lang="en-US" sz="1800" dirty="0"/>
              <a:t>Prediction of trends in low-income and middle-class students entering kindergarten in RCSD schools</a:t>
            </a:r>
          </a:p>
          <a:p>
            <a:pPr marL="285750" indent="-285750" algn="l">
              <a:spcAft>
                <a:spcPts val="600"/>
              </a:spcAft>
            </a:pPr>
            <a:r>
              <a:rPr lang="en-US" sz="1300" dirty="0"/>
              <a:t>Anti-poverty initiatives in Rochester e.g. The LARC Initiative and the Rochester-Monroe Anti-Poverty Initiative are believed to be decreasing the number of children born into, or currently in, poverty in Rochester.</a:t>
            </a:r>
          </a:p>
          <a:p>
            <a:pPr marL="526374" lvl="1" indent="-285750" algn="l">
              <a:spcAft>
                <a:spcPts val="600"/>
              </a:spcAft>
            </a:pPr>
            <a:r>
              <a:rPr lang="en-US" sz="1300" dirty="0"/>
              <a:t>In Colorado, long-acting reversible contraception (LARC) use led to a 25 percent decrease in use of Special Supplemental Nutrition Program for Women, Infants, and Children (WIC; utilization of WIC could be used as a measure of the number of children being born into poverty). </a:t>
            </a:r>
            <a:r>
              <a:rPr lang="en-US" sz="1300" baseline="30000" dirty="0"/>
              <a:t>7</a:t>
            </a:r>
          </a:p>
          <a:p>
            <a:pPr marL="285750" indent="-285750" algn="l">
              <a:spcAft>
                <a:spcPts val="600"/>
              </a:spcAft>
            </a:pPr>
            <a:r>
              <a:rPr lang="en-US" sz="1300" dirty="0"/>
              <a:t>Decreases in child poverty increase the number of middle-class students entering kindergarten in RCSD schools each year.</a:t>
            </a:r>
          </a:p>
          <a:p>
            <a:pPr marL="526374" lvl="1" indent="-285750" algn="l">
              <a:spcAft>
                <a:spcPts val="600"/>
              </a:spcAft>
            </a:pPr>
            <a:r>
              <a:rPr lang="en-US" sz="1300" dirty="0"/>
              <a:t>As a result, fewer middle-class students would need to stay in the city (who would otherwise move to the suburbs) and be enrolled in RCSD schools to achieve SES integration.</a:t>
            </a:r>
          </a:p>
        </p:txBody>
      </p:sp>
      <p:sp>
        <p:nvSpPr>
          <p:cNvPr id="71" name="TextBox 70">
            <a:extLst>
              <a:ext uri="{FF2B5EF4-FFF2-40B4-BE49-F238E27FC236}">
                <a16:creationId xmlns:a16="http://schemas.microsoft.com/office/drawing/2014/main" xmlns="" id="{E44B444F-609E-4167-B50F-9D8B59AD2448}"/>
              </a:ext>
            </a:extLst>
          </p:cNvPr>
          <p:cNvSpPr txBox="1"/>
          <p:nvPr/>
        </p:nvSpPr>
        <p:spPr>
          <a:xfrm>
            <a:off x="19278600" y="4256782"/>
            <a:ext cx="7708352" cy="1077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just">
              <a:spcAft>
                <a:spcPts val="600"/>
              </a:spcAft>
              <a:buNone/>
            </a:pPr>
            <a:r>
              <a:rPr lang="en-US" sz="1600" dirty="0"/>
              <a:t>After adjusting for decreases in the number of low-income students entering the district each year, </a:t>
            </a:r>
            <a:r>
              <a:rPr lang="en-US" sz="1600" b="1" dirty="0"/>
              <a:t>974 middle-class students </a:t>
            </a:r>
            <a:r>
              <a:rPr lang="en-US" sz="1600" dirty="0"/>
              <a:t>who would otherwise move from the city to the suburbs would need to be introduced each year for 20 years to achieve complete SES integration of RCSD.</a:t>
            </a:r>
          </a:p>
        </p:txBody>
      </p:sp>
      <p:sp>
        <p:nvSpPr>
          <p:cNvPr id="72" name="TextBox 71">
            <a:extLst>
              <a:ext uri="{FF2B5EF4-FFF2-40B4-BE49-F238E27FC236}">
                <a16:creationId xmlns:a16="http://schemas.microsoft.com/office/drawing/2014/main" xmlns="" id="{F4751709-084B-4A92-A786-9AEF58D5DA3A}"/>
              </a:ext>
            </a:extLst>
          </p:cNvPr>
          <p:cNvSpPr txBox="1"/>
          <p:nvPr/>
        </p:nvSpPr>
        <p:spPr>
          <a:xfrm>
            <a:off x="19202400" y="6610052"/>
            <a:ext cx="7673762" cy="2000548"/>
          </a:xfrm>
          <a:prstGeom prst="rect">
            <a:avLst/>
          </a:prstGeom>
          <a:noFill/>
        </p:spPr>
        <p:txBody>
          <a:bodyPr wrap="square" rtlCol="0">
            <a:spAutoFit/>
          </a:bodyPr>
          <a:lstStyle/>
          <a:p>
            <a:pPr marL="342900" indent="-342900" algn="just">
              <a:spcAft>
                <a:spcPts val="600"/>
              </a:spcAft>
            </a:pPr>
            <a:r>
              <a:rPr lang="en-US" sz="1300" dirty="0"/>
              <a:t>Integration of RCSD schools by SES would not be feasible by solely relying on the prevention of middle-class flight to increase the number of middle-class students in the district.</a:t>
            </a:r>
          </a:p>
          <a:p>
            <a:pPr marL="342900" indent="-342900" algn="just">
              <a:spcAft>
                <a:spcPts val="600"/>
              </a:spcAft>
            </a:pPr>
            <a:r>
              <a:rPr lang="en-US" sz="1300" dirty="0"/>
              <a:t>Efforts to decrease child poverty would decrease the number of low-income students entering RCSD.</a:t>
            </a:r>
          </a:p>
          <a:p>
            <a:pPr marL="342900" indent="-342900" algn="just">
              <a:spcAft>
                <a:spcPts val="600"/>
              </a:spcAft>
            </a:pPr>
            <a:r>
              <a:rPr lang="en-US" sz="1300" dirty="0"/>
              <a:t>The number of middle-class students entering the district each year is also predicted to increase.</a:t>
            </a:r>
          </a:p>
          <a:p>
            <a:pPr marL="342900" indent="-342900" algn="just">
              <a:spcAft>
                <a:spcPts val="600"/>
              </a:spcAft>
            </a:pPr>
            <a:r>
              <a:rPr lang="en-US" sz="1300" dirty="0"/>
              <a:t>This in turn would decrease the extent to which middle-class flight would need to be reversed.</a:t>
            </a:r>
          </a:p>
          <a:p>
            <a:pPr marL="342900" indent="-342900" algn="just">
              <a:spcAft>
                <a:spcPts val="600"/>
              </a:spcAft>
            </a:pPr>
            <a:r>
              <a:rPr lang="en-US" sz="1300" dirty="0"/>
              <a:t>Our analysis suggests that decreasing child poverty and reducing middle-class flight would make SES integration of RCSD schools over a 20-year period attainable. </a:t>
            </a:r>
          </a:p>
        </p:txBody>
      </p:sp>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xmlns="" id="{60275D0E-258D-4BA8-8E91-3D997016A179}"/>
                  </a:ext>
                </a:extLst>
              </p14:cNvPr>
              <p14:cNvContentPartPr/>
              <p14:nvPr/>
            </p14:nvContentPartPr>
            <p14:xfrm>
              <a:off x="25614720" y="3116520"/>
              <a:ext cx="360" cy="360"/>
            </p14:xfrm>
          </p:contentPart>
        </mc:Choice>
        <mc:Fallback xmlns="">
          <p:pic>
            <p:nvPicPr>
              <p:cNvPr id="10" name="Ink 9">
                <a:extLst>
                  <a:ext uri="{FF2B5EF4-FFF2-40B4-BE49-F238E27FC236}">
                    <a16:creationId xmlns:a16="http://schemas.microsoft.com/office/drawing/2014/main" id="{60275D0E-258D-4BA8-8E91-3D997016A179}"/>
                  </a:ext>
                </a:extLst>
              </p:cNvPr>
              <p:cNvPicPr/>
              <p:nvPr/>
            </p:nvPicPr>
            <p:blipFill>
              <a:blip r:embed="rId16"/>
              <a:stretch>
                <a:fillRect/>
              </a:stretch>
            </p:blipFill>
            <p:spPr>
              <a:xfrm>
                <a:off x="25605360" y="3107160"/>
                <a:ext cx="19080" cy="19080"/>
              </a:xfrm>
              <a:prstGeom prst="rect">
                <a:avLst/>
              </a:prstGeom>
            </p:spPr>
          </p:pic>
        </mc:Fallback>
      </mc:AlternateContent>
      <p:pic>
        <p:nvPicPr>
          <p:cNvPr id="2242" name="Picture 2241">
            <a:extLst>
              <a:ext uri="{FF2B5EF4-FFF2-40B4-BE49-F238E27FC236}">
                <a16:creationId xmlns:a16="http://schemas.microsoft.com/office/drawing/2014/main" xmlns="" id="{C7175EC7-5F41-4DB1-B6D2-C7722F09D891}"/>
              </a:ext>
            </a:extLst>
          </p:cNvPr>
          <p:cNvPicPr>
            <a:picLocks noChangeAspect="1"/>
          </p:cNvPicPr>
          <p:nvPr/>
        </p:nvPicPr>
        <p:blipFill>
          <a:blip r:embed="rId17"/>
          <a:stretch>
            <a:fillRect/>
          </a:stretch>
        </p:blipFill>
        <p:spPr>
          <a:xfrm>
            <a:off x="381000" y="1036320"/>
            <a:ext cx="4220308" cy="1097280"/>
          </a:xfrm>
          <a:prstGeom prst="rect">
            <a:avLst/>
          </a:prstGeom>
        </p:spPr>
      </p:pic>
    </p:spTree>
  </p:cSld>
  <p:clrMapOvr>
    <a:masterClrMapping/>
  </p:clrMapOvr>
  <p:transition/>
</p:sld>
</file>

<file path=ppt/theme/theme1.xml><?xml version="1.0" encoding="utf-8"?>
<a:theme xmlns:a="http://schemas.openxmlformats.org/drawingml/2006/main" name="Default Design">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5119688" rtl="0" eaLnBrk="1" fontAlgn="base" latinLnBrk="0" hangingPunct="1">
          <a:lnSpc>
            <a:spcPct val="100000"/>
          </a:lnSpc>
          <a:spcBef>
            <a:spcPct val="0"/>
          </a:spcBef>
          <a:spcAft>
            <a:spcPct val="0"/>
          </a:spcAft>
          <a:buClrTx/>
          <a:buSzTx/>
          <a:buFontTx/>
          <a:buChar char="•"/>
          <a:tabLst/>
          <a:defRPr kumimoji="0" lang="en-US" sz="39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5119688" rtl="0" eaLnBrk="1" fontAlgn="base" latinLnBrk="0" hangingPunct="1">
          <a:lnSpc>
            <a:spcPct val="100000"/>
          </a:lnSpc>
          <a:spcBef>
            <a:spcPct val="0"/>
          </a:spcBef>
          <a:spcAft>
            <a:spcPct val="0"/>
          </a:spcAft>
          <a:buClrTx/>
          <a:buSzTx/>
          <a:buFontTx/>
          <a:buChar char="•"/>
          <a:tabLst/>
          <a:defRPr kumimoji="0" lang="en-US" sz="3900" b="0" i="0" u="none" strike="noStrike" cap="none" normalizeH="0" baseline="0">
            <a:ln>
              <a:noFill/>
            </a:ln>
            <a:solidFill>
              <a:schemeClr val="tx1"/>
            </a:solidFill>
            <a:effectLst/>
            <a:latin typeface="Arial" pitchFamily="-110"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43709</TotalTime>
  <Words>1512</Words>
  <Application>Microsoft Office PowerPoint</Application>
  <PresentationFormat>Custom</PresentationFormat>
  <Paragraphs>72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BME</dc:creator>
  <cp:lastModifiedBy>Lloyd, Rosa</cp:lastModifiedBy>
  <cp:revision>1148</cp:revision>
  <cp:lastPrinted>2016-10-04T01:53:56Z</cp:lastPrinted>
  <dcterms:created xsi:type="dcterms:W3CDTF">2012-10-11T02:07:59Z</dcterms:created>
  <dcterms:modified xsi:type="dcterms:W3CDTF">2018-07-30T18:00:59Z</dcterms:modified>
</cp:coreProperties>
</file>